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3"/>
  </p:notesMasterIdLst>
  <p:handoutMasterIdLst>
    <p:handoutMasterId r:id="rId64"/>
  </p:handoutMasterIdLst>
  <p:sldIdLst>
    <p:sldId id="256" r:id="rId2"/>
    <p:sldId id="257" r:id="rId3"/>
    <p:sldId id="258" r:id="rId4"/>
    <p:sldId id="259" r:id="rId5"/>
    <p:sldId id="260" r:id="rId6"/>
    <p:sldId id="352" r:id="rId7"/>
    <p:sldId id="353" r:id="rId8"/>
    <p:sldId id="390" r:id="rId9"/>
    <p:sldId id="354" r:id="rId10"/>
    <p:sldId id="269" r:id="rId11"/>
    <p:sldId id="275" r:id="rId12"/>
    <p:sldId id="355" r:id="rId13"/>
    <p:sldId id="365" r:id="rId14"/>
    <p:sldId id="356" r:id="rId15"/>
    <p:sldId id="395" r:id="rId16"/>
    <p:sldId id="366" r:id="rId17"/>
    <p:sldId id="357" r:id="rId18"/>
    <p:sldId id="358" r:id="rId19"/>
    <p:sldId id="359" r:id="rId20"/>
    <p:sldId id="360" r:id="rId21"/>
    <p:sldId id="286" r:id="rId22"/>
    <p:sldId id="364" r:id="rId23"/>
    <p:sldId id="386" r:id="rId24"/>
    <p:sldId id="273" r:id="rId25"/>
    <p:sldId id="272" r:id="rId26"/>
    <p:sldId id="368" r:id="rId27"/>
    <p:sldId id="369" r:id="rId28"/>
    <p:sldId id="370" r:id="rId29"/>
    <p:sldId id="393" r:id="rId30"/>
    <p:sldId id="372" r:id="rId31"/>
    <p:sldId id="302" r:id="rId32"/>
    <p:sldId id="371" r:id="rId33"/>
    <p:sldId id="392" r:id="rId34"/>
    <p:sldId id="373" r:id="rId35"/>
    <p:sldId id="376" r:id="rId36"/>
    <p:sldId id="377" r:id="rId37"/>
    <p:sldId id="309" r:id="rId38"/>
    <p:sldId id="310" r:id="rId39"/>
    <p:sldId id="306" r:id="rId40"/>
    <p:sldId id="307" r:id="rId41"/>
    <p:sldId id="378" r:id="rId42"/>
    <p:sldId id="387" r:id="rId43"/>
    <p:sldId id="338" r:id="rId44"/>
    <p:sldId id="337" r:id="rId45"/>
    <p:sldId id="314" r:id="rId46"/>
    <p:sldId id="318" r:id="rId47"/>
    <p:sldId id="320" r:id="rId48"/>
    <p:sldId id="319" r:id="rId49"/>
    <p:sldId id="381" r:id="rId50"/>
    <p:sldId id="325" r:id="rId51"/>
    <p:sldId id="396" r:id="rId52"/>
    <p:sldId id="328" r:id="rId53"/>
    <p:sldId id="380" r:id="rId54"/>
    <p:sldId id="331" r:id="rId55"/>
    <p:sldId id="332" r:id="rId56"/>
    <p:sldId id="335" r:id="rId57"/>
    <p:sldId id="388" r:id="rId58"/>
    <p:sldId id="279" r:id="rId59"/>
    <p:sldId id="382" r:id="rId60"/>
    <p:sldId id="394" r:id="rId61"/>
    <p:sldId id="389"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kim" initials="DK" lastIdx="2" clrIdx="0"/>
  <p:cmAuthor id="1" name="ctiernan" initials="CT" lastIdx="18"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35" autoAdjust="0"/>
    <p:restoredTop sz="71130" autoAdjust="0"/>
  </p:normalViewPr>
  <p:slideViewPr>
    <p:cSldViewPr>
      <p:cViewPr varScale="1">
        <p:scale>
          <a:sx n="65" d="100"/>
          <a:sy n="65" d="100"/>
        </p:scale>
        <p:origin x="-73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25" d="100"/>
          <a:sy n="125" d="100"/>
        </p:scale>
        <p:origin x="-1092" y="235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B6C825C-4B7B-4546-A244-006E8739766B}" type="datetimeFigureOut">
              <a:rPr lang="en-US" smtClean="0"/>
              <a:pPr/>
              <a:t>5/16/2011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0C26E1-5F2A-49C6-B274-F2A1F3557CE7}"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FAC242-3B92-4588-BC0B-0B6942F4DF22}" type="datetimeFigureOut">
              <a:rPr lang="en-US" smtClean="0"/>
              <a:pPr/>
              <a:t>5/16/2011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C406D1-C5C3-4F50-8A34-F9EA9D3F7AF3}"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“Circadian rhythm”</a:t>
            </a:r>
            <a:r>
              <a:rPr lang="en-US" baseline="0" dirty="0" smtClean="0"/>
              <a:t> is the phrase used to describe events occurring in a 24-hour period. The word “circadian” derives from the Latin words “circa” and “dies,” meaning “about a day.”</a:t>
            </a:r>
            <a:r>
              <a:rPr lang="en-US" dirty="0" smtClean="0"/>
              <a:t> </a:t>
            </a:r>
            <a:r>
              <a:rPr lang="en-US" baseline="0" dirty="0" smtClean="0"/>
              <a:t>The circadian rhythm is our internal clock;</a:t>
            </a:r>
            <a:r>
              <a:rPr lang="en-US" dirty="0" smtClean="0"/>
              <a:t> it</a:t>
            </a:r>
            <a:r>
              <a:rPr lang="en-US" baseline="0" dirty="0" smtClean="0"/>
              <a:t> synchronizes to the light/dark cycle that occurs with each rotation of the earth. All organisms follow circadian rhythms, and circadian rhythms in turn regulate the biological processes of all organisms (Herzog 2008, p. 790A).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Altered circadian rhythms have been associated with multiple diseases, including depression (Bechtold 2010, p. 192A).</a:t>
            </a:r>
            <a:r>
              <a:rPr lang="en-US" dirty="0" smtClean="0"/>
              <a:t> </a:t>
            </a:r>
            <a:r>
              <a:rPr lang="en-US" baseline="0" dirty="0" smtClean="0"/>
              <a:t>Several biological processes are controlled by circadian rhythms;</a:t>
            </a:r>
            <a:r>
              <a:rPr lang="en-US" dirty="0" smtClean="0"/>
              <a:t> these are </a:t>
            </a:r>
            <a:r>
              <a:rPr lang="en-US" baseline="0" dirty="0" smtClean="0"/>
              <a:t>altered when circadian rhythms are altered. </a:t>
            </a:r>
            <a:r>
              <a:rPr lang="en-US" dirty="0" smtClean="0"/>
              <a:t>Such biological processes</a:t>
            </a:r>
            <a:r>
              <a:rPr lang="en-US" baseline="0" dirty="0" smtClean="0"/>
              <a:t> include the phase of sleep-wake cycles, body temperature, melatonin,</a:t>
            </a:r>
            <a:r>
              <a:rPr lang="en-US" dirty="0" smtClean="0"/>
              <a:t> </a:t>
            </a:r>
            <a:r>
              <a:rPr lang="en-US" baseline="0" dirty="0" smtClean="0"/>
              <a:t>and cortisol (Tardito 2009, p. 152A).</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AFEEDB-15B7-4E3E-9C4D-EC3F3162425B}" type="slidenum">
              <a:rPr lang="en-US"/>
              <a:pPr/>
              <a:t>7</a:t>
            </a:fld>
            <a:endParaRPr lang="en-US" dirty="0"/>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r>
              <a:rPr lang="en-US" dirty="0" smtClean="0"/>
              <a:t>Circadian rhythms are key to the regulation</a:t>
            </a:r>
            <a:r>
              <a:rPr lang="en-US" baseline="0" dirty="0" smtClean="0"/>
              <a:t> of</a:t>
            </a:r>
            <a:r>
              <a:rPr lang="en-US" dirty="0" smtClean="0"/>
              <a:t> sleep and wake cycles </a:t>
            </a:r>
            <a:r>
              <a:rPr lang="en-US" baseline="0" dirty="0" smtClean="0"/>
              <a:t>(Stahl 2008, p. 823A).</a:t>
            </a:r>
            <a:r>
              <a:rPr lang="en-US" dirty="0" smtClean="0"/>
              <a:t> </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AFEEDB-15B7-4E3E-9C4D-EC3F3162425B}" type="slidenum">
              <a:rPr lang="en-US"/>
              <a:pPr/>
              <a:t>8</a:t>
            </a:fld>
            <a:endParaRPr lang="en-US" dirty="0"/>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r>
              <a:rPr lang="en-US" baseline="0" dirty="0" smtClean="0"/>
              <a:t>In patients with depression, however, the circadian rhythm is often "phase delayed</a:t>
            </a:r>
            <a:r>
              <a:rPr lang="en-US" dirty="0" smtClean="0"/>
              <a:t>,</a:t>
            </a:r>
            <a:r>
              <a:rPr lang="en-US" baseline="0" dirty="0" smtClean="0"/>
              <a:t>” which</a:t>
            </a:r>
            <a:r>
              <a:rPr lang="en-US" dirty="0" smtClean="0"/>
              <a:t> means that b</a:t>
            </a:r>
            <a:r>
              <a:rPr lang="en-US" baseline="0" dirty="0" smtClean="0"/>
              <a:t>ecause</a:t>
            </a:r>
            <a:r>
              <a:rPr lang="en-US" dirty="0" smtClean="0"/>
              <a:t> </a:t>
            </a:r>
            <a:r>
              <a:rPr lang="en-US" baseline="0" dirty="0" smtClean="0"/>
              <a:t>wakefulness is not promoted in the morning, </a:t>
            </a:r>
            <a:r>
              <a:rPr lang="en-US" dirty="0" smtClean="0"/>
              <a:t>such patients </a:t>
            </a:r>
            <a:r>
              <a:rPr lang="en-US" baseline="0" dirty="0" smtClean="0"/>
              <a:t>tend to sleep later. </a:t>
            </a:r>
            <a:r>
              <a:rPr lang="en-US" dirty="0" smtClean="0"/>
              <a:t>They also have trouble</a:t>
            </a:r>
            <a:r>
              <a:rPr lang="en-US" baseline="0" dirty="0" smtClean="0"/>
              <a:t> falling asleep at night, which further promotes feelings of sleepiness during the day (Stahl 2008, p.</a:t>
            </a:r>
            <a:r>
              <a:rPr lang="en-US" dirty="0" smtClean="0"/>
              <a:t> </a:t>
            </a:r>
            <a:r>
              <a:rPr lang="en-US" baseline="0" dirty="0" smtClean="0"/>
              <a:t>826A). </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noFill/>
          <a:ln/>
        </p:spPr>
        <p:txBody>
          <a:bodyPr/>
          <a:lstStyle/>
          <a:p>
            <a:pPr algn="just"/>
            <a:r>
              <a:rPr lang="en-US" dirty="0" smtClean="0">
                <a:cs typeface="Times New Roman" charset="0"/>
              </a:rPr>
              <a:t>When</a:t>
            </a:r>
            <a:r>
              <a:rPr lang="en-US" baseline="0" dirty="0" smtClean="0">
                <a:cs typeface="Times New Roman" charset="0"/>
              </a:rPr>
              <a:t> severity of phase delay is assessed (by measuring the time from melatonin increase in response to dim light to the time of mid-sleep) and correlated with severity of depression, there is a significant increase in depression (measured by Hamilton Depression Rating Scale (HAM-D) score) with increasing severity of phase delay (Lewy 1999, p. 229A; </a:t>
            </a:r>
            <a:r>
              <a:rPr lang="en-US" baseline="0" dirty="0" err="1" smtClean="0">
                <a:cs typeface="Times New Roman" charset="0"/>
              </a:rPr>
              <a:t>Emens</a:t>
            </a:r>
            <a:r>
              <a:rPr lang="en-US" baseline="0" dirty="0" smtClean="0">
                <a:cs typeface="Times New Roman" charset="0"/>
              </a:rPr>
              <a:t> 2009, p. 260A). </a:t>
            </a:r>
            <a:endParaRPr lang="en-US" dirty="0" smtClean="0">
              <a:cs typeface="Times New Roman" charset="0"/>
            </a:endParaRPr>
          </a:p>
          <a:p>
            <a:endParaRPr lang="fr-FR" dirty="0" smtClean="0">
              <a:latin typeface="Arial" charset="0"/>
            </a:endParaRPr>
          </a:p>
        </p:txBody>
      </p:sp>
      <p:sp>
        <p:nvSpPr>
          <p:cNvPr id="4" name="Slide Number Placeholder 3"/>
          <p:cNvSpPr>
            <a:spLocks noGrp="1"/>
          </p:cNvSpPr>
          <p:nvPr>
            <p:ph type="sldNum" sz="quarter" idx="10"/>
          </p:nvPr>
        </p:nvSpPr>
        <p:spPr/>
        <p:txBody>
          <a:bodyPr/>
          <a:lstStyle/>
          <a:p>
            <a:fld id="{C7C406D1-C5C3-4F50-8A34-F9EA9D3F7AF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Neurogenesis is the proliferation and maturation of new neurons, and in adults, it occurs</a:t>
            </a:r>
            <a:r>
              <a:rPr lang="en-US" baseline="0" dirty="0" smtClean="0"/>
              <a:t> only in the olfactory bulb and the portion of the hippocampus called the dentate gyrus (Aimone 2010, p. 1A)</a:t>
            </a:r>
            <a:r>
              <a:rPr lang="en-US" dirty="0" smtClean="0"/>
              <a:t>. Although the details are not yet fully elucidated, neurogenesis in the hippocampus appears to be important to learning and the formation of memories (Aimone 2010, p. 9A).</a:t>
            </a:r>
            <a:r>
              <a:rPr lang="en-US" baseline="0" dirty="0" smtClean="0"/>
              <a:t> </a:t>
            </a:r>
            <a:r>
              <a:rPr lang="en-US" dirty="0" smtClean="0"/>
              <a:t> </a:t>
            </a:r>
          </a:p>
          <a:p>
            <a:endParaRPr lang="en-US" dirty="0" smtClean="0"/>
          </a:p>
          <a:p>
            <a:r>
              <a:rPr lang="en-US" dirty="0" smtClean="0"/>
              <a:t>Neurogenesis</a:t>
            </a:r>
            <a:r>
              <a:rPr lang="en-US" baseline="0" dirty="0" smtClean="0"/>
              <a:t> </a:t>
            </a:r>
            <a:r>
              <a:rPr lang="en-US" dirty="0" smtClean="0"/>
              <a:t>has been demonstrated in mice to</a:t>
            </a:r>
            <a:r>
              <a:rPr lang="en-US" baseline="0" dirty="0" smtClean="0"/>
              <a:t> change with a circadian rhythmicity. During daylight hours, when mice are not very active, there is very little detectable neurogenesis; however, during the dark hours, when mice are very active, there is a surge in neurogenesis (Holmes 2004, p. 218A).</a:t>
            </a:r>
            <a:r>
              <a:rPr lang="en-US" dirty="0" smtClean="0"/>
              <a:t> </a:t>
            </a:r>
            <a:r>
              <a:rPr lang="en-US" baseline="0" dirty="0" smtClean="0"/>
              <a:t>Therefore, in humans, neurogenesis may also follow a circadian rhythm.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Several lines of evidence suggest that decreased</a:t>
            </a:r>
            <a:r>
              <a:rPr lang="en-US" baseline="0" dirty="0" smtClean="0"/>
              <a:t> neurogenesis is a characteristic of depression. Brain-derived neurotrophic factor (BDNF), a protein that increases neurogenesis, is decreased in patients with depression (Acheson 1995, p. 452A). Hippocampal volume is decreased in patients with depression (Warner-Schmidt 2006, p. 240). Patients with depression display prominent deficits in memory (Zakzanis 1998, p. 114A), and cognitive capacity depends on the function of the hippocampus (Squire 2004, p. 280A). Lastly, chronic </a:t>
            </a:r>
            <a:r>
              <a:rPr lang="en-US" dirty="0" smtClean="0"/>
              <a:t>and</a:t>
            </a:r>
            <a:r>
              <a:rPr lang="en-US" baseline="0" dirty="0" smtClean="0"/>
              <a:t> severe stress are well-known contributors to depression</a:t>
            </a:r>
            <a:r>
              <a:rPr lang="en-US" dirty="0" smtClean="0"/>
              <a:t>, and they </a:t>
            </a:r>
            <a:r>
              <a:rPr lang="en-US" baseline="0" dirty="0" smtClean="0"/>
              <a:t>correlate with disruption of hippocampus-dependent memory (Pittenger 2008, p. 89A,B).</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Circadian</a:t>
            </a:r>
            <a:r>
              <a:rPr lang="en-US" baseline="0" dirty="0" smtClean="0"/>
              <a:t> rhythms are evident in multiple biological functions, including body temperature, hormone levels, blood pressure, metabolism, cellular regeneration, sleep-wake cycles, and DNA transcription and translation</a:t>
            </a:r>
            <a:r>
              <a:rPr lang="en-US" dirty="0" smtClean="0"/>
              <a:t> </a:t>
            </a:r>
            <a:r>
              <a:rPr lang="en-US" baseline="0" dirty="0" smtClean="0"/>
              <a:t>(Tardito 2010, pp. 152A, 153A; Duffield 2002, p. 556A). These biological rhythms are endogenously regulated and will continue without external stimuli. The internal coordination ordered by the circadian rhythm is essential to optimal health (Bechtold 2010, p. 191A). </a:t>
            </a:r>
            <a:endParaRPr lang="en-US" dirty="0" smtClean="0"/>
          </a:p>
          <a:p>
            <a:endParaRPr lang="en-US" dirty="0" smtClean="0"/>
          </a:p>
          <a:p>
            <a:r>
              <a:rPr lang="en-US" dirty="0" smtClean="0"/>
              <a:t>Physiological</a:t>
            </a:r>
            <a:r>
              <a:rPr lang="en-US" baseline="0" dirty="0" smtClean="0"/>
              <a:t> parameters</a:t>
            </a:r>
            <a:r>
              <a:rPr lang="en-US" dirty="0" smtClean="0"/>
              <a:t>, </a:t>
            </a:r>
            <a:r>
              <a:rPr lang="en-US" baseline="0" dirty="0" smtClean="0"/>
              <a:t>such as hormone production and body temperature, were measured over a 30-hour period in healthy individuals to demonstrate their circadian rhythmicity. Here we see measurements of hormones (melatonin and cortisol) and body temperature. When the same measurements were taken in patients with depression</a:t>
            </a:r>
            <a:r>
              <a:rPr lang="en-US" dirty="0" smtClean="0"/>
              <a:t> (</a:t>
            </a:r>
            <a:r>
              <a:rPr lang="en-US" baseline="0" dirty="0" smtClean="0"/>
              <a:t>with an average HAM-D score of 22.8), each of the parameters </a:t>
            </a:r>
            <a:r>
              <a:rPr lang="en-US" dirty="0" smtClean="0"/>
              <a:t>was</a:t>
            </a:r>
            <a:r>
              <a:rPr lang="en-US" baseline="0" dirty="0" smtClean="0"/>
              <a:t> altered. Body temperatures did not fluctuate to the same degree; the stress hormone cortisol </a:t>
            </a:r>
            <a:r>
              <a:rPr lang="en-US" dirty="0" smtClean="0"/>
              <a:t>was</a:t>
            </a:r>
            <a:r>
              <a:rPr lang="en-US" baseline="0" dirty="0" smtClean="0"/>
              <a:t> in a constantly elevated state; and melatonin levels </a:t>
            </a:r>
            <a:r>
              <a:rPr lang="en-US" dirty="0" smtClean="0"/>
              <a:t>did</a:t>
            </a:r>
            <a:r>
              <a:rPr lang="en-US" baseline="0" dirty="0" smtClean="0"/>
              <a:t> not increase markedly at night </a:t>
            </a:r>
            <a:r>
              <a:rPr lang="en-US" dirty="0" smtClean="0"/>
              <a:t>(Souȇtre  1</a:t>
            </a:r>
            <a:r>
              <a:rPr lang="en-US" baseline="0" dirty="0" smtClean="0"/>
              <a:t>989, p. 266A).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Clock genes are expressed in many</a:t>
            </a:r>
            <a:r>
              <a:rPr lang="en-US" baseline="0" dirty="0" smtClean="0"/>
              <a:t> cells in the body, but those in the suprachiasmatic nucleus (SCN) are considered the master circadian clock genes. These genes cycle on and off in a feedback loop to control the physiological changes seen throughout the day and night. We will discuss these genes and their proteins in more detail in the next few slides. </a:t>
            </a:r>
            <a:r>
              <a:rPr lang="en-US" dirty="0" smtClean="0"/>
              <a:t>To put it briefly, </a:t>
            </a:r>
            <a:r>
              <a:rPr lang="en-US" baseline="0" dirty="0" smtClean="0"/>
              <a:t>Bmal1 and Clock are constitutively expressed, and when they are bound together, they become a transcription factor </a:t>
            </a:r>
            <a:r>
              <a:rPr lang="en-US" dirty="0" smtClean="0"/>
              <a:t>that</a:t>
            </a:r>
            <a:r>
              <a:rPr lang="en-US" baseline="0" dirty="0" smtClean="0"/>
              <a:t> activates the expression of Per and Cry and several other circadian-regulated proteins. When they are expressed, Per and Cry dimerize, are phosphorylated, and then inhibit the expression of Bmal1 and Clock. Only after no new Per and Cry are produced and the existing proteins degrade is the transcription of Bmal1 and Clock initiated again (McClung 2007, p. 223A).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a:t>
            </a:r>
            <a:r>
              <a:rPr lang="en-US" baseline="0" dirty="0" smtClean="0"/>
              <a:t> clock genes, BMAL1 and CLOCK, are always expressed by cells in the suprachiasmatic nucleus. </a:t>
            </a:r>
          </a:p>
          <a:p>
            <a:endParaRPr lang="en-US" baseline="0" dirty="0" smtClean="0"/>
          </a:p>
          <a:p>
            <a:r>
              <a:rPr lang="en-US" baseline="0" dirty="0" smtClean="0"/>
              <a:t>When the proteins made from BMAL1 and CLOCK dimerize in the nucleus, they act as a transcription factor to make mRNA and protein for several clock-regulated genes. These proteins are responsible either directly or indirectly for the circadian-based changes we have discussed that occur in things like body temperature, hormone production, and many other processes. </a:t>
            </a:r>
          </a:p>
          <a:p>
            <a:endParaRPr lang="en-US" baseline="0" dirty="0" smtClean="0"/>
          </a:p>
          <a:p>
            <a:r>
              <a:rPr lang="en-US" baseline="0" dirty="0" smtClean="0"/>
              <a:t>Among the proteins produced by the Bmal1/Clock transcription factor are </a:t>
            </a:r>
            <a:r>
              <a:rPr lang="en-US" dirty="0" smtClean="0"/>
              <a:t>Per and Cry. </a:t>
            </a:r>
          </a:p>
          <a:p>
            <a:endParaRPr lang="en-US" baseline="0" dirty="0" smtClean="0"/>
          </a:p>
          <a:p>
            <a:r>
              <a:rPr lang="en-US" baseline="0" dirty="0" smtClean="0"/>
              <a:t>Per and Cry exit the nucleus and can dimerize. </a:t>
            </a:r>
          </a:p>
          <a:p>
            <a:endParaRPr lang="en-US" baseline="0" dirty="0" smtClean="0"/>
          </a:p>
          <a:p>
            <a:r>
              <a:rPr lang="en-US" baseline="0" dirty="0" smtClean="0"/>
              <a:t>Then, if the Per and Cry dimer is phosphorylated by a kinase, it </a:t>
            </a:r>
            <a:r>
              <a:rPr lang="en-US" dirty="0" smtClean="0"/>
              <a:t>becomes</a:t>
            </a:r>
            <a:r>
              <a:rPr lang="en-US" baseline="0" dirty="0" smtClean="0"/>
              <a:t> an activated transcriptional repressor</a:t>
            </a:r>
            <a:r>
              <a:rPr lang="en-US" dirty="0" smtClean="0"/>
              <a:t> that</a:t>
            </a:r>
            <a:r>
              <a:rPr lang="en-US" baseline="0" dirty="0" smtClean="0"/>
              <a:t> can inhibit the production of Bmal1 and Clock. </a:t>
            </a:r>
          </a:p>
          <a:p>
            <a:endParaRPr lang="en-US" baseline="0" dirty="0" smtClean="0"/>
          </a:p>
          <a:p>
            <a:r>
              <a:rPr lang="en-US" baseline="0" dirty="0" smtClean="0"/>
              <a:t>However, because Bmal1 and Clock are necessary </a:t>
            </a:r>
            <a:r>
              <a:rPr lang="en-US" dirty="0" smtClean="0"/>
              <a:t>to</a:t>
            </a:r>
            <a:r>
              <a:rPr lang="en-US" baseline="0" dirty="0" smtClean="0"/>
              <a:t> the production of Cry and Per, over time, no new protein is made. Therefore, they slowly degrade, and the transcription of BMAL1 and CLOCK can begin again, thus restarting the cycle (McClung 2007, p. 223A).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summary, </a:t>
            </a:r>
            <a:r>
              <a:rPr lang="en-US" baseline="0" dirty="0" smtClean="0"/>
              <a:t>when dimerized, </a:t>
            </a:r>
            <a:r>
              <a:rPr lang="en-US" dirty="0" smtClean="0"/>
              <a:t>Bmal1</a:t>
            </a:r>
            <a:r>
              <a:rPr lang="en-US" baseline="0" dirty="0" smtClean="0"/>
              <a:t> and Clock activate the transcription of PER and CRY, which can in turn inhibit Bmal1 and Clock expression. However, because Bmal1 and Clock are necessary for Per and Cry expression, over time, they will degrade, no new protein will be produced, and the transcriptional repression will be lost. This will allow for new expression of Bmal1 and Clock, thus restarting the cyclical process of circadian pacemaker expression (McClung 2007, p. 223A).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Clock genes</a:t>
            </a:r>
            <a:r>
              <a:rPr lang="en-US" baseline="0" dirty="0" smtClean="0"/>
              <a:t> are altered in depression. </a:t>
            </a:r>
            <a:r>
              <a:rPr lang="en-US" dirty="0" smtClean="0"/>
              <a:t>Clock</a:t>
            </a:r>
            <a:r>
              <a:rPr lang="en-US" baseline="0" dirty="0" smtClean="0"/>
              <a:t> gene expression has been measured to assess if it correlates with depression.</a:t>
            </a:r>
            <a:r>
              <a:rPr lang="en-US" dirty="0" smtClean="0"/>
              <a:t> </a:t>
            </a:r>
            <a:r>
              <a:rPr lang="en-US" baseline="0" dirty="0" smtClean="0"/>
              <a:t>Here</a:t>
            </a:r>
            <a:r>
              <a:rPr lang="en-US" dirty="0" smtClean="0"/>
              <a:t> </a:t>
            </a:r>
            <a:r>
              <a:rPr lang="en-US" baseline="0" dirty="0" smtClean="0"/>
              <a:t>we see a representative level of clock gene expression in a healthy control. When a similar assessment was performed in patients with depression (measured by</a:t>
            </a:r>
            <a:r>
              <a:rPr lang="en-US" dirty="0" smtClean="0"/>
              <a:t> the </a:t>
            </a:r>
            <a:r>
              <a:rPr lang="en-US" baseline="0" dirty="0" smtClean="0"/>
              <a:t>Center for Epidemiological Studies Depression Scale,</a:t>
            </a:r>
            <a:r>
              <a:rPr lang="en-US" dirty="0" smtClean="0"/>
              <a:t> or </a:t>
            </a:r>
            <a:r>
              <a:rPr lang="en-US" baseline="0" dirty="0" smtClean="0"/>
              <a:t>CES-D), Bmal1, Clock, and Per were all found</a:t>
            </a:r>
            <a:r>
              <a:rPr lang="en-US" dirty="0" smtClean="0"/>
              <a:t> to be </a:t>
            </a:r>
            <a:r>
              <a:rPr lang="en-US" baseline="0" dirty="0" smtClean="0"/>
              <a:t>expressed at greater rates (Gouin 2010, pp. 2A, 3A). A possible ramifying implication of this result is that the expression of these genes may serve as </a:t>
            </a:r>
            <a:r>
              <a:rPr lang="en-US" dirty="0" smtClean="0"/>
              <a:t>a </a:t>
            </a:r>
            <a:r>
              <a:rPr lang="en-US" baseline="0" dirty="0" smtClean="0"/>
              <a:t>predictor of depression (Gouin 2010, p. 4A).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Although clock genes will continually execute their feedback loop, external cues referred to as zeitgebers assist in synchronizing the clock to our environment.</a:t>
            </a:r>
            <a:r>
              <a:rPr lang="en-US" dirty="0" smtClean="0"/>
              <a:t> </a:t>
            </a:r>
            <a:r>
              <a:rPr lang="en-US" baseline="0" dirty="0" smtClean="0"/>
              <a:t>Examples of zeitgebers are eating and drinking patterns, social interactions, light, and melatonin (Van </a:t>
            </a:r>
            <a:r>
              <a:rPr lang="en-US" baseline="0" dirty="0" err="1" smtClean="0"/>
              <a:t>Someren</a:t>
            </a:r>
            <a:r>
              <a:rPr lang="en-US" baseline="0" dirty="0" smtClean="0"/>
              <a:t> 2007, pp. 468A, 471A, 479A).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production of Bmal and Clock proteins is permanently on; however, the Cry and Per proteins can be increased by signals generated from light coming in through the eye and translated via the retinohypothalamic tract. When there is extra Cry and Per, Bmal1 and Clock protein expression is more quickly and aggressively turned off, setting the clock forward a little bit. In this way, our bodies can adapt to things like jet lag with external cues (</a:t>
            </a:r>
            <a:r>
              <a:rPr lang="en-US" baseline="0" dirty="0" err="1" smtClean="0"/>
              <a:t>Travnickova-Bendova</a:t>
            </a:r>
            <a:r>
              <a:rPr lang="en-US" baseline="0" dirty="0" smtClean="0"/>
              <a:t> 2002, p. 7732A).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Melatonin</a:t>
            </a:r>
            <a:r>
              <a:rPr lang="en-US" baseline="0" dirty="0" smtClean="0"/>
              <a:t> is considered a zeitgeber. During darkness, the suprachiasmatic nucleus (SCN)—the home of the master circadian clock—signals to the pineal gland to produce melatonin through increased norepinephrine production. Melatonin is released into circulation and gains access to many organs and tissues, including the SCN. In the SCN, melatonin can act to decrease overall neuronal firing and can cause a sleep-wake phase advance (Zawilska 2009, p. 386A).</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1" tIns="45716" rIns="91431" bIns="45716" anchor="b"/>
          <a:lstStyle/>
          <a:p>
            <a:pPr algn="r"/>
            <a:fld id="{584988C3-8401-422D-8B20-7D317CD977DD}" type="slidenum">
              <a:rPr lang="fr-FR" sz="1200">
                <a:solidFill>
                  <a:schemeClr val="tx1"/>
                </a:solidFill>
              </a:rPr>
              <a:pPr algn="r"/>
              <a:t>20</a:t>
            </a:fld>
            <a:endParaRPr lang="fr-FR" sz="1200" dirty="0">
              <a:solidFill>
                <a:schemeClr val="tx1"/>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p:spPr>
        <p:txBody>
          <a:bodyPr lIns="91431" tIns="45716" rIns="91431" bIns="45716"/>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dirty="0" smtClean="0">
                <a:solidFill>
                  <a:schemeClr val="tx1"/>
                </a:solidFill>
              </a:rPr>
              <a:t>In</a:t>
            </a:r>
            <a:r>
              <a:rPr lang="en-US" sz="1200" b="0" i="0" baseline="0" dirty="0" smtClean="0">
                <a:solidFill>
                  <a:schemeClr val="tx1"/>
                </a:solidFill>
              </a:rPr>
              <a:t> the suprachiasmatic nucleus, there are two sets of interesting proteins expressed that are involved in circadian rhythms and depression: melatonin receptors and serotonin (5-HT</a:t>
            </a:r>
            <a:r>
              <a:rPr lang="en-US" sz="1200" b="0" i="0" baseline="-25000" dirty="0" smtClean="0">
                <a:solidFill>
                  <a:schemeClr val="tx1"/>
                </a:solidFill>
              </a:rPr>
              <a:t>2C</a:t>
            </a:r>
            <a:r>
              <a:rPr lang="en-US" sz="1200" b="0" i="0" baseline="0" dirty="0" smtClean="0">
                <a:solidFill>
                  <a:schemeClr val="tx1"/>
                </a:solidFill>
              </a:rPr>
              <a:t>) receptors.</a:t>
            </a:r>
            <a:r>
              <a:rPr lang="en-US" sz="1200" b="0" i="0" dirty="0" smtClean="0">
                <a:solidFill>
                  <a:schemeClr val="tx1"/>
                </a:solidFill>
              </a:rPr>
              <a:t> </a:t>
            </a:r>
            <a:r>
              <a:rPr lang="en-US" sz="1200" b="0" i="0" baseline="0" dirty="0" smtClean="0">
                <a:solidFill>
                  <a:schemeClr val="tx1"/>
                </a:solidFill>
              </a:rPr>
              <a:t>Melatonergic receptors were identified in both rodent (hamster) (Carlson 1989, p. 2671A) and human brains using iodinated melatonin ([</a:t>
            </a:r>
            <a:r>
              <a:rPr lang="en-US" sz="1200" b="0" i="0" baseline="30000" dirty="0" smtClean="0">
                <a:solidFill>
                  <a:schemeClr val="tx1"/>
                </a:solidFill>
              </a:rPr>
              <a:t>125</a:t>
            </a:r>
            <a:r>
              <a:rPr lang="en-US" sz="1200" b="0" i="0" baseline="0" dirty="0" smtClean="0">
                <a:solidFill>
                  <a:schemeClr val="tx1"/>
                </a:solidFill>
              </a:rPr>
              <a:t>]Mel) (Weaver 1996, p. 111A).</a:t>
            </a:r>
            <a:r>
              <a:rPr lang="en-US" sz="1200" b="0" i="0" dirty="0" smtClean="0">
                <a:solidFill>
                  <a:schemeClr val="tx1"/>
                </a:solidFill>
              </a:rPr>
              <a:t> </a:t>
            </a:r>
            <a:r>
              <a:rPr lang="en-US" sz="1200" b="0" i="0" baseline="0" dirty="0" smtClean="0">
                <a:solidFill>
                  <a:schemeClr val="tx1"/>
                </a:solidFill>
              </a:rPr>
              <a:t>5-HT</a:t>
            </a:r>
            <a:r>
              <a:rPr lang="en-US" sz="1200" b="0" i="0" baseline="-25000" dirty="0" smtClean="0">
                <a:solidFill>
                  <a:schemeClr val="tx1"/>
                </a:solidFill>
              </a:rPr>
              <a:t>2C</a:t>
            </a:r>
            <a:r>
              <a:rPr lang="en-US" sz="1200" b="0" i="0" baseline="0" dirty="0" smtClean="0">
                <a:solidFill>
                  <a:schemeClr val="tx1"/>
                </a:solidFill>
              </a:rPr>
              <a:t> receptors were identified in rodent (rat) SCN using antibodies specific </a:t>
            </a:r>
            <a:r>
              <a:rPr lang="en-US" dirty="0" smtClean="0"/>
              <a:t>to</a:t>
            </a:r>
            <a:r>
              <a:rPr lang="en-US" sz="1200" b="0" i="0" baseline="0" dirty="0" smtClean="0">
                <a:solidFill>
                  <a:schemeClr val="tx1"/>
                </a:solidFill>
              </a:rPr>
              <a:t> the receptor (Moyer 1999, p. 149A).</a:t>
            </a:r>
            <a:endParaRPr lang="en-US" sz="1200" b="0" i="1" dirty="0" smtClean="0">
              <a:solidFill>
                <a:schemeClr val="tx1"/>
              </a:solidFill>
            </a:endParaRPr>
          </a:p>
          <a:p>
            <a:endParaRPr lang="en-US" dirty="0" smtClean="0"/>
          </a:p>
        </p:txBody>
      </p:sp>
      <p:sp>
        <p:nvSpPr>
          <p:cNvPr id="5" name="Slide Number Placeholder 4"/>
          <p:cNvSpPr>
            <a:spLocks noGrp="1"/>
          </p:cNvSpPr>
          <p:nvPr>
            <p:ph type="sldNum" sz="quarter" idx="10"/>
          </p:nvPr>
        </p:nvSpPr>
        <p:spPr/>
        <p:txBody>
          <a:bodyPr/>
          <a:lstStyle/>
          <a:p>
            <a:fld id="{C7C406D1-C5C3-4F50-8A34-F9EA9D3F7AF3}"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Interestingly,</a:t>
            </a:r>
            <a:r>
              <a:rPr lang="en-US" baseline="0" dirty="0" smtClean="0"/>
              <a:t> the receptors</a:t>
            </a:r>
            <a:r>
              <a:rPr lang="en-US" dirty="0" smtClean="0"/>
              <a:t> that</a:t>
            </a:r>
            <a:r>
              <a:rPr lang="en-US" baseline="0" dirty="0" smtClean="0"/>
              <a:t> are bound by Valdoxan follow a circadian rhythmicity. MT</a:t>
            </a:r>
            <a:r>
              <a:rPr lang="en-US" baseline="-25000" dirty="0" smtClean="0"/>
              <a:t>1</a:t>
            </a:r>
            <a:r>
              <a:rPr lang="en-US" baseline="0" dirty="0" smtClean="0"/>
              <a:t> receptors increase at the start of dark periods and stay low during light periods (Masana 2000, p. 188A). Likewise, in the hippocampus as a whole, 5-HT</a:t>
            </a:r>
            <a:r>
              <a:rPr lang="en-US" baseline="-25000" dirty="0" smtClean="0"/>
              <a:t>2C</a:t>
            </a:r>
            <a:r>
              <a:rPr lang="en-US" baseline="0" dirty="0" smtClean="0"/>
              <a:t> receptor expression increases in darkness and is lower in periods of light (Holmes 1997, p. 4059A). These measurements of expression level are relative and cannot be compared to each other.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Recall</a:t>
            </a:r>
            <a:r>
              <a:rPr lang="en-US" baseline="0" dirty="0" smtClean="0"/>
              <a:t> that darkness perceived by the retina sends a signal to the SCN, which then signals to the pineal gland to begin producing melatonin. In experiments performed in rats, a connection was established between 5-HT</a:t>
            </a:r>
            <a:r>
              <a:rPr lang="en-US" baseline="-25000" dirty="0" smtClean="0"/>
              <a:t>2C</a:t>
            </a:r>
            <a:r>
              <a:rPr lang="en-US" baseline="0" dirty="0" smtClean="0"/>
              <a:t> receptors and melatonin production using this paradigm. Under normal circumstances, melatonin production, which is measured by secretion in urine, follows a circadian rhythm. The addition of a 5-HT</a:t>
            </a:r>
            <a:r>
              <a:rPr lang="en-US" baseline="-25000" dirty="0" smtClean="0"/>
              <a:t>2C</a:t>
            </a:r>
            <a:r>
              <a:rPr lang="en-US" baseline="0" dirty="0" smtClean="0"/>
              <a:t> antagonist has no significant effect on this. However, when light is introduced as melatonin production begins to go up, melatonin production is blunted. In contrast, in the presence of a 5-HT</a:t>
            </a:r>
            <a:r>
              <a:rPr lang="en-US" baseline="-25000" dirty="0" smtClean="0"/>
              <a:t>2C</a:t>
            </a:r>
            <a:r>
              <a:rPr lang="en-US" baseline="0" dirty="0" smtClean="0"/>
              <a:t> antagonist, there is a statistically significant </a:t>
            </a:r>
            <a:r>
              <a:rPr lang="en-US" baseline="0" dirty="0" err="1" smtClean="0"/>
              <a:t>disinhibition</a:t>
            </a:r>
            <a:r>
              <a:rPr lang="en-US" baseline="0" dirty="0" smtClean="0"/>
              <a:t> of this suppression. This suggests that decreases in melatonin production in response to light are at least partially dependent on signaling through 5-HT</a:t>
            </a:r>
            <a:r>
              <a:rPr lang="en-US" baseline="-25000" dirty="0" smtClean="0"/>
              <a:t>2C</a:t>
            </a:r>
            <a:r>
              <a:rPr lang="en-US" baseline="0" dirty="0" smtClean="0"/>
              <a:t> (Kennaway 2001, p. 39A).</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7C406D1-C5C3-4F50-8A34-F9EA9D3F7AF3}"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Traditional monoaminergic antidepressants increase the presence of monoamines (norepinephrine, dopamine, and serotonin) through multiple mechanisms. These antidepressants are divisible into several classes, including serotonin selective reuptake inhibitors (SSRIs), serotonin</a:t>
            </a:r>
            <a:r>
              <a:rPr lang="en-US" dirty="0" smtClean="0"/>
              <a:t> </a:t>
            </a:r>
            <a:r>
              <a:rPr lang="en-US" baseline="0" dirty="0" smtClean="0"/>
              <a:t>norepinephrine reuptake inhibitors (SNRIs), and tricyclic antidepressants (TCAs) (Stahl 2008, pp. 524A, 541A, 599A).  </a:t>
            </a:r>
          </a:p>
          <a:p>
            <a:endParaRPr lang="en-US" baseline="0" dirty="0" smtClean="0"/>
          </a:p>
          <a:p>
            <a:r>
              <a:rPr lang="en-US" baseline="0" dirty="0" smtClean="0"/>
              <a:t>Valdoxan (agomelatine) is a unique compound that represents the first genuine mechanistic originality since the 1990s (de Bodinat 2010, p. 1A).</a:t>
            </a:r>
            <a:r>
              <a:rPr lang="en-US" dirty="0" smtClean="0"/>
              <a:t> </a:t>
            </a:r>
            <a:r>
              <a:rPr lang="en-US" baseline="0" dirty="0" smtClean="0"/>
              <a:t>Through agonism at MT</a:t>
            </a:r>
            <a:r>
              <a:rPr lang="en-US" baseline="-25000" dirty="0" smtClean="0"/>
              <a:t>1</a:t>
            </a:r>
            <a:r>
              <a:rPr lang="en-US" baseline="0" dirty="0" smtClean="0"/>
              <a:t> and MT</a:t>
            </a:r>
            <a:r>
              <a:rPr lang="en-US" baseline="-25000" dirty="0" smtClean="0"/>
              <a:t>2 </a:t>
            </a:r>
            <a:r>
              <a:rPr lang="en-US" baseline="0" dirty="0" smtClean="0"/>
              <a:t>and antagonism at 5-HT</a:t>
            </a:r>
            <a:r>
              <a:rPr lang="en-US" baseline="-25000" dirty="0" smtClean="0"/>
              <a:t>2C</a:t>
            </a:r>
            <a:r>
              <a:rPr lang="en-US" baseline="0" dirty="0" smtClean="0"/>
              <a:t> receptors, Valdoxan represents a novel and effective treatment of depression (de Bodinat 2010,</a:t>
            </a:r>
            <a:r>
              <a:rPr lang="en-US" dirty="0" smtClean="0"/>
              <a:t> </a:t>
            </a:r>
            <a:r>
              <a:rPr lang="en-US" baseline="0" dirty="0" smtClean="0"/>
              <a:t>pp. 2A, 4A).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Initial</a:t>
            </a:r>
            <a:r>
              <a:rPr lang="en-US" baseline="0" dirty="0" smtClean="0"/>
              <a:t> tests of Valdoxan’s ability to control circadian rhythms were performed in rodents. Seen here at the top is an </a:t>
            </a:r>
            <a:r>
              <a:rPr lang="en-US" baseline="0" dirty="0" err="1" smtClean="0"/>
              <a:t>actogram</a:t>
            </a:r>
            <a:r>
              <a:rPr lang="en-US" baseline="0" dirty="0" smtClean="0"/>
              <a:t> for a normal rat. Over the course of a day, the rat’s activity can be seen starting around 6:00 pm and lasting into the night. To initiate a phase delay in rats, they were subjected to constant darkness and then returned to normal light/dark cycles. As a result, their active period started several hours later in the night (Armstrong 1993, pp. 47A, 48A).</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phase delay </a:t>
            </a:r>
            <a:r>
              <a:rPr lang="en-US" baseline="0" dirty="0" smtClean="0"/>
              <a:t>was corrected by administering Valdoxan (Armstrong 1993, pp. 47A, 48A).</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Brain-</a:t>
            </a:r>
            <a:r>
              <a:rPr lang="en-US" baseline="0" dirty="0" smtClean="0"/>
              <a:t>derived neurotrophic factor (BDNF) is a growth factor that is found in the brain. BDNF supports</a:t>
            </a:r>
            <a:r>
              <a:rPr lang="en-US" dirty="0" smtClean="0"/>
              <a:t> </a:t>
            </a:r>
            <a:r>
              <a:rPr lang="en-US" baseline="0" dirty="0" smtClean="0"/>
              <a:t>the survival of existing neurons (Acheson 1995, p. 452A). More importantly, it was found to be essential </a:t>
            </a:r>
            <a:r>
              <a:rPr lang="en-US" dirty="0" smtClean="0"/>
              <a:t>to</a:t>
            </a:r>
            <a:r>
              <a:rPr lang="en-US" baseline="0" dirty="0" smtClean="0"/>
              <a:t> the survival of new neurons, making it a key player in neurogenesis (Sairanen 2005, p. 1092A).</a:t>
            </a:r>
            <a:r>
              <a:rPr lang="en-US" dirty="0" smtClean="0"/>
              <a:t> </a:t>
            </a:r>
            <a:r>
              <a:rPr lang="en-US" baseline="0" dirty="0" smtClean="0"/>
              <a:t>Patients with depression have decreased levels of BDNF, and antidepressant treatment has been shown</a:t>
            </a:r>
            <a:r>
              <a:rPr lang="en-US" dirty="0" smtClean="0"/>
              <a:t> </a:t>
            </a:r>
            <a:r>
              <a:rPr lang="en-US" baseline="0" dirty="0" smtClean="0"/>
              <a:t>to increase BDNF measured in plasma and serum (Brunoni 2008, p. 1172A).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Valdoxan</a:t>
            </a:r>
            <a:r>
              <a:rPr lang="en-US" baseline="0" dirty="0" smtClean="0"/>
              <a:t> administered to rats increased BDNF expression over vehicle in the prefrontal cortex,</a:t>
            </a:r>
            <a:r>
              <a:rPr lang="en-US" dirty="0" smtClean="0"/>
              <a:t> </a:t>
            </a:r>
            <a:r>
              <a:rPr lang="en-US" baseline="0" dirty="0" smtClean="0"/>
              <a:t>an area very important in the pathogenesis of depression.</a:t>
            </a:r>
            <a:r>
              <a:rPr lang="en-US" dirty="0" smtClean="0"/>
              <a:t> </a:t>
            </a:r>
            <a:r>
              <a:rPr lang="en-US" baseline="0" dirty="0" smtClean="0"/>
              <a:t>In the same experiment, melatonin (the natural MT</a:t>
            </a:r>
            <a:r>
              <a:rPr lang="en-US" baseline="-25000" dirty="0" smtClean="0"/>
              <a:t>1</a:t>
            </a:r>
            <a:r>
              <a:rPr lang="en-US" baseline="0" dirty="0" smtClean="0"/>
              <a:t> and MT</a:t>
            </a:r>
            <a:r>
              <a:rPr lang="en-US" baseline="-25000" dirty="0" smtClean="0"/>
              <a:t>2</a:t>
            </a:r>
            <a:r>
              <a:rPr lang="en-US" baseline="0" dirty="0" smtClean="0"/>
              <a:t> agonist) and S32006 (a 5-HT</a:t>
            </a:r>
            <a:r>
              <a:rPr lang="en-US" baseline="-25000" dirty="0" smtClean="0"/>
              <a:t>2C </a:t>
            </a:r>
            <a:r>
              <a:rPr lang="en-US" baseline="0" dirty="0" smtClean="0"/>
              <a:t>antagonist) and a </a:t>
            </a:r>
            <a:r>
              <a:rPr lang="en-US" baseline="0" dirty="0" err="1" smtClean="0"/>
              <a:t>melatonergic</a:t>
            </a:r>
            <a:r>
              <a:rPr lang="en-US" baseline="0" dirty="0" smtClean="0"/>
              <a:t> receptor antagonist (S22153) coupled with Valdoxan were used as controls.</a:t>
            </a:r>
            <a:r>
              <a:rPr lang="en-US" dirty="0" smtClean="0"/>
              <a:t> </a:t>
            </a:r>
            <a:r>
              <a:rPr lang="en-US" baseline="0" dirty="0" smtClean="0"/>
              <a:t>As you can see here, neither of those mechanisms had a significant effect on the expression of BDNF. In addition, when </a:t>
            </a:r>
            <a:r>
              <a:rPr lang="en-US" baseline="0" dirty="0" err="1" smtClean="0"/>
              <a:t>Valdoxan</a:t>
            </a:r>
            <a:r>
              <a:rPr lang="en-US" baseline="0" dirty="0" smtClean="0"/>
              <a:t> treatment was administered with an antagonist of </a:t>
            </a:r>
            <a:r>
              <a:rPr lang="en-US" baseline="0" dirty="0" err="1" smtClean="0"/>
              <a:t>melatonergic</a:t>
            </a:r>
            <a:r>
              <a:rPr lang="en-US" baseline="0" dirty="0" smtClean="0"/>
              <a:t> MT</a:t>
            </a:r>
            <a:r>
              <a:rPr lang="en-US" baseline="-25000" dirty="0" smtClean="0"/>
              <a:t>1</a:t>
            </a:r>
            <a:r>
              <a:rPr lang="en-US" baseline="0" dirty="0" smtClean="0"/>
              <a:t> and MT</a:t>
            </a:r>
            <a:r>
              <a:rPr lang="en-US" baseline="-25000" dirty="0" smtClean="0"/>
              <a:t>2 </a:t>
            </a:r>
            <a:r>
              <a:rPr lang="en-US" baseline="0" dirty="0" smtClean="0"/>
              <a:t>receptors, the potency of </a:t>
            </a:r>
            <a:r>
              <a:rPr lang="en-US" baseline="0" dirty="0" err="1" smtClean="0"/>
              <a:t>Valdoxan</a:t>
            </a:r>
            <a:r>
              <a:rPr lang="en-US" baseline="0" dirty="0" smtClean="0"/>
              <a:t> was lost. This suggests that</a:t>
            </a:r>
            <a:r>
              <a:rPr lang="en-US" dirty="0" smtClean="0"/>
              <a:t> the </a:t>
            </a:r>
            <a:r>
              <a:rPr lang="en-US" baseline="0" dirty="0" smtClean="0"/>
              <a:t>unique synergy of Valdoxan is necessary to increase BDNF (Molteni 2010, p. 151A).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Valdoxan</a:t>
            </a:r>
            <a:r>
              <a:rPr lang="en-US" baseline="0" dirty="0" smtClean="0"/>
              <a:t> increases BDNF, then it logically</a:t>
            </a:r>
            <a:r>
              <a:rPr lang="en-US" dirty="0" smtClean="0"/>
              <a:t> </a:t>
            </a:r>
            <a:r>
              <a:rPr lang="en-US" baseline="0" dirty="0" smtClean="0"/>
              <a:t>follows that it can also increase neurogenesis;</a:t>
            </a:r>
            <a:r>
              <a:rPr lang="en-US" dirty="0" smtClean="0"/>
              <a:t> </a:t>
            </a:r>
            <a:r>
              <a:rPr lang="en-US" baseline="0" dirty="0" smtClean="0"/>
              <a:t>this could have potential long-term antidepressant effects. When mice were treated for 3 weeks with agomelatine, there was a significant increase in neurogenesis in the ventral hippocampus (Soumier 2009,</a:t>
            </a:r>
            <a:r>
              <a:rPr lang="en-US" dirty="0" smtClean="0"/>
              <a:t> </a:t>
            </a:r>
            <a:r>
              <a:rPr lang="en-US" baseline="0" dirty="0" smtClean="0"/>
              <a:t>p. 2396A).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Valdoxan</a:t>
            </a:r>
            <a:r>
              <a:rPr lang="en-US" baseline="0" dirty="0" smtClean="0"/>
              <a:t> n</a:t>
            </a:r>
            <a:r>
              <a:rPr lang="en-US" dirty="0" smtClean="0"/>
              <a:t>ot only increased neurogenesis</a:t>
            </a:r>
            <a:r>
              <a:rPr lang="en-US" baseline="0" dirty="0" smtClean="0"/>
              <a:t> in the ventral hippocampus, but also significantly increased the survival of new neurons in both the ventral and dorsal hippocampi. These experiments were performed in rats and measured the proportion of new neurons that had survived for 21 days in Valdoxan-treated animals compared to placebo-treated (control) animals. To demonstrate the specificity of Valdoxan in achieving this effect, melatonin and a 5-HT</a:t>
            </a:r>
            <a:r>
              <a:rPr lang="en-US" baseline="-25000" dirty="0" smtClean="0"/>
              <a:t>2C</a:t>
            </a:r>
            <a:r>
              <a:rPr lang="en-US" baseline="0" dirty="0" smtClean="0"/>
              <a:t> antagonist were used as controls. Interestingly, when Valdoxan treatment was accompanied by a </a:t>
            </a:r>
            <a:r>
              <a:rPr lang="en-US" baseline="0" dirty="0" err="1" smtClean="0"/>
              <a:t>melatonergic</a:t>
            </a:r>
            <a:r>
              <a:rPr lang="en-US" baseline="0" dirty="0" smtClean="0"/>
              <a:t> antagonist, the effects of Valdoxan were abrogated. Along with the lack of effect for melatonin or a 5-HT</a:t>
            </a:r>
            <a:r>
              <a:rPr lang="en-US" baseline="-25000" dirty="0" smtClean="0"/>
              <a:t>2C</a:t>
            </a:r>
            <a:r>
              <a:rPr lang="en-US" baseline="0" dirty="0" smtClean="0"/>
              <a:t> antagonist alone, this result further suggests that Valdoxan’s unique mechanism is required to elicit its effects (</a:t>
            </a:r>
            <a:r>
              <a:rPr lang="en-US" baseline="0" dirty="0" err="1" smtClean="0"/>
              <a:t>Soumier</a:t>
            </a:r>
            <a:r>
              <a:rPr lang="en-US" baseline="0" dirty="0" smtClean="0"/>
              <a:t> 2009, p. 2397A).</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survival</a:t>
            </a:r>
            <a:r>
              <a:rPr lang="en-US" baseline="0" dirty="0" smtClean="0"/>
              <a:t> of newly formed neurons</a:t>
            </a:r>
            <a:r>
              <a:rPr lang="en-US" dirty="0" smtClean="0"/>
              <a:t> (</a:t>
            </a:r>
            <a:r>
              <a:rPr lang="en-US" baseline="0" dirty="0" smtClean="0"/>
              <a:t>stimulated by BDNF) is supported in part by intracellular signaling involving multiple kinases. Among these kinases are ERK, GSK3-beta, and AKT. </a:t>
            </a:r>
          </a:p>
          <a:p>
            <a:endParaRPr lang="en-US" baseline="0" dirty="0" smtClean="0"/>
          </a:p>
          <a:p>
            <a:r>
              <a:rPr lang="en-US" baseline="0" dirty="0" smtClean="0"/>
              <a:t>Valdoxan-treated mice were examined for activation (phosphorylation) of these</a:t>
            </a:r>
            <a:r>
              <a:rPr lang="en-US" dirty="0" smtClean="0"/>
              <a:t> </a:t>
            </a:r>
            <a:r>
              <a:rPr lang="en-US" baseline="0" dirty="0" smtClean="0"/>
              <a:t>kinases after chronic Valdoxan treatment, and it was found that all </a:t>
            </a:r>
            <a:r>
              <a:rPr lang="en-US" dirty="0" smtClean="0"/>
              <a:t>three</a:t>
            </a:r>
            <a:r>
              <a:rPr lang="en-US" baseline="0" dirty="0" smtClean="0"/>
              <a:t> of these kinases had increased activation </a:t>
            </a:r>
            <a:r>
              <a:rPr lang="en-US" dirty="0" smtClean="0"/>
              <a:t>(Soumier 2009, p. 2398A). </a:t>
            </a:r>
          </a:p>
          <a:p>
            <a:endParaRPr lang="en-US" dirty="0" smtClean="0"/>
          </a:p>
          <a:p>
            <a:r>
              <a:rPr lang="en-US" dirty="0" smtClean="0"/>
              <a:t>Two</a:t>
            </a:r>
            <a:r>
              <a:rPr lang="en-US" baseline="0" dirty="0" smtClean="0"/>
              <a:t> of these activated kinases, GSK3-beta and ERK, can set the circadian clock forward by influencing clock gene activation. The next two slides illustrate the role of ERK and GSK3-beta in clock gene expression.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GSK3-beta  is one of the kinases involved in the phosphorylation of the clock genes Bmal1 and Clock. Therefore, it is conceivable that </a:t>
            </a:r>
            <a:r>
              <a:rPr lang="en-US" dirty="0" smtClean="0"/>
              <a:t>over</a:t>
            </a:r>
            <a:r>
              <a:rPr lang="en-US" baseline="0" dirty="0" smtClean="0"/>
              <a:t>active GSK3-beta leads to a phase advance by increasing the activity of Bmal1 and Clock (</a:t>
            </a:r>
            <a:r>
              <a:rPr lang="en-US" baseline="0" dirty="0" err="1" smtClean="0"/>
              <a:t>Iitaka</a:t>
            </a:r>
            <a:r>
              <a:rPr lang="en-US" baseline="0" dirty="0" smtClean="0"/>
              <a:t> 2005, p. 29401A). </a:t>
            </a:r>
          </a:p>
          <a:p>
            <a:endParaRPr lang="en-US" baseline="0" dirty="0" smtClean="0"/>
          </a:p>
          <a:p>
            <a:r>
              <a:rPr lang="en-US" baseline="0" dirty="0" smtClean="0"/>
              <a:t>Bmal1 and Clock act as a transcription factor to produce Cry and Per, which dimerize in the cytoplasm. GSK3-beta is one of the kinases that can phosphorylate them. </a:t>
            </a:r>
          </a:p>
          <a:p>
            <a:endParaRPr lang="en-US" baseline="0" dirty="0" smtClean="0"/>
          </a:p>
          <a:p>
            <a:r>
              <a:rPr lang="en-US" baseline="0" dirty="0" smtClean="0"/>
              <a:t>As we saw in the previous slide, GSK3-beta is activated by Valdoxan treatment;</a:t>
            </a:r>
            <a:r>
              <a:rPr lang="en-US" dirty="0" smtClean="0"/>
              <a:t> this is </a:t>
            </a:r>
            <a:r>
              <a:rPr lang="en-US" baseline="0" dirty="0" smtClean="0"/>
              <a:t>represented here as an enlarged kinase. Therefore, there is an increase in phosphorylation of the Cry/Per dimer, and it acts more potently on the repression of Bmal1 and Clock expression.</a:t>
            </a:r>
          </a:p>
          <a:p>
            <a:endParaRPr lang="en-US" baseline="0" dirty="0" smtClean="0"/>
          </a:p>
          <a:p>
            <a:r>
              <a:rPr lang="en-US" baseline="0" dirty="0" smtClean="0"/>
              <a:t>This results in the circadian clock being set forward.</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C7C406D1-C5C3-4F50-8A34-F9EA9D3F7AF3}"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Much like activated GSK3-beta,</a:t>
            </a:r>
            <a:r>
              <a:rPr lang="en-US" baseline="0" dirty="0" smtClean="0"/>
              <a:t> activated (phosphorylated) ERK can influence clock gene expression. </a:t>
            </a:r>
          </a:p>
          <a:p>
            <a:endParaRPr lang="en-US" baseline="0" dirty="0" smtClean="0"/>
          </a:p>
          <a:p>
            <a:r>
              <a:rPr lang="en-US" baseline="0" dirty="0" smtClean="0"/>
              <a:t>Normally, the Bmal1/Clock dimer activates transcription of PER and CRY. </a:t>
            </a:r>
          </a:p>
          <a:p>
            <a:endParaRPr lang="en-US" baseline="0" dirty="0" smtClean="0"/>
          </a:p>
          <a:p>
            <a:r>
              <a:rPr lang="en-US" baseline="0" dirty="0" smtClean="0"/>
              <a:t>Valdoxan treatment activates ERK. Activated ERK can increase the activity of other transcription factors,</a:t>
            </a:r>
            <a:r>
              <a:rPr lang="en-US" dirty="0" smtClean="0"/>
              <a:t> which</a:t>
            </a:r>
            <a:r>
              <a:rPr lang="en-US" baseline="0" dirty="0" smtClean="0"/>
              <a:t> can increase Per expression. Thus, with active ERK, there is an increase in the production of Per/Cry </a:t>
            </a:r>
            <a:r>
              <a:rPr lang="en-US" dirty="0" smtClean="0"/>
              <a:t>d</a:t>
            </a:r>
            <a:r>
              <a:rPr lang="en-US" baseline="0" dirty="0" smtClean="0"/>
              <a:t>imers.</a:t>
            </a:r>
          </a:p>
          <a:p>
            <a:endParaRPr lang="en-US" baseline="0" dirty="0" smtClean="0"/>
          </a:p>
          <a:p>
            <a:r>
              <a:rPr lang="en-US" baseline="0" dirty="0" smtClean="0"/>
              <a:t>As a result, there is greater inhibition of Bmal1 and Clock expression, and the circadian clock is set forward (Akashi 2008, p. 4620A). </a:t>
            </a:r>
          </a:p>
          <a:p>
            <a:endParaRPr lang="en-US" baseline="0" dirty="0" smtClean="0"/>
          </a:p>
          <a:p>
            <a:r>
              <a:rPr lang="en-US" baseline="0" dirty="0" smtClean="0"/>
              <a:t>It is also interesting to note that ERK activation appears to cycle in a circadian manner (Eckel-Mahan 2009, p. 3A).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other mechanisms that can contribute to depression. One recently realized mechanism is a stress-induced increase in glutamate. </a:t>
            </a:r>
          </a:p>
          <a:p>
            <a:endParaRPr lang="en-US" baseline="0" dirty="0" smtClean="0"/>
          </a:p>
          <a:p>
            <a:r>
              <a:rPr lang="en-US" baseline="0" dirty="0" smtClean="0"/>
              <a:t>Mice treated with stress, such as an electrical shock to the foot, have increased</a:t>
            </a:r>
            <a:r>
              <a:rPr lang="en-US" dirty="0" smtClean="0"/>
              <a:t> </a:t>
            </a:r>
            <a:r>
              <a:rPr lang="en-US" baseline="0" dirty="0" smtClean="0"/>
              <a:t>glutamate release in their brains and associated depressive symptoms. In fact, antagonism at glutamate receptors can decrease stress-induced depression </a:t>
            </a:r>
            <a:r>
              <a:rPr lang="en-US" dirty="0" smtClean="0"/>
              <a:t>(Yoshimizu 2006, pp. 589A,</a:t>
            </a:r>
            <a:r>
              <a:rPr lang="en-US" baseline="0" dirty="0" smtClean="0"/>
              <a:t> 590A)</a:t>
            </a:r>
            <a:r>
              <a:rPr lang="en-US" dirty="0" smtClean="0"/>
              <a:t>.</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a similar foot</a:t>
            </a:r>
            <a:r>
              <a:rPr lang="en-US" baseline="0" dirty="0" smtClean="0"/>
              <a:t> shock test</a:t>
            </a:r>
            <a:r>
              <a:rPr lang="en-US" dirty="0" smtClean="0"/>
              <a:t> was performed on rodents treated with</a:t>
            </a:r>
            <a:r>
              <a:rPr lang="en-US" baseline="0" dirty="0" smtClean="0"/>
              <a:t> Valdoxan, glutamate release was completely inhibited. </a:t>
            </a:r>
          </a:p>
          <a:p>
            <a:endParaRPr lang="en-US" baseline="0" dirty="0" smtClean="0"/>
          </a:p>
          <a:p>
            <a:r>
              <a:rPr lang="en-US" baseline="0" dirty="0" smtClean="0"/>
              <a:t>As you can see here, in the presence of stress, there </a:t>
            </a:r>
            <a:r>
              <a:rPr lang="en-US" dirty="0" smtClean="0"/>
              <a:t>was</a:t>
            </a:r>
            <a:r>
              <a:rPr lang="en-US" baseline="0" dirty="0" smtClean="0"/>
              <a:t> a significant increase in glutamate release; however, when the rats were pretreated with Valdoxan, the release </a:t>
            </a:r>
            <a:r>
              <a:rPr lang="en-US" dirty="0" smtClean="0"/>
              <a:t>was</a:t>
            </a:r>
            <a:r>
              <a:rPr lang="en-US" baseline="0" dirty="0" smtClean="0"/>
              <a:t> abrogated. </a:t>
            </a:r>
          </a:p>
          <a:p>
            <a:endParaRPr lang="en-US" baseline="0" dirty="0" smtClean="0"/>
          </a:p>
          <a:p>
            <a:r>
              <a:rPr lang="en-US" dirty="0" smtClean="0"/>
              <a:t>As</a:t>
            </a:r>
            <a:r>
              <a:rPr lang="en-US" baseline="0" dirty="0" smtClean="0"/>
              <a:t> with the BDNF data that you have seen, neither a 5-HT</a:t>
            </a:r>
            <a:r>
              <a:rPr lang="en-US" baseline="-25000" dirty="0" smtClean="0"/>
              <a:t>2C</a:t>
            </a:r>
            <a:r>
              <a:rPr lang="en-US" baseline="0" dirty="0" smtClean="0"/>
              <a:t> antagonist nor melatonin alone were able to elicit the same response. This strongly suggests that</a:t>
            </a:r>
            <a:r>
              <a:rPr lang="en-US" dirty="0" smtClean="0"/>
              <a:t> </a:t>
            </a:r>
            <a:r>
              <a:rPr lang="en-US" baseline="0" dirty="0" smtClean="0"/>
              <a:t>the synergy between melatonin and serotonin receptor activities is responsible for Valdoxan’s potent effects (Tardito 2010, Figure).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422035-39AC-4001-AA38-1BD01AE42A65}" type="slidenum">
              <a:rPr lang="en-US"/>
              <a:pPr/>
              <a:t>39</a:t>
            </a:fld>
            <a:endParaRPr lang="en-US" dirty="0"/>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r>
              <a:rPr lang="en-US" sz="1200" kern="1200" baseline="0" dirty="0" smtClean="0">
                <a:solidFill>
                  <a:schemeClr val="tx1"/>
                </a:solidFill>
                <a:latin typeface="+mn-lt"/>
                <a:ea typeface="+mn-ea"/>
                <a:cs typeface="+mn-cs"/>
              </a:rPr>
              <a:t>Another well-known mechanism that is thought to contribute to depression is a lack of monoamines.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Serotonin neurons that originate in the brainstem are connected to dopamine and serotonin neurons, which extend to the prefrontal cortex via GABA interneurons.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Normally, serotonin (5-HT) binding at 5-HT</a:t>
            </a:r>
            <a:r>
              <a:rPr lang="en-US" sz="1200" kern="1200" baseline="-25000" dirty="0" smtClean="0">
                <a:solidFill>
                  <a:schemeClr val="tx1"/>
                </a:solidFill>
                <a:latin typeface="+mn-lt"/>
                <a:ea typeface="+mn-ea"/>
                <a:cs typeface="+mn-cs"/>
              </a:rPr>
              <a:t>2C</a:t>
            </a:r>
            <a:r>
              <a:rPr lang="en-US" sz="1200" kern="1200" baseline="0" dirty="0" smtClean="0">
                <a:solidFill>
                  <a:schemeClr val="tx1"/>
                </a:solidFill>
                <a:latin typeface="+mn-lt"/>
                <a:ea typeface="+mn-ea"/>
                <a:cs typeface="+mn-cs"/>
              </a:rPr>
              <a:t> receptors on gamma-aminobutyric acid (GABA) interneurons (bottom red circle) inhibits norepinephrine (NE) and dopamine (DA) release in the prefrontal cortex (top red circle) (Stahl 2008, p. 534A). </a:t>
            </a:r>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E60FC1-EF2C-49D7-8351-A7E21D63534B}" type="slidenum">
              <a:rPr lang="en-US"/>
              <a:pPr/>
              <a:t>40</a:t>
            </a:fld>
            <a:endParaRPr lang="en-US" dirty="0"/>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r>
              <a:rPr lang="en-US" sz="1200" kern="1200" baseline="0" dirty="0" smtClean="0">
                <a:solidFill>
                  <a:schemeClr val="tx1"/>
                </a:solidFill>
                <a:latin typeface="+mn-lt"/>
                <a:ea typeface="+mn-ea"/>
                <a:cs typeface="+mn-cs"/>
              </a:rPr>
              <a:t>When Valdoxan binds to 5-HT</a:t>
            </a:r>
            <a:r>
              <a:rPr lang="en-US" sz="1200" kern="1200" baseline="-25000" dirty="0" smtClean="0">
                <a:solidFill>
                  <a:schemeClr val="tx1"/>
                </a:solidFill>
                <a:latin typeface="+mn-lt"/>
                <a:ea typeface="+mn-ea"/>
                <a:cs typeface="+mn-cs"/>
              </a:rPr>
              <a:t>2C</a:t>
            </a:r>
            <a:r>
              <a:rPr lang="en-US" sz="1200" kern="1200" baseline="0" dirty="0" smtClean="0">
                <a:solidFill>
                  <a:schemeClr val="tx1"/>
                </a:solidFill>
                <a:latin typeface="+mn-lt"/>
                <a:ea typeface="+mn-ea"/>
                <a:cs typeface="+mn-cs"/>
              </a:rPr>
              <a:t> receptors on GABA interneurons (bottom red circle), it prevents 5-HT from binding there,</a:t>
            </a:r>
            <a:r>
              <a:rPr lang="en-US" dirty="0" smtClean="0"/>
              <a:t> </a:t>
            </a:r>
            <a:r>
              <a:rPr lang="en-US" sz="1200" kern="1200" baseline="0" dirty="0" smtClean="0">
                <a:solidFill>
                  <a:schemeClr val="tx1"/>
                </a:solidFill>
                <a:latin typeface="+mn-lt"/>
                <a:ea typeface="+mn-ea"/>
                <a:cs typeface="+mn-cs"/>
              </a:rPr>
              <a:t>thus preventing inhibition of NE and DA release in the frontal cortex; in other words, it disinhibits their release (top red circle) (Stahl 2008, p. 535A).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demonstrate this effect, rats were administered either vehicle (red line) or </a:t>
            </a:r>
            <a:r>
              <a:rPr lang="en-US" dirty="0" smtClean="0"/>
              <a:t>V</a:t>
            </a:r>
            <a:r>
              <a:rPr lang="en-US" sz="1200" kern="1200" baseline="0" dirty="0" smtClean="0">
                <a:solidFill>
                  <a:schemeClr val="tx1"/>
                </a:solidFill>
                <a:latin typeface="+mn-lt"/>
                <a:ea typeface="+mn-ea"/>
                <a:cs typeface="+mn-cs"/>
              </a:rPr>
              <a:t>aldoxan (blue line), and the level of NE or DA was measured in a time course. Valdoxan increased both NE and DA by over 200% in the frontal cortex (Millan 2003, p. 962A).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Recall from earlier in the presentation that 5-HT</a:t>
            </a:r>
            <a:r>
              <a:rPr lang="en-US" sz="1200" kern="1200" baseline="-25000" dirty="0" smtClean="0">
                <a:solidFill>
                  <a:schemeClr val="tx1"/>
                </a:solidFill>
                <a:latin typeface="+mn-lt"/>
                <a:ea typeface="+mn-ea"/>
                <a:cs typeface="+mn-cs"/>
              </a:rPr>
              <a:t>2C </a:t>
            </a:r>
            <a:r>
              <a:rPr lang="en-US" sz="1200" kern="1200" baseline="0" dirty="0" smtClean="0">
                <a:solidFill>
                  <a:schemeClr val="tx1"/>
                </a:solidFill>
                <a:latin typeface="+mn-lt"/>
                <a:ea typeface="+mn-ea"/>
                <a:cs typeface="+mn-cs"/>
              </a:rPr>
              <a:t>receptors are expressed in a circadian manner. Coupled with </a:t>
            </a:r>
            <a:r>
              <a:rPr lang="en-US" sz="1200" kern="1200" baseline="0" dirty="0" err="1" smtClean="0">
                <a:solidFill>
                  <a:schemeClr val="tx1"/>
                </a:solidFill>
                <a:latin typeface="+mn-lt"/>
                <a:ea typeface="+mn-ea"/>
                <a:cs typeface="+mn-cs"/>
              </a:rPr>
              <a:t>Valdoxan’s</a:t>
            </a:r>
            <a:r>
              <a:rPr lang="en-US" sz="1200" kern="1200" baseline="0" dirty="0" smtClean="0">
                <a:solidFill>
                  <a:schemeClr val="tx1"/>
                </a:solidFill>
                <a:latin typeface="+mn-lt"/>
                <a:ea typeface="+mn-ea"/>
                <a:cs typeface="+mn-cs"/>
              </a:rPr>
              <a:t> robust regulation of circadian rhythms, this fact allows for an optimized effect of Valdoxan on dopamine and norepinephrine levels. </a:t>
            </a:r>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smtClean="0"/>
              <a:t>Although their primary mechanisms of action can classify them as SNRIs or SSRIs, most </a:t>
            </a:r>
            <a:r>
              <a:rPr lang="en-US" baseline="0" dirty="0" smtClean="0"/>
              <a:t>antidepressants have effects on other receptors and/or transporters that generate various side effects. TCAs, for example, have the potential to result in weight gain, drowsiness, dry mouth, constipation, blurred vision, dizziness, and decreased blood pressure (Stahl 2008, pp. 602A,B; 603A).</a:t>
            </a:r>
            <a:r>
              <a:rPr lang="en-US" dirty="0" smtClean="0"/>
              <a:t> </a:t>
            </a:r>
            <a:r>
              <a:rPr lang="en-US" baseline="0" dirty="0" smtClean="0"/>
              <a:t>Valdoxan’s clean binding profile reflects its lack of clinical side effects. </a:t>
            </a:r>
          </a:p>
          <a:p>
            <a:endParaRPr lang="en-US" dirty="0" smtClean="0"/>
          </a:p>
          <a:p>
            <a:r>
              <a:rPr lang="en-US" dirty="0" smtClean="0"/>
              <a:t>In fact, Valdoxan has no influence</a:t>
            </a:r>
            <a:r>
              <a:rPr lang="en-US" baseline="0" dirty="0" smtClean="0"/>
              <a:t> on extracellular serotonin (5-HT) levels (Millan 2005, p. 453A), suggesting that </a:t>
            </a:r>
            <a:r>
              <a:rPr lang="en-US" dirty="0" smtClean="0"/>
              <a:t>it</a:t>
            </a:r>
            <a:r>
              <a:rPr lang="en-US" baseline="0" dirty="0" smtClean="0"/>
              <a:t> bypasses the side effects common to SSRIs that result from the binding of excessive serotonin to postsynaptic 5-HT receptors (Stahl 2008, p. 530A).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200" b="0" dirty="0" smtClean="0">
                <a:latin typeface="+mn-lt"/>
              </a:rPr>
              <a:t>The</a:t>
            </a:r>
            <a:r>
              <a:rPr lang="en-US" sz="1200" b="0" baseline="0" dirty="0" smtClean="0">
                <a:latin typeface="+mn-lt"/>
              </a:rPr>
              <a:t> efficacy of Valdoxan in the short-term (6-8 week) treatment of depression was tested against placebo in four separate studies published by Lôo, </a:t>
            </a:r>
            <a:r>
              <a:rPr lang="en-US" sz="1200" b="0" baseline="0" dirty="0" err="1" smtClean="0">
                <a:latin typeface="+mn-lt"/>
              </a:rPr>
              <a:t>Olié</a:t>
            </a:r>
            <a:r>
              <a:rPr lang="en-US" sz="1200" b="0" baseline="0" dirty="0" smtClean="0">
                <a:latin typeface="+mn-lt"/>
              </a:rPr>
              <a:t>, Kennedy, and Stahl. A maintenance study was done by Goodwin and colleagues. Head-to-head comparisons </a:t>
            </a:r>
            <a:r>
              <a:rPr lang="en-US" dirty="0" smtClean="0"/>
              <a:t>published by Lemoine, Kennedy, Kasper, and Hale were conducted</a:t>
            </a:r>
            <a:r>
              <a:rPr lang="en-US" sz="1200" b="0" baseline="0" dirty="0" smtClean="0">
                <a:latin typeface="+mn-lt"/>
              </a:rPr>
              <a:t> with Valdoxan against venlafaxine, sertraline, and </a:t>
            </a:r>
            <a:r>
              <a:rPr lang="en-US" dirty="0" smtClean="0"/>
              <a:t>fluoxetine</a:t>
            </a:r>
            <a:r>
              <a:rPr lang="en-US" sz="1200" b="0" baseline="0" dirty="0" smtClean="0">
                <a:latin typeface="+mn-lt"/>
              </a:rPr>
              <a:t>.</a:t>
            </a:r>
            <a:endParaRPr lang="fr-FR" sz="1200" b="0" dirty="0" smtClean="0">
              <a:latin typeface="Arial" pitchFamily="34" charset="0"/>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sz="1200" b="0" dirty="0" smtClean="0"/>
              <a:t>All three studies</a:t>
            </a:r>
            <a:r>
              <a:rPr lang="en-US" sz="1200" b="0" baseline="0" dirty="0" smtClean="0"/>
              <a:t> comparing Valdoxan to placebo showed efficacy of Valdoxan. Shown here are the percentages of patients on Valdoxan who experienced at least a 50% reduction in HAM-D score.</a:t>
            </a:r>
            <a:r>
              <a:rPr lang="en-US" sz="1200" b="0" dirty="0" smtClean="0"/>
              <a:t> </a:t>
            </a:r>
            <a:r>
              <a:rPr lang="en-US" sz="1200" b="0" baseline="0" dirty="0" smtClean="0"/>
              <a:t>In the Lôo study, 25 mg/day administered for 8 weeks showed a significant reduction in HAM-D scores starting as</a:t>
            </a:r>
            <a:r>
              <a:rPr lang="en-US" sz="1200" b="0" dirty="0" smtClean="0"/>
              <a:t> soon as</a:t>
            </a:r>
            <a:r>
              <a:rPr lang="en-US" sz="1200" b="0" baseline="0" dirty="0" smtClean="0"/>
              <a:t> 2 weeks after treatment and lasting all 8 weeks of the study (Lôo 2002, p. 243A). The </a:t>
            </a:r>
            <a:r>
              <a:rPr lang="en-US" sz="1200" b="0" baseline="0" dirty="0" err="1" smtClean="0"/>
              <a:t>Olié</a:t>
            </a:r>
            <a:r>
              <a:rPr lang="en-US" sz="1200" b="0" baseline="0" dirty="0" smtClean="0"/>
              <a:t> and Kennedy studies were flexible dose between 25 and 50 mg/day Valdoxan that lasted for 6 weeks (</a:t>
            </a:r>
            <a:r>
              <a:rPr lang="en-US" sz="1200" b="0" baseline="0" dirty="0" err="1" smtClean="0"/>
              <a:t>Olié</a:t>
            </a:r>
            <a:r>
              <a:rPr lang="en-US" sz="1200" b="0" baseline="0" dirty="0" smtClean="0"/>
              <a:t> 2010, p. 667A; Kennedy 2006, p. 97A).</a:t>
            </a:r>
            <a:endParaRPr lang="en-US" sz="1200" b="0" dirty="0" smtClean="0"/>
          </a:p>
        </p:txBody>
      </p:sp>
      <p:sp>
        <p:nvSpPr>
          <p:cNvPr id="4" name="Slide Number Placeholder 3"/>
          <p:cNvSpPr>
            <a:spLocks noGrp="1"/>
          </p:cNvSpPr>
          <p:nvPr>
            <p:ph type="sldNum" sz="quarter" idx="10"/>
          </p:nvPr>
        </p:nvSpPr>
        <p:spPr/>
        <p:txBody>
          <a:bodyPr/>
          <a:lstStyle/>
          <a:p>
            <a:fld id="{C7C406D1-C5C3-4F50-8A34-F9EA9D3F7AF3}" type="slidenum">
              <a:rPr lang="en-US" smtClean="0"/>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200" dirty="0" smtClean="0"/>
              <a:t>When </a:t>
            </a:r>
            <a:r>
              <a:rPr lang="en-US" dirty="0" smtClean="0"/>
              <a:t>Goodwin and colleagues tested </a:t>
            </a:r>
            <a:r>
              <a:rPr lang="en-US" sz="1200" dirty="0" smtClean="0"/>
              <a:t>the efficacy</a:t>
            </a:r>
            <a:r>
              <a:rPr lang="en-US" sz="1200" baseline="0" dirty="0" smtClean="0"/>
              <a:t> of Valdoxan on long-term relapse prevention, they found that up to 25 weeks of Valdoxan treatment prevented depression relapse significantly better than placebo (Goodwin 2009, p. 1133A).</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BD18C0-C8E3-4023-9445-DD7347ABAA5B}" type="slidenum">
              <a:rPr lang="fr-FR"/>
              <a:pPr/>
              <a:t>48</a:t>
            </a:fld>
            <a:endParaRPr lang="fr-FR" dirty="0"/>
          </a:p>
        </p:txBody>
      </p:sp>
      <p:sp>
        <p:nvSpPr>
          <p:cNvPr id="88066" name="Rectangle 2"/>
          <p:cNvSpPr>
            <a:spLocks noGrp="1" noRot="1" noChangeAspect="1" noChangeArrowheads="1" noTextEdit="1"/>
          </p:cNvSpPr>
          <p:nvPr>
            <p:ph type="sldImg"/>
          </p:nvPr>
        </p:nvSpPr>
        <p:spPr>
          <a:xfrm>
            <a:off x="1128713" y="709613"/>
            <a:ext cx="4606925" cy="3455987"/>
          </a:xfrm>
          <a:ln/>
        </p:spPr>
      </p:sp>
      <p:sp>
        <p:nvSpPr>
          <p:cNvPr id="88067" name="Rectangle 3"/>
          <p:cNvSpPr>
            <a:spLocks noGrp="1" noChangeArrowheads="1"/>
          </p:cNvSpPr>
          <p:nvPr>
            <p:ph type="body" idx="1"/>
          </p:nvPr>
        </p:nvSpPr>
        <p:spPr>
          <a:xfrm>
            <a:off x="914400" y="4368800"/>
            <a:ext cx="5029200" cy="4065588"/>
          </a:xfrm>
        </p:spPr>
        <p:txBody>
          <a:bodyPr/>
          <a:lstStyle/>
          <a:p>
            <a:r>
              <a:rPr lang="en-US" dirty="0" smtClean="0"/>
              <a:t>Montgomery and Kasper performed</a:t>
            </a:r>
            <a:r>
              <a:rPr lang="en-US" baseline="0" dirty="0" smtClean="0"/>
              <a:t> a pooled analysis of the severity of depression and the efficacy of Valdoxan in all three of the short-term trials discussed in the last slide. When pooled by severity of depression (higher HAM-D score), Valdoxan was found to maintain efficacy in the most severely depressed patients after 6-8 weeks of treatment (Montgomery 2007, p. 287A).</a:t>
            </a:r>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Stahl and colleagues</a:t>
            </a:r>
            <a:r>
              <a:rPr lang="en-US" baseline="0" dirty="0" smtClean="0"/>
              <a:t> performed an 8-week study of Valdoxan (25 mg) versus placebo. Here is the mean HAM-D total score recorded throughout the study. As early as week 1, Valdoxan significantly decreased HAM-D total scores. This decrease remained significant throughout the study (Stahl 2010, p. 138A).  </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Valdoxan</a:t>
            </a:r>
            <a:r>
              <a:rPr lang="en-US" baseline="0" dirty="0" smtClean="0"/>
              <a:t> was tested in a head-to-head comparison study against venlafaxine. After just 1 week, Valdoxan improved CGI score compared to venlafaxine. This was true again at 6 weeks, and it held true for all 6 months of treatment (Lemoine 2007, p.</a:t>
            </a:r>
            <a:r>
              <a:rPr lang="en-US" dirty="0" smtClean="0"/>
              <a:t> </a:t>
            </a:r>
            <a:r>
              <a:rPr lang="en-US" baseline="0" dirty="0" smtClean="0"/>
              <a:t>1726A; Kennedy 2010, p. 487A).</a:t>
            </a:r>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F8A14D-B259-4E55-BED9-70DCEDDE9087}" type="slidenum">
              <a:rPr lang="fr-FR">
                <a:cs typeface="Arial" pitchFamily="34" charset="0"/>
              </a:rPr>
              <a:pPr fontAlgn="base">
                <a:spcBef>
                  <a:spcPct val="0"/>
                </a:spcBef>
                <a:spcAft>
                  <a:spcPct val="0"/>
                </a:spcAft>
              </a:pPr>
              <a:t>51</a:t>
            </a:fld>
            <a:endParaRPr lang="fr-FR">
              <a:cs typeface="Arial" pitchFamily="34" charset="0"/>
            </a:endParaRPr>
          </a:p>
        </p:txBody>
      </p:sp>
      <p:sp>
        <p:nvSpPr>
          <p:cNvPr id="118786" name="Rectangle 2"/>
          <p:cNvSpPr>
            <a:spLocks noGrp="1" noRot="1" noChangeAspect="1" noChangeArrowheads="1" noTextEdit="1"/>
          </p:cNvSpPr>
          <p:nvPr>
            <p:ph type="sldImg"/>
          </p:nvPr>
        </p:nvSpPr>
        <p:spPr bwMode="auto">
          <a:xfrm>
            <a:off x="1157288" y="700088"/>
            <a:ext cx="4584700" cy="3438525"/>
          </a:xfrm>
          <a:noFill/>
          <a:ln>
            <a:solidFill>
              <a:srgbClr val="000000"/>
            </a:solidFill>
            <a:miter lim="800000"/>
            <a:headEnd/>
            <a:tailEnd/>
          </a:ln>
        </p:spPr>
      </p:sp>
      <p:sp>
        <p:nvSpPr>
          <p:cNvPr id="118787" name="Rectangle 3"/>
          <p:cNvSpPr>
            <a:spLocks noGrp="1" noChangeArrowheads="1"/>
          </p:cNvSpPr>
          <p:nvPr>
            <p:ph type="body" idx="1"/>
          </p:nvPr>
        </p:nvSpPr>
        <p:spPr bwMode="auto">
          <a:xfrm>
            <a:off x="939800" y="4354513"/>
            <a:ext cx="5013325" cy="4137025"/>
          </a:xfrm>
          <a:noFill/>
        </p:spPr>
        <p:txBody>
          <a:bodyPr wrap="square" numCol="1" anchor="t" anchorCtr="0" compatLnSpc="1">
            <a:prstTxWarp prst="textNoShape">
              <a:avLst/>
            </a:prstTxWarp>
          </a:bodyPr>
          <a:lstStyle/>
          <a:p>
            <a:pPr algn="just">
              <a:spcBef>
                <a:spcPct val="0"/>
              </a:spcBef>
            </a:pPr>
            <a:r>
              <a:rPr lang="en-US" smtClean="0"/>
              <a:t>In addition to having superior effects in depression, Valdoxan showed significant superiority over venlafaxine in decreasing daytime sleepiness and feeling well during the waking hours at 1 week after the initiation of treatment (Lemoine 2007, p. 1729A).</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When</a:t>
            </a:r>
            <a:r>
              <a:rPr lang="en-US" sz="1200" b="0" baseline="0" dirty="0" smtClean="0"/>
              <a:t> compared to sertraline, Valdoxan was once again superior in treating depression. After 6 weeks of treatment, Valdoxan was superior to sertraline. After only 2 weeks, there were significantly more responders in the Valdoxan-treated group than in the sertraline-treated group. Responders were defined as patients who had at least a 50% decrease in HAM-D</a:t>
            </a:r>
            <a:r>
              <a:rPr lang="en-US" sz="1200" b="0" baseline="-25000" dirty="0" smtClean="0"/>
              <a:t> </a:t>
            </a:r>
            <a:r>
              <a:rPr lang="en-US" sz="1200" b="0" baseline="0" dirty="0" smtClean="0"/>
              <a:t>total score from baseline (Kasper 2010, p. 115A, B). </a:t>
            </a:r>
            <a:endParaRPr lang="fr-FR" sz="1200" b="0" dirty="0" smtClean="0"/>
          </a:p>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1127125" y="711200"/>
            <a:ext cx="4606925" cy="3455988"/>
          </a:xfrm>
          <a:ln/>
        </p:spPr>
      </p:sp>
      <p:sp>
        <p:nvSpPr>
          <p:cNvPr id="49155" name="Rectangle 3"/>
          <p:cNvSpPr>
            <a:spLocks noGrp="1" noChangeArrowheads="1"/>
          </p:cNvSpPr>
          <p:nvPr>
            <p:ph type="body" idx="1"/>
          </p:nvPr>
        </p:nvSpPr>
        <p:spPr>
          <a:xfrm>
            <a:off x="914508" y="4369466"/>
            <a:ext cx="5028986" cy="4063838"/>
          </a:xfrm>
          <a:noFill/>
          <a:ln/>
        </p:spPr>
        <p:txBody>
          <a:bodyPr/>
          <a:lstStyle/>
          <a:p>
            <a:r>
              <a:rPr lang="en-US" dirty="0" smtClean="0"/>
              <a:t>Fluoxetine is another</a:t>
            </a:r>
            <a:r>
              <a:rPr lang="en-US" baseline="0" dirty="0" smtClean="0"/>
              <a:t> active comparator that was recently tested against Valdoxan. HAM-D scores at 6 weeks</a:t>
            </a:r>
            <a:r>
              <a:rPr lang="en-US" dirty="0" smtClean="0"/>
              <a:t> showed</a:t>
            </a:r>
            <a:r>
              <a:rPr lang="en-US" baseline="0" dirty="0" smtClean="0"/>
              <a:t> greater improvement in Valdoxan-treated patients than in fluoxetine-treated patients (Hale, 2010).</a:t>
            </a:r>
          </a:p>
          <a:p>
            <a:endParaRPr lang="en-US" baseline="0" dirty="0" smtClean="0">
              <a:latin typeface="Arial" charset="0"/>
            </a:endParaRPr>
          </a:p>
        </p:txBody>
      </p:sp>
      <p:sp>
        <p:nvSpPr>
          <p:cNvPr id="4" name="Slide Number Placeholder 3"/>
          <p:cNvSpPr>
            <a:spLocks noGrp="1"/>
          </p:cNvSpPr>
          <p:nvPr>
            <p:ph type="sldNum" sz="quarter" idx="10"/>
          </p:nvPr>
        </p:nvSpPr>
        <p:spPr/>
        <p:txBody>
          <a:bodyPr/>
          <a:lstStyle/>
          <a:p>
            <a:fld id="{C7C406D1-C5C3-4F50-8A34-F9EA9D3F7AF3}" type="slidenum">
              <a:rPr lang="en-US" smtClean="0"/>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B910F4-92A1-4D07-84EF-E80B2C68E92C}" type="slidenum">
              <a:rPr lang="fr-FR"/>
              <a:pPr/>
              <a:t>54</a:t>
            </a:fld>
            <a:endParaRPr lang="fr-FR" dirty="0"/>
          </a:p>
        </p:txBody>
      </p:sp>
      <p:sp>
        <p:nvSpPr>
          <p:cNvPr id="124930" name="Rectangle 2"/>
          <p:cNvSpPr>
            <a:spLocks noGrp="1" noRot="1" noChangeAspect="1" noChangeArrowheads="1" noTextEdit="1"/>
          </p:cNvSpPr>
          <p:nvPr>
            <p:ph type="sldImg"/>
          </p:nvPr>
        </p:nvSpPr>
        <p:spPr>
          <a:xfrm>
            <a:off x="1138238" y="708025"/>
            <a:ext cx="4583112" cy="3436938"/>
          </a:xfrm>
          <a:ln/>
        </p:spPr>
      </p:sp>
      <p:sp>
        <p:nvSpPr>
          <p:cNvPr id="124931" name="Rectangle 3"/>
          <p:cNvSpPr>
            <a:spLocks noGrp="1" noChangeArrowheads="1"/>
          </p:cNvSpPr>
          <p:nvPr>
            <p:ph type="body" idx="1"/>
          </p:nvPr>
        </p:nvSpPr>
        <p:spPr>
          <a:xfrm>
            <a:off x="762000" y="4221163"/>
            <a:ext cx="5334000" cy="4065587"/>
          </a:xfrm>
        </p:spPr>
        <p:txBody>
          <a:bodyPr lIns="91192" tIns="45597" rIns="91192" bIns="45597"/>
          <a:lstStyle/>
          <a:p>
            <a:pPr>
              <a:spcBef>
                <a:spcPct val="0"/>
              </a:spcBef>
            </a:pPr>
            <a:r>
              <a:rPr lang="en-US" altLang="en-US" dirty="0" smtClean="0"/>
              <a:t>As</a:t>
            </a:r>
            <a:r>
              <a:rPr lang="en-US" altLang="en-US" baseline="0" dirty="0" smtClean="0"/>
              <a:t> we have discussed, antidepressants act through multiple receptors or transporters and can have potent side effect profiles. These are the most common modes of action of monoamine antidepressants and their associated adverse effects (Racagni 2010, p. 118A). </a:t>
            </a:r>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487ABF-60A1-41A2-B411-6D011D1820B8}" type="slidenum">
              <a:rPr lang="fr-FR"/>
              <a:pPr/>
              <a:t>55</a:t>
            </a:fld>
            <a:endParaRPr lang="fr-FR" dirty="0"/>
          </a:p>
        </p:txBody>
      </p:sp>
      <p:sp>
        <p:nvSpPr>
          <p:cNvPr id="131074" name="Rectangle 2"/>
          <p:cNvSpPr>
            <a:spLocks noGrp="1" noRot="1" noChangeAspect="1" noChangeArrowheads="1" noTextEdit="1"/>
          </p:cNvSpPr>
          <p:nvPr>
            <p:ph type="sldImg"/>
          </p:nvPr>
        </p:nvSpPr>
        <p:spPr>
          <a:xfrm>
            <a:off x="1154113" y="698500"/>
            <a:ext cx="4591050" cy="3443288"/>
          </a:xfrm>
          <a:ln/>
        </p:spPr>
      </p:sp>
      <p:sp>
        <p:nvSpPr>
          <p:cNvPr id="131075" name="Rectangle 3"/>
          <p:cNvSpPr>
            <a:spLocks noGrp="1" noChangeArrowheads="1"/>
          </p:cNvSpPr>
          <p:nvPr>
            <p:ph type="body" idx="1"/>
          </p:nvPr>
        </p:nvSpPr>
        <p:spPr>
          <a:xfrm>
            <a:off x="939800" y="4352925"/>
            <a:ext cx="5016500" cy="4138613"/>
          </a:xfrm>
        </p:spPr>
        <p:txBody>
          <a:bodyPr/>
          <a:lstStyle/>
          <a:p>
            <a:r>
              <a:rPr lang="en-US" dirty="0" smtClean="0"/>
              <a:t>Thanks</a:t>
            </a:r>
            <a:r>
              <a:rPr lang="en-US" baseline="0" dirty="0" smtClean="0"/>
              <a:t> to its unique binding properties, </a:t>
            </a:r>
            <a:r>
              <a:rPr lang="en-US" dirty="0" err="1" smtClean="0"/>
              <a:t>Valdoxan</a:t>
            </a:r>
            <a:r>
              <a:rPr lang="en-US" baseline="0" dirty="0" smtClean="0"/>
              <a:t> has a side effect profile similar to placebo </a:t>
            </a:r>
            <a:r>
              <a:rPr lang="en-US" dirty="0" smtClean="0"/>
              <a:t>(Kennedy</a:t>
            </a:r>
            <a:r>
              <a:rPr lang="en-US" baseline="0" dirty="0" smtClean="0"/>
              <a:t> 2010, p. 491A).</a:t>
            </a:r>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3BE3D9-6459-4E09-AADC-374FE0005D1C}" type="slidenum">
              <a:rPr lang="fr-FR"/>
              <a:pPr/>
              <a:t>56</a:t>
            </a:fld>
            <a:endParaRPr lang="fr-FR" dirty="0"/>
          </a:p>
        </p:txBody>
      </p:sp>
      <p:sp>
        <p:nvSpPr>
          <p:cNvPr id="145410" name="Rectangle 2"/>
          <p:cNvSpPr>
            <a:spLocks noGrp="1" noRot="1" noChangeAspect="1" noChangeArrowheads="1" noTextEdit="1"/>
          </p:cNvSpPr>
          <p:nvPr>
            <p:ph type="sldImg"/>
          </p:nvPr>
        </p:nvSpPr>
        <p:spPr>
          <a:xfrm>
            <a:off x="1146175" y="687388"/>
            <a:ext cx="4570413" cy="3427412"/>
          </a:xfrm>
          <a:ln/>
        </p:spPr>
      </p:sp>
      <p:sp>
        <p:nvSpPr>
          <p:cNvPr id="145411" name="Rectangle 3"/>
          <p:cNvSpPr>
            <a:spLocks noGrp="1" noChangeArrowheads="1"/>
          </p:cNvSpPr>
          <p:nvPr>
            <p:ph type="body" idx="1"/>
          </p:nvPr>
        </p:nvSpPr>
        <p:spPr>
          <a:xfrm>
            <a:off x="915988" y="4341813"/>
            <a:ext cx="5026025" cy="4114800"/>
          </a:xfrm>
          <a:solidFill>
            <a:srgbClr val="FFFFFF"/>
          </a:solidFill>
          <a:ln/>
        </p:spPr>
        <p:txBody>
          <a:bodyPr lIns="91425" tIns="45712" rIns="91425" bIns="45712"/>
          <a:lstStyle/>
          <a:p>
            <a:pPr indent="-136525">
              <a:spcBef>
                <a:spcPct val="0"/>
              </a:spcBef>
            </a:pPr>
            <a:r>
              <a:rPr lang="en-US" sz="1200" b="0" dirty="0" smtClean="0"/>
              <a:t>Adding</a:t>
            </a:r>
            <a:r>
              <a:rPr lang="en-US" sz="1200" b="0" baseline="0" dirty="0" smtClean="0"/>
              <a:t> to </a:t>
            </a:r>
            <a:r>
              <a:rPr lang="en-US" dirty="0" smtClean="0"/>
              <a:t>its</a:t>
            </a:r>
            <a:r>
              <a:rPr lang="en-US" sz="1200" b="0" baseline="0" dirty="0" smtClean="0"/>
              <a:t> apparent lack of side effects is Valdoxan’s lack of discontinuation symptoms. Patients were treated for 12 weeks with either paroxetine or Valdoxan; then a proportion of remitted patients were randomly discontinued </a:t>
            </a:r>
            <a:r>
              <a:rPr lang="en-US" dirty="0" smtClean="0"/>
              <a:t>from their respective drugs in </a:t>
            </a:r>
            <a:r>
              <a:rPr lang="en-US" sz="1200" b="0" baseline="0" dirty="0" smtClean="0"/>
              <a:t>a blinded fashion for 2 weeks. When evaluated for the number of Discontinuation Emergent Signs and Symptoms (DESS), paroxetine discontinuers had a significant increase compared to those who remained on the drug. In comparison, Valdoxan discontinuers had no difference in DESS from those still on the drug. Therefore, Valdoxan does not have any discontinuation symptoms (Montgomery 2004, p. 276A). </a:t>
            </a:r>
            <a:endParaRPr lang="en-US" sz="1200" b="0" dirty="0" smtClean="0"/>
          </a:p>
          <a:p>
            <a:pPr algn="just">
              <a:tabLst>
                <a:tab pos="190500" algn="l"/>
                <a:tab pos="292100" algn="l"/>
              </a:tabLst>
            </a:pPr>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7C406D1-C5C3-4F50-8A34-F9EA9D3F7AF3}" type="slidenum">
              <a:rPr lang="en-US" smtClean="0"/>
              <a:pPr/>
              <a:t>57</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58</a:t>
            </a:fld>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59</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60</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C406D1-C5C3-4F50-8A34-F9EA9D3F7AF3}" type="slidenum">
              <a:rPr lang="en-US" smtClean="0"/>
              <a:pPr/>
              <a:t>61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2340936"/>
            <a:ext cx="7406640" cy="1472184"/>
          </a:xfrm>
        </p:spPr>
        <p:txBody>
          <a:bodyPr anchor="b"/>
          <a:lstStyle>
            <a:lvl1pPr algn="l">
              <a:defRPr/>
            </a:lvl1pPr>
            <a:extLst/>
          </a:lstStyle>
          <a:p>
            <a:r>
              <a:rPr kumimoji="0" lang="en-US" dirty="0" smtClean="0"/>
              <a:t>Click to edit Master title style</a:t>
            </a:r>
            <a:endParaRPr kumimoji="0" lang="en-US" dirty="0"/>
          </a:p>
        </p:txBody>
      </p:sp>
      <p:sp>
        <p:nvSpPr>
          <p:cNvPr id="22" name="Subtitle 21"/>
          <p:cNvSpPr>
            <a:spLocks noGrp="1"/>
          </p:cNvSpPr>
          <p:nvPr>
            <p:ph type="subTitle" idx="1"/>
          </p:nvPr>
        </p:nvSpPr>
        <p:spPr>
          <a:xfrm>
            <a:off x="1432560" y="3810000"/>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9B5012A-6A81-4B37-9951-A689A7B78605}" type="slidenum">
              <a:rPr lang="en-US" smtClean="0"/>
              <a:pPr/>
              <a:t>‹#›</a:t>
            </a:fld>
            <a:endParaRPr lang="en-US" dirty="0"/>
          </a:p>
        </p:txBody>
      </p:sp>
      <p:sp>
        <p:nvSpPr>
          <p:cNvPr id="7" name="TextBox 6"/>
          <p:cNvSpPr txBox="1"/>
          <p:nvPr userDrawn="1"/>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9B5012A-6A81-4B37-9951-A689A7B78605}"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274320"/>
            <a:ext cx="8171688"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9B5012A-6A81-4B37-9951-A689A7B78605}"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FCB192D-8818-459B-8C2E-BDE40AD14C24}" type="datetimeFigureOut">
              <a:rPr lang="en-US" smtClean="0"/>
              <a:pPr/>
              <a:t>5/16/2011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9B5012A-6A81-4B37-9951-A689A7B7860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8" name="Oval 7"/>
          <p:cNvSpPr/>
          <p:nvPr/>
        </p:nvSpPr>
        <p:spPr>
          <a:xfrm>
            <a:off x="-851097" y="-858209"/>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a:off x="-562859" y="-551312"/>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762000" y="228600"/>
            <a:ext cx="815340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762000" y="1447800"/>
            <a:ext cx="8171688" cy="4800600"/>
          </a:xfrm>
          <a:prstGeom prst="rect">
            <a:avLst/>
          </a:prstGeom>
        </p:spPr>
        <p:txBody>
          <a:bodyPr>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FCB192D-8818-459B-8C2E-BDE40AD14C24}" type="datetimeFigureOut">
              <a:rPr lang="en-US" smtClean="0"/>
              <a:pPr/>
              <a:t>5/16/2011</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9B5012A-6A81-4B37-9951-A689A7B78605}" type="slidenum">
              <a:rPr lang="en-US" smtClean="0"/>
              <a:pPr/>
              <a:t>‹#›</a:t>
            </a:fld>
            <a:endParaRPr lang="en-US" dirty="0"/>
          </a:p>
        </p:txBody>
      </p:sp>
      <p:sp>
        <p:nvSpPr>
          <p:cNvPr id="12" name="Oval 11"/>
          <p:cNvSpPr/>
          <p:nvPr userDrawn="1"/>
        </p:nvSpPr>
        <p:spPr>
          <a:xfrm>
            <a:off x="-190501" y="-172409"/>
            <a:ext cx="381000" cy="3810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Calibri" pitchFamily="34" charset="0"/>
          <a:ea typeface="+mj-ea"/>
          <a:cs typeface="Calibri" pitchFamily="34" charset="0"/>
        </a:defRPr>
      </a:lvl1pPr>
      <a:extLst/>
    </p:titleStyle>
    <p:bodyStyle>
      <a:lvl1pPr marL="365760" indent="-283464" algn="l" rtl="0" eaLnBrk="1" latinLnBrk="0" hangingPunct="1">
        <a:lnSpc>
          <a:spcPct val="100000"/>
        </a:lnSpc>
        <a:spcBef>
          <a:spcPts val="600"/>
        </a:spcBef>
        <a:buClr>
          <a:schemeClr val="accent6">
            <a:lumMod val="50000"/>
          </a:schemeClr>
        </a:buClr>
        <a:buSzPct val="80000"/>
        <a:buFont typeface="Wingdings 2"/>
        <a:buChar char=""/>
        <a:defRPr kumimoji="0" sz="3200" kern="1200">
          <a:solidFill>
            <a:schemeClr val="tx1"/>
          </a:solidFill>
          <a:latin typeface="Calibri" pitchFamily="34" charset="0"/>
          <a:ea typeface="+mn-ea"/>
          <a:cs typeface="Calibri" pitchFamily="34" charset="0"/>
        </a:defRPr>
      </a:lvl1pPr>
      <a:lvl2pPr marL="640080" indent="-237744" algn="l" rtl="0" eaLnBrk="1" latinLnBrk="0" hangingPunct="1">
        <a:lnSpc>
          <a:spcPct val="100000"/>
        </a:lnSpc>
        <a:spcBef>
          <a:spcPts val="550"/>
        </a:spcBef>
        <a:buClr>
          <a:schemeClr val="tx2">
            <a:lumMod val="50000"/>
          </a:schemeClr>
        </a:buClr>
        <a:buFont typeface="Verdana"/>
        <a:buChar char="◦"/>
        <a:defRPr kumimoji="0" sz="2800" kern="1200">
          <a:solidFill>
            <a:schemeClr val="tx1"/>
          </a:solidFill>
          <a:latin typeface="Calibri" pitchFamily="34" charset="0"/>
          <a:ea typeface="+mn-ea"/>
          <a:cs typeface="Calibri" pitchFamily="34" charset="0"/>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Calibri" pitchFamily="34" charset="0"/>
          <a:ea typeface="+mn-ea"/>
          <a:cs typeface="Calibri" pitchFamily="34" charset="0"/>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Calibri" pitchFamily="34" charset="0"/>
          <a:ea typeface="+mn-ea"/>
          <a:cs typeface="Calibri" pitchFamily="34" charset="0"/>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Calibri" pitchFamily="34" charset="0"/>
          <a:ea typeface="+mn-ea"/>
          <a:cs typeface="Calibri" pitchFamily="34" charset="0"/>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ideo" Target="file:///\\nas2\fileserver\Projects\Pending_Archive\10SER01_Servier_Valdoxan_Slide_Kit\Content\iStock_000012820726Big%20Web.wmv"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6.wmf"/><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3.png"/><Relationship Id="rId9" Type="http://schemas.openxmlformats.org/officeDocument/2006/relationships/image" Target="../media/image14.wmf"/></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wmf"/><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wmf"/></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5.wmf"/><Relationship Id="rId4" Type="http://schemas.openxmlformats.org/officeDocument/2006/relationships/image" Target="../media/image4.wmf"/></Relationships>
</file>

<file path=ppt/slides/_rels/slide2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wmf"/></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21.png"/><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6.wmf"/><Relationship Id="rId7"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5.wmf"/><Relationship Id="rId4" Type="http://schemas.openxmlformats.org/officeDocument/2006/relationships/image" Target="../media/image4.w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8.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4.wmf"/><Relationship Id="rId5" Type="http://schemas.openxmlformats.org/officeDocument/2006/relationships/image" Target="../media/image11.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14.wmf"/><Relationship Id="rId5" Type="http://schemas.openxmlformats.org/officeDocument/2006/relationships/image" Target="../media/image11.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0.wmf"/></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30.w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28800"/>
            <a:ext cx="7406640" cy="1472184"/>
          </a:xfrm>
        </p:spPr>
        <p:txBody>
          <a:bodyPr>
            <a:normAutofit/>
          </a:bodyPr>
          <a:lstStyle/>
          <a:p>
            <a:pPr algn="ctr">
              <a:spcBef>
                <a:spcPts val="0"/>
              </a:spcBef>
            </a:pPr>
            <a:r>
              <a:rPr lang="en-US" dirty="0" smtClean="0">
                <a:latin typeface="Calibri" pitchFamily="34" charset="0"/>
                <a:cs typeface="Calibri" pitchFamily="34" charset="0"/>
              </a:rPr>
              <a:t>Valdoxan (agomelatine): </a:t>
            </a:r>
            <a:br>
              <a:rPr lang="en-US" dirty="0" smtClean="0">
                <a:latin typeface="Calibri" pitchFamily="34" charset="0"/>
                <a:cs typeface="Calibri" pitchFamily="34" charset="0"/>
              </a:rPr>
            </a:br>
            <a:r>
              <a:rPr lang="en-US" dirty="0" smtClean="0">
                <a:latin typeface="Calibri" pitchFamily="34" charset="0"/>
                <a:cs typeface="Calibri" pitchFamily="34" charset="0"/>
              </a:rPr>
              <a:t>A Novel Antidepressant</a:t>
            </a:r>
            <a:endParaRPr lang="en-US" dirty="0">
              <a:latin typeface="Calibri" pitchFamily="34" charset="0"/>
              <a:cs typeface="Calibri" pitchFamily="34" charset="0"/>
            </a:endParaRPr>
          </a:p>
        </p:txBody>
      </p:sp>
      <p:sp>
        <p:nvSpPr>
          <p:cNvPr id="3" name="Subtitle 2"/>
          <p:cNvSpPr>
            <a:spLocks noGrp="1"/>
          </p:cNvSpPr>
          <p:nvPr>
            <p:ph type="subTitle" idx="1"/>
          </p:nvPr>
        </p:nvSpPr>
        <p:spPr>
          <a:xfrm>
            <a:off x="0" y="3581400"/>
            <a:ext cx="9144000" cy="2895600"/>
          </a:xfrm>
        </p:spPr>
        <p:txBody>
          <a:bodyPr>
            <a:normAutofit/>
          </a:bodyPr>
          <a:lstStyle/>
          <a:p>
            <a:pPr algn="ctr"/>
            <a:r>
              <a:rPr lang="en-US" dirty="0" smtClean="0">
                <a:latin typeface="Calibri" pitchFamily="34" charset="0"/>
                <a:cs typeface="Calibri" pitchFamily="34" charset="0"/>
              </a:rPr>
              <a:t>The Role of Circadian Rhythms in the Treatment of Depression</a:t>
            </a:r>
          </a:p>
          <a:p>
            <a:pPr algn="ctr"/>
            <a:endParaRPr lang="en-US" dirty="0" smtClean="0">
              <a:latin typeface="Calibri" pitchFamily="34" charset="0"/>
              <a:cs typeface="Calibri" pitchFamily="34" charset="0"/>
            </a:endParaRPr>
          </a:p>
          <a:p>
            <a:pPr algn="ctr"/>
            <a:r>
              <a:rPr lang="en-US" dirty="0" smtClean="0">
                <a:latin typeface="Calibri" pitchFamily="34" charset="0"/>
                <a:cs typeface="Calibri" pitchFamily="34" charset="0"/>
              </a:rPr>
              <a:t>Stephen M. Stahl, MD, PhD</a:t>
            </a:r>
          </a:p>
          <a:p>
            <a:pPr algn="ctr"/>
            <a:r>
              <a:rPr lang="en-US" dirty="0" smtClean="0">
                <a:latin typeface="Calibri" pitchFamily="34" charset="0"/>
                <a:cs typeface="Calibri" pitchFamily="34" charset="0"/>
              </a:rPr>
              <a:t>University of California, San Diego </a:t>
            </a:r>
          </a:p>
          <a:p>
            <a:pPr algn="ctr"/>
            <a:endParaRPr lang="en-US" dirty="0" smtClean="0">
              <a:latin typeface="Calibri" pitchFamily="34" charset="0"/>
              <a:cs typeface="Calibri" pitchFamily="34" charset="0"/>
            </a:endParaRPr>
          </a:p>
          <a:p>
            <a:pPr algn="ctr"/>
            <a:r>
              <a:rPr lang="en-US" sz="1800" dirty="0" smtClean="0">
                <a:latin typeface="Calibri" pitchFamily="34" charset="0"/>
                <a:cs typeface="Calibri" pitchFamily="34" charset="0"/>
              </a:rPr>
              <a:t>Illustrations by Nicole Gellings Lowe, PhD and Jahon Jabali</a:t>
            </a:r>
            <a:endParaRPr lang="en-US" sz="1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Outline</a:t>
            </a:r>
            <a:endParaRPr lang="en-US" dirty="0">
              <a:latin typeface="Calibri" pitchFamily="34" charset="0"/>
              <a:cs typeface="Calibri" pitchFamily="34" charset="0"/>
            </a:endParaRPr>
          </a:p>
        </p:txBody>
      </p:sp>
      <p:sp>
        <p:nvSpPr>
          <p:cNvPr id="3" name="Content Placeholder 2"/>
          <p:cNvSpPr>
            <a:spLocks noGrp="1"/>
          </p:cNvSpPr>
          <p:nvPr>
            <p:ph idx="1"/>
          </p:nvPr>
        </p:nvSpPr>
        <p:spPr/>
        <p:txBody>
          <a:bodyPr/>
          <a:lstStyle/>
          <a:p>
            <a:pPr>
              <a:spcBef>
                <a:spcPts val="1200"/>
              </a:spcBef>
              <a:spcAft>
                <a:spcPts val="1200"/>
              </a:spcAft>
              <a:buClrTx/>
            </a:pPr>
            <a:r>
              <a:rPr lang="en-US" dirty="0" smtClean="0">
                <a:latin typeface="Calibri" pitchFamily="34" charset="0"/>
                <a:cs typeface="Calibri" pitchFamily="34" charset="0"/>
              </a:rPr>
              <a:t>Does a broken circadian clock lead to depression?</a:t>
            </a:r>
          </a:p>
          <a:p>
            <a:pPr>
              <a:spcBef>
                <a:spcPts val="1200"/>
              </a:spcBef>
              <a:spcAft>
                <a:spcPts val="1200"/>
              </a:spcAft>
              <a:buClrTx/>
            </a:pPr>
            <a:r>
              <a:rPr lang="en-US" dirty="0" smtClean="0">
                <a:latin typeface="Calibri" pitchFamily="34" charset="0"/>
                <a:cs typeface="Calibri" pitchFamily="34" charset="0"/>
              </a:rPr>
              <a:t>Valdoxan Pharmacology:                                 Can the circadian clock be reset?</a:t>
            </a:r>
          </a:p>
          <a:p>
            <a:pPr>
              <a:spcBef>
                <a:spcPts val="1200"/>
              </a:spcBef>
              <a:spcAft>
                <a:spcPts val="1200"/>
              </a:spcAft>
              <a:buClrTx/>
            </a:pPr>
            <a:r>
              <a:rPr lang="en-US" dirty="0" smtClean="0">
                <a:latin typeface="Calibri" pitchFamily="34" charset="0"/>
                <a:cs typeface="Calibri" pitchFamily="34" charset="0"/>
              </a:rPr>
              <a:t>Valdoxan Clinical Studies:                                 Does resetting the circadian clock treat depression?</a:t>
            </a:r>
            <a:endParaRPr lang="en-US"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mph" presetSubtype="2" fill="hold" nodeType="clickEffect">
                                  <p:stCondLst>
                                    <p:cond delay="0"/>
                                  </p:stCondLst>
                                  <p:childTnLst>
                                    <p:animClr clrSpc="rgb">
                                      <p:cBhvr override="childStyle">
                                        <p:cTn id="21" dur="1000" fill="hold"/>
                                        <p:tgtEl>
                                          <p:spTgt spid="3">
                                            <p:txEl>
                                              <p:pRg st="0" end="0"/>
                                            </p:txEl>
                                          </p:spTgt>
                                        </p:tgtEl>
                                        <p:attrNameLst>
                                          <p:attrName>style.color</p:attrName>
                                        </p:attrNameLst>
                                      </p:cBhvr>
                                      <p:to>
                                        <a:srgbClr val="333399"/>
                                      </p:to>
                                    </p:animClr>
                                  </p:childTnLst>
                                </p:cTn>
                              </p:par>
                              <p:par>
                                <p:cTn id="22" presetID="3" presetClass="emph" presetSubtype="2" fill="hold" nodeType="withEffect">
                                  <p:stCondLst>
                                    <p:cond delay="0"/>
                                  </p:stCondLst>
                                  <p:childTnLst>
                                    <p:animClr clrSpc="rgb">
                                      <p:cBhvr override="childStyle">
                                        <p:cTn id="23" dur="1000" fill="hold"/>
                                        <p:tgtEl>
                                          <p:spTgt spid="3">
                                            <p:txEl>
                                              <p:pRg st="1" end="1"/>
                                            </p:txEl>
                                          </p:spTgt>
                                        </p:tgtEl>
                                        <p:attrNameLst>
                                          <p:attrName>style.color</p:attrName>
                                        </p:attrNameLst>
                                      </p:cBhvr>
                                      <p:to>
                                        <a:srgbClr val="969696"/>
                                      </p:to>
                                    </p:animClr>
                                  </p:childTnLst>
                                </p:cTn>
                              </p:par>
                              <p:par>
                                <p:cTn id="24" presetID="3" presetClass="emph" presetSubtype="2" fill="hold" nodeType="withEffect">
                                  <p:stCondLst>
                                    <p:cond delay="0"/>
                                  </p:stCondLst>
                                  <p:childTnLst>
                                    <p:animClr clrSpc="rgb">
                                      <p:cBhvr override="childStyle">
                                        <p:cTn id="25" dur="1000" fill="hold"/>
                                        <p:tgtEl>
                                          <p:spTgt spid="3">
                                            <p:txEl>
                                              <p:pRg st="2" end="2"/>
                                            </p:txEl>
                                          </p:spTgt>
                                        </p:tgtEl>
                                        <p:attrNameLst>
                                          <p:attrName>style.color</p:attrName>
                                        </p:attrNameLst>
                                      </p:cBhvr>
                                      <p:to>
                                        <a:srgbClr val="969696"/>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Objectives</a:t>
            </a:r>
            <a:endParaRPr lang="en-US" dirty="0">
              <a:latin typeface="Calibri" pitchFamily="34" charset="0"/>
              <a:cs typeface="Calibri" pitchFamily="34" charset="0"/>
            </a:endParaRPr>
          </a:p>
        </p:txBody>
      </p:sp>
      <p:sp>
        <p:nvSpPr>
          <p:cNvPr id="3" name="Content Placeholder 2"/>
          <p:cNvSpPr>
            <a:spLocks noGrp="1"/>
          </p:cNvSpPr>
          <p:nvPr>
            <p:ph idx="1"/>
          </p:nvPr>
        </p:nvSpPr>
        <p:spPr/>
        <p:txBody>
          <a:bodyPr/>
          <a:lstStyle/>
          <a:p>
            <a:pPr>
              <a:spcBef>
                <a:spcPts val="1800"/>
              </a:spcBef>
              <a:spcAft>
                <a:spcPts val="1800"/>
              </a:spcAft>
              <a:buClrTx/>
            </a:pPr>
            <a:r>
              <a:rPr lang="en-US" dirty="0" smtClean="0">
                <a:latin typeface="Calibri" pitchFamily="34" charset="0"/>
                <a:cs typeface="Calibri" pitchFamily="34" charset="0"/>
              </a:rPr>
              <a:t>To recognize the relationship between circadian rhythms and depression</a:t>
            </a:r>
          </a:p>
          <a:p>
            <a:pPr>
              <a:spcBef>
                <a:spcPts val="1800"/>
              </a:spcBef>
              <a:spcAft>
                <a:spcPts val="1800"/>
              </a:spcAft>
              <a:buClrTx/>
            </a:pPr>
            <a:r>
              <a:rPr lang="en-US" dirty="0" smtClean="0">
                <a:latin typeface="Calibri" pitchFamily="34" charset="0"/>
                <a:cs typeface="Calibri" pitchFamily="34" charset="0"/>
              </a:rPr>
              <a:t>To understand the pharmacological basis of Valdoxan’s efficacy in depression</a:t>
            </a:r>
          </a:p>
          <a:p>
            <a:pPr>
              <a:spcBef>
                <a:spcPts val="1800"/>
              </a:spcBef>
              <a:spcAft>
                <a:spcPts val="1800"/>
              </a:spcAft>
              <a:buClrTx/>
            </a:pPr>
            <a:r>
              <a:rPr lang="en-US" dirty="0" smtClean="0">
                <a:latin typeface="Calibri" pitchFamily="34" charset="0"/>
                <a:cs typeface="Calibri" pitchFamily="34" charset="0"/>
              </a:rPr>
              <a:t>To review the clinical evidence of Valdoxan’s efficacy compared to placebo and competitors</a:t>
            </a:r>
            <a:endParaRPr lang="en-US"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pitchFamily="34" charset="0"/>
                <a:cs typeface="Calibri" pitchFamily="34" charset="0"/>
              </a:rPr>
              <a:t>Pretest Question </a:t>
            </a:r>
            <a:r>
              <a:rPr lang="en-US" sz="4400" dirty="0" smtClean="0">
                <a:latin typeface="Calibri" pitchFamily="34" charset="0"/>
                <a:cs typeface="Calibri" pitchFamily="34" charset="0"/>
              </a:rPr>
              <a:t>1</a:t>
            </a:r>
            <a:endParaRPr lang="en-US" sz="4400" dirty="0">
              <a:latin typeface="Calibri" pitchFamily="34" charset="0"/>
              <a:cs typeface="Calibri"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Calibri" pitchFamily="34" charset="0"/>
                <a:cs typeface="Calibri" pitchFamily="34" charset="0"/>
              </a:rPr>
              <a:t>Patients with depression often have altered circadian rhythms, as is evident by: </a:t>
            </a:r>
          </a:p>
          <a:p>
            <a:endParaRPr lang="en-US" dirty="0" smtClean="0">
              <a:latin typeface="Calibri" pitchFamily="34" charset="0"/>
              <a:cs typeface="Calibri" pitchFamily="34" charset="0"/>
            </a:endParaRPr>
          </a:p>
          <a:p>
            <a:pPr marL="463550" indent="-463550">
              <a:buClrTx/>
              <a:buSzPct val="100000"/>
              <a:buFont typeface="+mj-lt"/>
              <a:buAutoNum type="alphaUcPeriod"/>
            </a:pPr>
            <a:r>
              <a:rPr lang="en-US" dirty="0" smtClean="0">
                <a:latin typeface="Calibri" pitchFamily="34" charset="0"/>
                <a:cs typeface="Calibri" pitchFamily="34" charset="0"/>
              </a:rPr>
              <a:t>Sleep-wake phase changes</a:t>
            </a:r>
          </a:p>
          <a:p>
            <a:pPr marL="463550" indent="-463550">
              <a:buClrTx/>
              <a:buSzPct val="100000"/>
              <a:buFont typeface="+mj-lt"/>
              <a:buAutoNum type="alphaUcPeriod"/>
            </a:pPr>
            <a:r>
              <a:rPr lang="en-US" dirty="0" smtClean="0">
                <a:latin typeface="Calibri" pitchFamily="34" charset="0"/>
                <a:cs typeface="Calibri" pitchFamily="34" charset="0"/>
              </a:rPr>
              <a:t>Altered melatonin levels</a:t>
            </a:r>
          </a:p>
          <a:p>
            <a:pPr marL="463550" indent="-463550">
              <a:buClrTx/>
              <a:buSzPct val="100000"/>
              <a:buFont typeface="+mj-lt"/>
              <a:buAutoNum type="alphaUcPeriod"/>
            </a:pPr>
            <a:r>
              <a:rPr lang="en-US" dirty="0" smtClean="0">
                <a:latin typeface="Calibri" pitchFamily="34" charset="0"/>
                <a:cs typeface="Calibri" pitchFamily="34" charset="0"/>
              </a:rPr>
              <a:t>Altered body temperatures</a:t>
            </a:r>
          </a:p>
          <a:p>
            <a:pPr marL="463550" indent="-463550">
              <a:buClrTx/>
              <a:buSzPct val="100000"/>
              <a:buFont typeface="+mj-lt"/>
              <a:buAutoNum type="alphaUcPeriod"/>
            </a:pPr>
            <a:r>
              <a:rPr lang="en-US" dirty="0" smtClean="0">
                <a:latin typeface="Calibri" pitchFamily="34" charset="0"/>
                <a:cs typeface="Calibri" pitchFamily="34" charset="0"/>
              </a:rPr>
              <a:t>Changes in neurogenesis</a:t>
            </a:r>
          </a:p>
          <a:p>
            <a:pPr marL="463550" indent="-463550">
              <a:buClrTx/>
              <a:buSzPct val="100000"/>
              <a:buFont typeface="+mj-lt"/>
              <a:buAutoNum type="alphaUcPeriod"/>
            </a:pPr>
            <a:r>
              <a:rPr lang="en-US" dirty="0" smtClean="0">
                <a:latin typeface="Calibri" pitchFamily="34" charset="0"/>
                <a:cs typeface="Calibri" pitchFamily="34" charset="0"/>
              </a:rPr>
              <a:t>Altered cortisol levels</a:t>
            </a:r>
          </a:p>
          <a:p>
            <a:pPr marL="463550" indent="-463550">
              <a:buClrTx/>
              <a:buSzPct val="100000"/>
              <a:buFont typeface="+mj-lt"/>
              <a:buAutoNum type="alphaUcPeriod"/>
            </a:pPr>
            <a:r>
              <a:rPr lang="en-US" dirty="0" smtClean="0">
                <a:latin typeface="Calibri" pitchFamily="34" charset="0"/>
                <a:cs typeface="Calibri" pitchFamily="34" charset="0"/>
              </a:rPr>
              <a:t>All of the above</a:t>
            </a:r>
          </a:p>
          <a:p>
            <a:endParaRPr lang="en-US"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Circadian Rhythms</a:t>
            </a:r>
            <a:endParaRPr lang="en-US" dirty="0"/>
          </a:p>
        </p:txBody>
      </p:sp>
      <p:sp>
        <p:nvSpPr>
          <p:cNvPr id="7" name="Rectangle 6"/>
          <p:cNvSpPr/>
          <p:nvPr/>
        </p:nvSpPr>
        <p:spPr>
          <a:xfrm>
            <a:off x="2057400" y="2438400"/>
            <a:ext cx="4872038" cy="2805113"/>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pic>
        <p:nvPicPr>
          <p:cNvPr id="6" name="iStock_000012820726Big Web.wmv">
            <a:hlinkClick r:id="" action="ppaction://media"/>
          </p:cNvPr>
          <p:cNvPicPr>
            <a:picLocks noRot="1" noChangeAspect="1"/>
          </p:cNvPicPr>
          <p:nvPr>
            <a:videoFile r:link="rId1"/>
          </p:nvPr>
        </p:nvPicPr>
        <p:blipFill>
          <a:blip r:embed="rId4" cstate="print"/>
          <a:stretch>
            <a:fillRect/>
          </a:stretch>
        </p:blipFill>
        <p:spPr>
          <a:xfrm>
            <a:off x="2133600" y="2514600"/>
            <a:ext cx="4724400" cy="2657475"/>
          </a:xfrm>
          <a:prstGeom prst="rect">
            <a:avLst/>
          </a:prstGeom>
        </p:spPr>
      </p:pic>
      <p:sp>
        <p:nvSpPr>
          <p:cNvPr id="5" name="TextBox 4"/>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own Arrow Callout 9"/>
          <p:cNvSpPr/>
          <p:nvPr/>
        </p:nvSpPr>
        <p:spPr>
          <a:xfrm>
            <a:off x="1295400" y="1447800"/>
            <a:ext cx="6629400" cy="4572000"/>
          </a:xfrm>
          <a:prstGeom prst="downArrowCallout">
            <a:avLst>
              <a:gd name="adj1" fmla="val 26905"/>
              <a:gd name="adj2" fmla="val 25000"/>
              <a:gd name="adj3" fmla="val 17619"/>
              <a:gd name="adj4" fmla="val 70215"/>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A Broken Circadian Clock </a:t>
            </a:r>
            <a:endParaRPr lang="en-US" dirty="0"/>
          </a:p>
        </p:txBody>
      </p:sp>
      <p:pic>
        <p:nvPicPr>
          <p:cNvPr id="4" name="Picture 3" descr="Clock_broken.png"/>
          <p:cNvPicPr>
            <a:picLocks noChangeAspect="1"/>
          </p:cNvPicPr>
          <p:nvPr/>
        </p:nvPicPr>
        <p:blipFill>
          <a:blip r:embed="rId3" cstate="print"/>
          <a:stretch>
            <a:fillRect/>
          </a:stretch>
        </p:blipFill>
        <p:spPr>
          <a:xfrm>
            <a:off x="1143000" y="1295400"/>
            <a:ext cx="3276600" cy="3276600"/>
          </a:xfrm>
          <a:prstGeom prst="rect">
            <a:avLst/>
          </a:prstGeom>
        </p:spPr>
      </p:pic>
      <p:sp>
        <p:nvSpPr>
          <p:cNvPr id="12" name="TextBox 11"/>
          <p:cNvSpPr txBox="1"/>
          <p:nvPr/>
        </p:nvSpPr>
        <p:spPr>
          <a:xfrm>
            <a:off x="3505200" y="5943600"/>
            <a:ext cx="2086020" cy="584775"/>
          </a:xfrm>
          <a:prstGeom prst="rect">
            <a:avLst/>
          </a:prstGeom>
          <a:noFill/>
        </p:spPr>
        <p:txBody>
          <a:bodyPr wrap="none" rtlCol="0">
            <a:spAutoFit/>
          </a:bodyPr>
          <a:lstStyle/>
          <a:p>
            <a:r>
              <a:rPr lang="en-US" sz="3200" b="1" dirty="0" smtClean="0">
                <a:latin typeface="Calibri" pitchFamily="34" charset="0"/>
                <a:cs typeface="Calibri" pitchFamily="34" charset="0"/>
              </a:rPr>
              <a:t>Depression</a:t>
            </a:r>
            <a:endParaRPr lang="en-US" sz="3200" b="1" dirty="0">
              <a:latin typeface="Calibri" pitchFamily="34" charset="0"/>
              <a:cs typeface="Calibri" pitchFamily="34" charset="0"/>
            </a:endParaRPr>
          </a:p>
        </p:txBody>
      </p:sp>
      <p:sp>
        <p:nvSpPr>
          <p:cNvPr id="18" name="TextBox 17"/>
          <p:cNvSpPr txBox="1"/>
          <p:nvPr/>
        </p:nvSpPr>
        <p:spPr>
          <a:xfrm>
            <a:off x="4114800" y="1447800"/>
            <a:ext cx="3733800" cy="3108543"/>
          </a:xfrm>
          <a:prstGeom prst="rect">
            <a:avLst/>
          </a:prstGeom>
          <a:noFill/>
        </p:spPr>
        <p:txBody>
          <a:bodyPr wrap="square" rtlCol="0">
            <a:spAutoFit/>
          </a:bodyPr>
          <a:lstStyle/>
          <a:p>
            <a:pPr marL="347663" indent="-347663">
              <a:buFont typeface="Arial" pitchFamily="34" charset="0"/>
              <a:buChar char="•"/>
            </a:pPr>
            <a:r>
              <a:rPr lang="en-US" sz="2800" b="1" dirty="0" smtClean="0">
                <a:latin typeface="Calibri" pitchFamily="34" charset="0"/>
                <a:cs typeface="Calibri" pitchFamily="34" charset="0"/>
              </a:rPr>
              <a:t>Phase changes</a:t>
            </a:r>
          </a:p>
          <a:p>
            <a:pPr marL="347663" indent="-347663">
              <a:buFont typeface="Arial" pitchFamily="34" charset="0"/>
              <a:buChar char="•"/>
            </a:pPr>
            <a:r>
              <a:rPr lang="en-US" sz="2800" b="1" dirty="0" smtClean="0">
                <a:latin typeface="Calibri" pitchFamily="34" charset="0"/>
                <a:cs typeface="Calibri" pitchFamily="34" charset="0"/>
              </a:rPr>
              <a:t>Changes in neurogenesis</a:t>
            </a:r>
          </a:p>
          <a:p>
            <a:pPr marL="347663" indent="-347663">
              <a:buFont typeface="Arial" pitchFamily="34" charset="0"/>
              <a:buChar char="•"/>
            </a:pPr>
            <a:r>
              <a:rPr lang="en-US" sz="2800" b="1" dirty="0" smtClean="0">
                <a:latin typeface="Calibri" pitchFamily="34" charset="0"/>
                <a:cs typeface="Calibri" pitchFamily="34" charset="0"/>
              </a:rPr>
              <a:t>Altered body temperature</a:t>
            </a:r>
          </a:p>
          <a:p>
            <a:pPr marL="347663" indent="-347663">
              <a:buFont typeface="Arial" pitchFamily="34" charset="0"/>
              <a:buChar char="•"/>
            </a:pPr>
            <a:r>
              <a:rPr lang="en-US" sz="2800" b="1" dirty="0" smtClean="0">
                <a:latin typeface="Calibri" pitchFamily="34" charset="0"/>
                <a:cs typeface="Calibri" pitchFamily="34" charset="0"/>
              </a:rPr>
              <a:t>Altered melatonin</a:t>
            </a:r>
          </a:p>
          <a:p>
            <a:pPr marL="347663" indent="-347663">
              <a:buFont typeface="Arial" pitchFamily="34" charset="0"/>
              <a:buChar char="•"/>
            </a:pPr>
            <a:r>
              <a:rPr lang="en-US" sz="2800" b="1" dirty="0" smtClean="0">
                <a:latin typeface="Calibri" pitchFamily="34" charset="0"/>
                <a:cs typeface="Calibri" pitchFamily="34" charset="0"/>
              </a:rPr>
              <a:t>Altered cortisol</a:t>
            </a:r>
          </a:p>
        </p:txBody>
      </p:sp>
      <p:sp>
        <p:nvSpPr>
          <p:cNvPr id="7" name="Rectangle 6"/>
          <p:cNvSpPr/>
          <p:nvPr/>
        </p:nvSpPr>
        <p:spPr>
          <a:xfrm>
            <a:off x="11430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Bechtold DA et al. </a:t>
            </a:r>
            <a:r>
              <a:rPr lang="en-US" sz="1200" i="1" dirty="0" smtClean="0">
                <a:latin typeface="Calibri" pitchFamily="34" charset="0"/>
                <a:cs typeface="Calibri" pitchFamily="34" charset="0"/>
              </a:rPr>
              <a:t>Trends in Pharmacological Sci</a:t>
            </a:r>
            <a:r>
              <a:rPr lang="en-US" sz="1200" dirty="0" smtClean="0">
                <a:latin typeface="Calibri" pitchFamily="34" charset="0"/>
                <a:cs typeface="Calibri" pitchFamily="34" charset="0"/>
              </a:rPr>
              <a:t>. 2010; Tardito D et al. </a:t>
            </a:r>
            <a:r>
              <a:rPr lang="en-US" sz="1200" i="1" dirty="0" smtClean="0">
                <a:latin typeface="Calibri" pitchFamily="34" charset="0"/>
                <a:cs typeface="Calibri" pitchFamily="34" charset="0"/>
              </a:rPr>
              <a:t>Medicographia. </a:t>
            </a:r>
            <a:r>
              <a:rPr lang="en-US" sz="1200" dirty="0" smtClean="0">
                <a:latin typeface="Calibri" pitchFamily="34" charset="0"/>
                <a:cs typeface="Calibri" pitchFamily="34" charset="0"/>
              </a:rPr>
              <a:t>2010. </a:t>
            </a:r>
            <a:endParaRPr lang="en-US" sz="1200" dirty="0">
              <a:latin typeface="Calibri" pitchFamily="34" charset="0"/>
              <a:cs typeface="Calibri" pitchFamily="34" charset="0"/>
            </a:endParaRPr>
          </a:p>
        </p:txBody>
      </p:sp>
      <p:sp>
        <p:nvSpPr>
          <p:cNvPr id="8" name="TextBox 7"/>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wipe(left)">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wipe(left)">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wipe(left)">
                                      <p:cBhvr>
                                        <p:cTn id="22" dur="5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wipe(left)">
                                      <p:cBhvr>
                                        <p:cTn id="27" dur="5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p:cNvSpPr>
            <a:spLocks noGrp="1"/>
          </p:cNvSpPr>
          <p:nvPr>
            <p:ph type="title"/>
          </p:nvPr>
        </p:nvSpPr>
        <p:spPr/>
        <p:txBody>
          <a:bodyPr>
            <a:normAutofit fontScale="90000"/>
          </a:bodyPr>
          <a:lstStyle/>
          <a:p>
            <a:r>
              <a:rPr lang="en-US" dirty="0" smtClean="0"/>
              <a:t>Circadian Rhythms Help Regulate Sleep-Wake Cycles</a:t>
            </a:r>
            <a:endParaRPr lang="en-US" dirty="0"/>
          </a:p>
        </p:txBody>
      </p:sp>
      <p:sp>
        <p:nvSpPr>
          <p:cNvPr id="211984" name="Rectangle 16"/>
          <p:cNvSpPr>
            <a:spLocks noChangeArrowheads="1"/>
          </p:cNvSpPr>
          <p:nvPr/>
        </p:nvSpPr>
        <p:spPr bwMode="auto">
          <a:xfrm>
            <a:off x="3904417" y="4425696"/>
            <a:ext cx="631904"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sleep</a:t>
            </a:r>
          </a:p>
        </p:txBody>
      </p:sp>
      <p:sp>
        <p:nvSpPr>
          <p:cNvPr id="211985" name="Rectangle 17"/>
          <p:cNvSpPr>
            <a:spLocks noChangeArrowheads="1"/>
          </p:cNvSpPr>
          <p:nvPr/>
        </p:nvSpPr>
        <p:spPr bwMode="auto">
          <a:xfrm>
            <a:off x="6647617" y="4425696"/>
            <a:ext cx="631904"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sleep</a:t>
            </a:r>
          </a:p>
        </p:txBody>
      </p:sp>
      <p:sp>
        <p:nvSpPr>
          <p:cNvPr id="23" name="Freeform 22"/>
          <p:cNvSpPr/>
          <p:nvPr/>
        </p:nvSpPr>
        <p:spPr>
          <a:xfrm>
            <a:off x="1987146" y="3518854"/>
            <a:ext cx="5348976" cy="824546"/>
          </a:xfrm>
          <a:custGeom>
            <a:avLst/>
            <a:gdLst>
              <a:gd name="connsiteX0" fmla="*/ 0 w 5348976"/>
              <a:gd name="connsiteY0" fmla="*/ 454558 h 824546"/>
              <a:gd name="connsiteX1" fmla="*/ 52856 w 5348976"/>
              <a:gd name="connsiteY1" fmla="*/ 391131 h 824546"/>
              <a:gd name="connsiteX2" fmla="*/ 132139 w 5348976"/>
              <a:gd name="connsiteY2" fmla="*/ 290706 h 824546"/>
              <a:gd name="connsiteX3" fmla="*/ 221993 w 5348976"/>
              <a:gd name="connsiteY3" fmla="*/ 211422 h 824546"/>
              <a:gd name="connsiteX4" fmla="*/ 338275 w 5348976"/>
              <a:gd name="connsiteY4" fmla="*/ 137425 h 824546"/>
              <a:gd name="connsiteX5" fmla="*/ 449272 w 5348976"/>
              <a:gd name="connsiteY5" fmla="*/ 95140 h 824546"/>
              <a:gd name="connsiteX6" fmla="*/ 576125 w 5348976"/>
              <a:gd name="connsiteY6" fmla="*/ 63427 h 824546"/>
              <a:gd name="connsiteX7" fmla="*/ 665979 w 5348976"/>
              <a:gd name="connsiteY7" fmla="*/ 58141 h 824546"/>
              <a:gd name="connsiteX8" fmla="*/ 755834 w 5348976"/>
              <a:gd name="connsiteY8" fmla="*/ 52856 h 824546"/>
              <a:gd name="connsiteX9" fmla="*/ 872116 w 5348976"/>
              <a:gd name="connsiteY9" fmla="*/ 79284 h 824546"/>
              <a:gd name="connsiteX10" fmla="*/ 967256 w 5348976"/>
              <a:gd name="connsiteY10" fmla="*/ 110997 h 824546"/>
              <a:gd name="connsiteX11" fmla="*/ 1078252 w 5348976"/>
              <a:gd name="connsiteY11" fmla="*/ 184995 h 824546"/>
              <a:gd name="connsiteX12" fmla="*/ 1178678 w 5348976"/>
              <a:gd name="connsiteY12" fmla="*/ 248421 h 824546"/>
              <a:gd name="connsiteX13" fmla="*/ 1252675 w 5348976"/>
              <a:gd name="connsiteY13" fmla="*/ 338276 h 824546"/>
              <a:gd name="connsiteX14" fmla="*/ 1347815 w 5348976"/>
              <a:gd name="connsiteY14" fmla="*/ 417559 h 824546"/>
              <a:gd name="connsiteX15" fmla="*/ 1432384 w 5348976"/>
              <a:gd name="connsiteY15" fmla="*/ 496842 h 824546"/>
              <a:gd name="connsiteX16" fmla="*/ 1516953 w 5348976"/>
              <a:gd name="connsiteY16" fmla="*/ 570840 h 824546"/>
              <a:gd name="connsiteX17" fmla="*/ 1612093 w 5348976"/>
              <a:gd name="connsiteY17" fmla="*/ 650123 h 824546"/>
              <a:gd name="connsiteX18" fmla="*/ 1707233 w 5348976"/>
              <a:gd name="connsiteY18" fmla="*/ 708264 h 824546"/>
              <a:gd name="connsiteX19" fmla="*/ 1818229 w 5348976"/>
              <a:gd name="connsiteY19" fmla="*/ 755834 h 824546"/>
              <a:gd name="connsiteX20" fmla="*/ 1971510 w 5348976"/>
              <a:gd name="connsiteY20" fmla="*/ 792833 h 824546"/>
              <a:gd name="connsiteX21" fmla="*/ 2087792 w 5348976"/>
              <a:gd name="connsiteY21" fmla="*/ 798118 h 824546"/>
              <a:gd name="connsiteX22" fmla="*/ 2214645 w 5348976"/>
              <a:gd name="connsiteY22" fmla="*/ 787547 h 824546"/>
              <a:gd name="connsiteX23" fmla="*/ 2383783 w 5348976"/>
              <a:gd name="connsiteY23" fmla="*/ 697693 h 824546"/>
              <a:gd name="connsiteX24" fmla="*/ 2510636 w 5348976"/>
              <a:gd name="connsiteY24" fmla="*/ 591982 h 824546"/>
              <a:gd name="connsiteX25" fmla="*/ 2669203 w 5348976"/>
              <a:gd name="connsiteY25" fmla="*/ 454558 h 824546"/>
              <a:gd name="connsiteX26" fmla="*/ 2790770 w 5348976"/>
              <a:gd name="connsiteY26" fmla="*/ 332990 h 824546"/>
              <a:gd name="connsiteX27" fmla="*/ 2922909 w 5348976"/>
              <a:gd name="connsiteY27" fmla="*/ 211422 h 824546"/>
              <a:gd name="connsiteX28" fmla="*/ 3033905 w 5348976"/>
              <a:gd name="connsiteY28" fmla="*/ 121568 h 824546"/>
              <a:gd name="connsiteX29" fmla="*/ 3187186 w 5348976"/>
              <a:gd name="connsiteY29" fmla="*/ 36999 h 824546"/>
              <a:gd name="connsiteX30" fmla="*/ 3340467 w 5348976"/>
              <a:gd name="connsiteY30" fmla="*/ 0 h 824546"/>
              <a:gd name="connsiteX31" fmla="*/ 3488463 w 5348976"/>
              <a:gd name="connsiteY31" fmla="*/ 0 h 824546"/>
              <a:gd name="connsiteX32" fmla="*/ 3631172 w 5348976"/>
              <a:gd name="connsiteY32" fmla="*/ 36999 h 824546"/>
              <a:gd name="connsiteX33" fmla="*/ 3758026 w 5348976"/>
              <a:gd name="connsiteY33" fmla="*/ 105711 h 824546"/>
              <a:gd name="connsiteX34" fmla="*/ 3884879 w 5348976"/>
              <a:gd name="connsiteY34" fmla="*/ 200851 h 824546"/>
              <a:gd name="connsiteX35" fmla="*/ 4017018 w 5348976"/>
              <a:gd name="connsiteY35" fmla="*/ 311848 h 824546"/>
              <a:gd name="connsiteX36" fmla="*/ 4170299 w 5348976"/>
              <a:gd name="connsiteY36" fmla="*/ 449272 h 824546"/>
              <a:gd name="connsiteX37" fmla="*/ 4302437 w 5348976"/>
              <a:gd name="connsiteY37" fmla="*/ 576125 h 824546"/>
              <a:gd name="connsiteX38" fmla="*/ 4434576 w 5348976"/>
              <a:gd name="connsiteY38" fmla="*/ 692407 h 824546"/>
              <a:gd name="connsiteX39" fmla="*/ 4529716 w 5348976"/>
              <a:gd name="connsiteY39" fmla="*/ 755834 h 824546"/>
              <a:gd name="connsiteX40" fmla="*/ 4661855 w 5348976"/>
              <a:gd name="connsiteY40" fmla="*/ 808689 h 824546"/>
              <a:gd name="connsiteX41" fmla="*/ 4767566 w 5348976"/>
              <a:gd name="connsiteY41" fmla="*/ 824546 h 824546"/>
              <a:gd name="connsiteX42" fmla="*/ 4889133 w 5348976"/>
              <a:gd name="connsiteY42" fmla="*/ 798118 h 824546"/>
              <a:gd name="connsiteX43" fmla="*/ 5037129 w 5348976"/>
              <a:gd name="connsiteY43" fmla="*/ 745263 h 824546"/>
              <a:gd name="connsiteX44" fmla="*/ 5174553 w 5348976"/>
              <a:gd name="connsiteY44" fmla="*/ 650123 h 824546"/>
              <a:gd name="connsiteX45" fmla="*/ 5280264 w 5348976"/>
              <a:gd name="connsiteY45" fmla="*/ 533841 h 824546"/>
              <a:gd name="connsiteX46" fmla="*/ 5333119 w 5348976"/>
              <a:gd name="connsiteY46" fmla="*/ 449272 h 824546"/>
              <a:gd name="connsiteX47" fmla="*/ 5348976 w 5348976"/>
              <a:gd name="connsiteY47" fmla="*/ 422844 h 82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48976" h="824546">
                <a:moveTo>
                  <a:pt x="0" y="454558"/>
                </a:moveTo>
                <a:lnTo>
                  <a:pt x="52856" y="391131"/>
                </a:lnTo>
                <a:lnTo>
                  <a:pt x="132139" y="290706"/>
                </a:lnTo>
                <a:lnTo>
                  <a:pt x="221993" y="211422"/>
                </a:lnTo>
                <a:lnTo>
                  <a:pt x="338275" y="137425"/>
                </a:lnTo>
                <a:lnTo>
                  <a:pt x="449272" y="95140"/>
                </a:lnTo>
                <a:lnTo>
                  <a:pt x="576125" y="63427"/>
                </a:lnTo>
                <a:lnTo>
                  <a:pt x="665979" y="58141"/>
                </a:lnTo>
                <a:lnTo>
                  <a:pt x="755834" y="52856"/>
                </a:lnTo>
                <a:lnTo>
                  <a:pt x="872116" y="79284"/>
                </a:lnTo>
                <a:lnTo>
                  <a:pt x="967256" y="110997"/>
                </a:lnTo>
                <a:lnTo>
                  <a:pt x="1078252" y="184995"/>
                </a:lnTo>
                <a:lnTo>
                  <a:pt x="1178678" y="248421"/>
                </a:lnTo>
                <a:lnTo>
                  <a:pt x="1252675" y="338276"/>
                </a:lnTo>
                <a:lnTo>
                  <a:pt x="1347815" y="417559"/>
                </a:lnTo>
                <a:lnTo>
                  <a:pt x="1432384" y="496842"/>
                </a:lnTo>
                <a:lnTo>
                  <a:pt x="1516953" y="570840"/>
                </a:lnTo>
                <a:lnTo>
                  <a:pt x="1612093" y="650123"/>
                </a:lnTo>
                <a:lnTo>
                  <a:pt x="1707233" y="708264"/>
                </a:lnTo>
                <a:lnTo>
                  <a:pt x="1818229" y="755834"/>
                </a:lnTo>
                <a:lnTo>
                  <a:pt x="1971510" y="792833"/>
                </a:lnTo>
                <a:lnTo>
                  <a:pt x="2087792" y="798118"/>
                </a:lnTo>
                <a:lnTo>
                  <a:pt x="2214645" y="787547"/>
                </a:lnTo>
                <a:lnTo>
                  <a:pt x="2383783" y="697693"/>
                </a:lnTo>
                <a:lnTo>
                  <a:pt x="2510636" y="591982"/>
                </a:lnTo>
                <a:lnTo>
                  <a:pt x="2669203" y="454558"/>
                </a:lnTo>
                <a:lnTo>
                  <a:pt x="2790770" y="332990"/>
                </a:lnTo>
                <a:lnTo>
                  <a:pt x="2922909" y="211422"/>
                </a:lnTo>
                <a:lnTo>
                  <a:pt x="3033905" y="121568"/>
                </a:lnTo>
                <a:lnTo>
                  <a:pt x="3187186" y="36999"/>
                </a:lnTo>
                <a:lnTo>
                  <a:pt x="3340467" y="0"/>
                </a:lnTo>
                <a:lnTo>
                  <a:pt x="3488463" y="0"/>
                </a:lnTo>
                <a:lnTo>
                  <a:pt x="3631172" y="36999"/>
                </a:lnTo>
                <a:lnTo>
                  <a:pt x="3758026" y="105711"/>
                </a:lnTo>
                <a:lnTo>
                  <a:pt x="3884879" y="200851"/>
                </a:lnTo>
                <a:lnTo>
                  <a:pt x="4017018" y="311848"/>
                </a:lnTo>
                <a:lnTo>
                  <a:pt x="4170299" y="449272"/>
                </a:lnTo>
                <a:lnTo>
                  <a:pt x="4302437" y="576125"/>
                </a:lnTo>
                <a:lnTo>
                  <a:pt x="4434576" y="692407"/>
                </a:lnTo>
                <a:lnTo>
                  <a:pt x="4529716" y="755834"/>
                </a:lnTo>
                <a:lnTo>
                  <a:pt x="4661855" y="808689"/>
                </a:lnTo>
                <a:lnTo>
                  <a:pt x="4767566" y="824546"/>
                </a:lnTo>
                <a:lnTo>
                  <a:pt x="4889133" y="798118"/>
                </a:lnTo>
                <a:lnTo>
                  <a:pt x="5037129" y="745263"/>
                </a:lnTo>
                <a:lnTo>
                  <a:pt x="5174553" y="650123"/>
                </a:lnTo>
                <a:lnTo>
                  <a:pt x="5280264" y="533841"/>
                </a:lnTo>
                <a:lnTo>
                  <a:pt x="5333119" y="449272"/>
                </a:lnTo>
                <a:lnTo>
                  <a:pt x="5348976" y="422844"/>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latin typeface="Calibri" pitchFamily="34" charset="0"/>
              <a:cs typeface="Calibri" pitchFamily="34" charset="0"/>
            </a:endParaRPr>
          </a:p>
        </p:txBody>
      </p:sp>
      <p:cxnSp>
        <p:nvCxnSpPr>
          <p:cNvPr id="26" name="Straight Connector 25"/>
          <p:cNvCxnSpPr/>
          <p:nvPr/>
        </p:nvCxnSpPr>
        <p:spPr>
          <a:xfrm flipV="1">
            <a:off x="1943100" y="4492370"/>
            <a:ext cx="5465762" cy="9526"/>
          </a:xfrm>
          <a:prstGeom prst="line">
            <a:avLst/>
          </a:prstGeom>
        </p:spPr>
        <p:style>
          <a:lnRef idx="3">
            <a:schemeClr val="dk1"/>
          </a:lnRef>
          <a:fillRef idx="0">
            <a:schemeClr val="dk1"/>
          </a:fillRef>
          <a:effectRef idx="2">
            <a:schemeClr val="dk1"/>
          </a:effectRef>
          <a:fontRef idx="minor">
            <a:schemeClr val="tx1"/>
          </a:fontRef>
        </p:style>
      </p:cxnSp>
      <p:cxnSp>
        <p:nvCxnSpPr>
          <p:cNvPr id="28" name="Straight Connector 27"/>
          <p:cNvCxnSpPr/>
          <p:nvPr/>
        </p:nvCxnSpPr>
        <p:spPr>
          <a:xfrm rot="5400000">
            <a:off x="2857500" y="3511296"/>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3695700" y="3511296"/>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5545836" y="3514344"/>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6362700" y="3505200"/>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1" name="Rectangle 18"/>
          <p:cNvSpPr>
            <a:spLocks noChangeArrowheads="1"/>
          </p:cNvSpPr>
          <p:nvPr/>
        </p:nvSpPr>
        <p:spPr bwMode="auto">
          <a:xfrm>
            <a:off x="1993775" y="4616450"/>
            <a:ext cx="649537"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 7 am</a:t>
            </a:r>
          </a:p>
        </p:txBody>
      </p:sp>
      <p:sp>
        <p:nvSpPr>
          <p:cNvPr id="192" name="Rectangle 19"/>
          <p:cNvSpPr>
            <a:spLocks noChangeArrowheads="1"/>
          </p:cNvSpPr>
          <p:nvPr/>
        </p:nvSpPr>
        <p:spPr bwMode="auto">
          <a:xfrm>
            <a:off x="3561106" y="4616450"/>
            <a:ext cx="716863"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11 pm</a:t>
            </a:r>
          </a:p>
        </p:txBody>
      </p:sp>
      <p:sp>
        <p:nvSpPr>
          <p:cNvPr id="193" name="Rectangle 21"/>
          <p:cNvSpPr>
            <a:spLocks noChangeArrowheads="1"/>
          </p:cNvSpPr>
          <p:nvPr/>
        </p:nvSpPr>
        <p:spPr bwMode="auto">
          <a:xfrm>
            <a:off x="4352800" y="4616450"/>
            <a:ext cx="649537"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 7 am</a:t>
            </a:r>
          </a:p>
        </p:txBody>
      </p:sp>
      <p:sp>
        <p:nvSpPr>
          <p:cNvPr id="194" name="Rectangle 22"/>
          <p:cNvSpPr>
            <a:spLocks noChangeArrowheads="1"/>
          </p:cNvSpPr>
          <p:nvPr/>
        </p:nvSpPr>
        <p:spPr bwMode="auto">
          <a:xfrm>
            <a:off x="6105869" y="4616450"/>
            <a:ext cx="716863"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11 pm</a:t>
            </a:r>
          </a:p>
        </p:txBody>
      </p:sp>
      <p:sp>
        <p:nvSpPr>
          <p:cNvPr id="195" name="Rectangle 23"/>
          <p:cNvSpPr>
            <a:spLocks noChangeArrowheads="1"/>
          </p:cNvSpPr>
          <p:nvPr/>
        </p:nvSpPr>
        <p:spPr bwMode="auto">
          <a:xfrm>
            <a:off x="7019800" y="4616450"/>
            <a:ext cx="649537"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 7 am</a:t>
            </a:r>
          </a:p>
        </p:txBody>
      </p:sp>
      <p:sp>
        <p:nvSpPr>
          <p:cNvPr id="21" name="Rectangle 20"/>
          <p:cNvSpPr/>
          <p:nvPr/>
        </p:nvSpPr>
        <p:spPr>
          <a:xfrm>
            <a:off x="1210235"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Stahl SM. </a:t>
            </a:r>
            <a:r>
              <a:rPr lang="en-US" sz="1200" i="1" dirty="0" smtClean="0">
                <a:latin typeface="Calibri" pitchFamily="34" charset="0"/>
                <a:cs typeface="Calibri" pitchFamily="34" charset="0"/>
              </a:rPr>
              <a:t>Stahl’s Essential Psychopharmacology. </a:t>
            </a:r>
            <a:r>
              <a:rPr lang="en-US" sz="1200" dirty="0" smtClean="0">
                <a:latin typeface="Calibri" pitchFamily="34" charset="0"/>
                <a:cs typeface="Calibri" pitchFamily="34" charset="0"/>
              </a:rPr>
              <a:t>3rd ed. 2008.</a:t>
            </a:r>
            <a:endParaRPr lang="en-US" sz="1200" dirty="0">
              <a:latin typeface="Calibri" pitchFamily="34" charset="0"/>
              <a:cs typeface="Calibri" pitchFamily="34" charset="0"/>
            </a:endParaRPr>
          </a:p>
        </p:txBody>
      </p:sp>
      <p:sp useBgFill="1">
        <p:nvSpPr>
          <p:cNvPr id="206" name="TextBox 205"/>
          <p:cNvSpPr txBox="1"/>
          <p:nvPr/>
        </p:nvSpPr>
        <p:spPr>
          <a:xfrm>
            <a:off x="914400" y="2362200"/>
            <a:ext cx="1682384" cy="369332"/>
          </a:xfrm>
          <a:prstGeom prst="rect">
            <a:avLst/>
          </a:prstGeom>
        </p:spPr>
        <p:txBody>
          <a:bodyPr wrap="none" rtlCol="0">
            <a:spAutoFit/>
          </a:bodyPr>
          <a:lstStyle/>
          <a:p>
            <a:r>
              <a:rPr lang="en-US" b="1" dirty="0" smtClean="0">
                <a:solidFill>
                  <a:schemeClr val="accent6"/>
                </a:solidFill>
                <a:latin typeface="Calibri" pitchFamily="34" charset="0"/>
                <a:cs typeface="Calibri" pitchFamily="34" charset="0"/>
              </a:rPr>
              <a:t>Healthy Control</a:t>
            </a:r>
            <a:endParaRPr lang="en-US" b="1" dirty="0">
              <a:solidFill>
                <a:schemeClr val="accent6"/>
              </a:solidFill>
              <a:latin typeface="Calibri" pitchFamily="34" charset="0"/>
              <a:cs typeface="Calibri" pitchFamily="34" charset="0"/>
            </a:endParaRPr>
          </a:p>
        </p:txBody>
      </p:sp>
      <p:sp>
        <p:nvSpPr>
          <p:cNvPr id="18" name="TextBox 17"/>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9"/>
          <p:cNvSpPr/>
          <p:nvPr/>
        </p:nvSpPr>
        <p:spPr>
          <a:xfrm>
            <a:off x="2575824" y="3505200"/>
            <a:ext cx="5348976" cy="824546"/>
          </a:xfrm>
          <a:custGeom>
            <a:avLst/>
            <a:gdLst>
              <a:gd name="connsiteX0" fmla="*/ 0 w 5348976"/>
              <a:gd name="connsiteY0" fmla="*/ 454558 h 824546"/>
              <a:gd name="connsiteX1" fmla="*/ 52856 w 5348976"/>
              <a:gd name="connsiteY1" fmla="*/ 391131 h 824546"/>
              <a:gd name="connsiteX2" fmla="*/ 132139 w 5348976"/>
              <a:gd name="connsiteY2" fmla="*/ 290706 h 824546"/>
              <a:gd name="connsiteX3" fmla="*/ 221993 w 5348976"/>
              <a:gd name="connsiteY3" fmla="*/ 211422 h 824546"/>
              <a:gd name="connsiteX4" fmla="*/ 338275 w 5348976"/>
              <a:gd name="connsiteY4" fmla="*/ 137425 h 824546"/>
              <a:gd name="connsiteX5" fmla="*/ 449272 w 5348976"/>
              <a:gd name="connsiteY5" fmla="*/ 95140 h 824546"/>
              <a:gd name="connsiteX6" fmla="*/ 576125 w 5348976"/>
              <a:gd name="connsiteY6" fmla="*/ 63427 h 824546"/>
              <a:gd name="connsiteX7" fmla="*/ 665979 w 5348976"/>
              <a:gd name="connsiteY7" fmla="*/ 58141 h 824546"/>
              <a:gd name="connsiteX8" fmla="*/ 755834 w 5348976"/>
              <a:gd name="connsiteY8" fmla="*/ 52856 h 824546"/>
              <a:gd name="connsiteX9" fmla="*/ 872116 w 5348976"/>
              <a:gd name="connsiteY9" fmla="*/ 79284 h 824546"/>
              <a:gd name="connsiteX10" fmla="*/ 967256 w 5348976"/>
              <a:gd name="connsiteY10" fmla="*/ 110997 h 824546"/>
              <a:gd name="connsiteX11" fmla="*/ 1078252 w 5348976"/>
              <a:gd name="connsiteY11" fmla="*/ 184995 h 824546"/>
              <a:gd name="connsiteX12" fmla="*/ 1178678 w 5348976"/>
              <a:gd name="connsiteY12" fmla="*/ 248421 h 824546"/>
              <a:gd name="connsiteX13" fmla="*/ 1252675 w 5348976"/>
              <a:gd name="connsiteY13" fmla="*/ 338276 h 824546"/>
              <a:gd name="connsiteX14" fmla="*/ 1347815 w 5348976"/>
              <a:gd name="connsiteY14" fmla="*/ 417559 h 824546"/>
              <a:gd name="connsiteX15" fmla="*/ 1432384 w 5348976"/>
              <a:gd name="connsiteY15" fmla="*/ 496842 h 824546"/>
              <a:gd name="connsiteX16" fmla="*/ 1516953 w 5348976"/>
              <a:gd name="connsiteY16" fmla="*/ 570840 h 824546"/>
              <a:gd name="connsiteX17" fmla="*/ 1612093 w 5348976"/>
              <a:gd name="connsiteY17" fmla="*/ 650123 h 824546"/>
              <a:gd name="connsiteX18" fmla="*/ 1707233 w 5348976"/>
              <a:gd name="connsiteY18" fmla="*/ 708264 h 824546"/>
              <a:gd name="connsiteX19" fmla="*/ 1818229 w 5348976"/>
              <a:gd name="connsiteY19" fmla="*/ 755834 h 824546"/>
              <a:gd name="connsiteX20" fmla="*/ 1971510 w 5348976"/>
              <a:gd name="connsiteY20" fmla="*/ 792833 h 824546"/>
              <a:gd name="connsiteX21" fmla="*/ 2087792 w 5348976"/>
              <a:gd name="connsiteY21" fmla="*/ 798118 h 824546"/>
              <a:gd name="connsiteX22" fmla="*/ 2214645 w 5348976"/>
              <a:gd name="connsiteY22" fmla="*/ 787547 h 824546"/>
              <a:gd name="connsiteX23" fmla="*/ 2383783 w 5348976"/>
              <a:gd name="connsiteY23" fmla="*/ 697693 h 824546"/>
              <a:gd name="connsiteX24" fmla="*/ 2510636 w 5348976"/>
              <a:gd name="connsiteY24" fmla="*/ 591982 h 824546"/>
              <a:gd name="connsiteX25" fmla="*/ 2669203 w 5348976"/>
              <a:gd name="connsiteY25" fmla="*/ 454558 h 824546"/>
              <a:gd name="connsiteX26" fmla="*/ 2790770 w 5348976"/>
              <a:gd name="connsiteY26" fmla="*/ 332990 h 824546"/>
              <a:gd name="connsiteX27" fmla="*/ 2922909 w 5348976"/>
              <a:gd name="connsiteY27" fmla="*/ 211422 h 824546"/>
              <a:gd name="connsiteX28" fmla="*/ 3033905 w 5348976"/>
              <a:gd name="connsiteY28" fmla="*/ 121568 h 824546"/>
              <a:gd name="connsiteX29" fmla="*/ 3187186 w 5348976"/>
              <a:gd name="connsiteY29" fmla="*/ 36999 h 824546"/>
              <a:gd name="connsiteX30" fmla="*/ 3340467 w 5348976"/>
              <a:gd name="connsiteY30" fmla="*/ 0 h 824546"/>
              <a:gd name="connsiteX31" fmla="*/ 3488463 w 5348976"/>
              <a:gd name="connsiteY31" fmla="*/ 0 h 824546"/>
              <a:gd name="connsiteX32" fmla="*/ 3631172 w 5348976"/>
              <a:gd name="connsiteY32" fmla="*/ 36999 h 824546"/>
              <a:gd name="connsiteX33" fmla="*/ 3758026 w 5348976"/>
              <a:gd name="connsiteY33" fmla="*/ 105711 h 824546"/>
              <a:gd name="connsiteX34" fmla="*/ 3884879 w 5348976"/>
              <a:gd name="connsiteY34" fmla="*/ 200851 h 824546"/>
              <a:gd name="connsiteX35" fmla="*/ 4017018 w 5348976"/>
              <a:gd name="connsiteY35" fmla="*/ 311848 h 824546"/>
              <a:gd name="connsiteX36" fmla="*/ 4170299 w 5348976"/>
              <a:gd name="connsiteY36" fmla="*/ 449272 h 824546"/>
              <a:gd name="connsiteX37" fmla="*/ 4302437 w 5348976"/>
              <a:gd name="connsiteY37" fmla="*/ 576125 h 824546"/>
              <a:gd name="connsiteX38" fmla="*/ 4434576 w 5348976"/>
              <a:gd name="connsiteY38" fmla="*/ 692407 h 824546"/>
              <a:gd name="connsiteX39" fmla="*/ 4529716 w 5348976"/>
              <a:gd name="connsiteY39" fmla="*/ 755834 h 824546"/>
              <a:gd name="connsiteX40" fmla="*/ 4661855 w 5348976"/>
              <a:gd name="connsiteY40" fmla="*/ 808689 h 824546"/>
              <a:gd name="connsiteX41" fmla="*/ 4767566 w 5348976"/>
              <a:gd name="connsiteY41" fmla="*/ 824546 h 824546"/>
              <a:gd name="connsiteX42" fmla="*/ 4889133 w 5348976"/>
              <a:gd name="connsiteY42" fmla="*/ 798118 h 824546"/>
              <a:gd name="connsiteX43" fmla="*/ 5037129 w 5348976"/>
              <a:gd name="connsiteY43" fmla="*/ 745263 h 824546"/>
              <a:gd name="connsiteX44" fmla="*/ 5174553 w 5348976"/>
              <a:gd name="connsiteY44" fmla="*/ 650123 h 824546"/>
              <a:gd name="connsiteX45" fmla="*/ 5280264 w 5348976"/>
              <a:gd name="connsiteY45" fmla="*/ 533841 h 824546"/>
              <a:gd name="connsiteX46" fmla="*/ 5333119 w 5348976"/>
              <a:gd name="connsiteY46" fmla="*/ 449272 h 824546"/>
              <a:gd name="connsiteX47" fmla="*/ 5348976 w 5348976"/>
              <a:gd name="connsiteY47" fmla="*/ 422844 h 82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48976" h="824546">
                <a:moveTo>
                  <a:pt x="0" y="454558"/>
                </a:moveTo>
                <a:lnTo>
                  <a:pt x="52856" y="391131"/>
                </a:lnTo>
                <a:lnTo>
                  <a:pt x="132139" y="290706"/>
                </a:lnTo>
                <a:lnTo>
                  <a:pt x="221993" y="211422"/>
                </a:lnTo>
                <a:lnTo>
                  <a:pt x="338275" y="137425"/>
                </a:lnTo>
                <a:lnTo>
                  <a:pt x="449272" y="95140"/>
                </a:lnTo>
                <a:lnTo>
                  <a:pt x="576125" y="63427"/>
                </a:lnTo>
                <a:lnTo>
                  <a:pt x="665979" y="58141"/>
                </a:lnTo>
                <a:lnTo>
                  <a:pt x="755834" y="52856"/>
                </a:lnTo>
                <a:lnTo>
                  <a:pt x="872116" y="79284"/>
                </a:lnTo>
                <a:lnTo>
                  <a:pt x="967256" y="110997"/>
                </a:lnTo>
                <a:lnTo>
                  <a:pt x="1078252" y="184995"/>
                </a:lnTo>
                <a:lnTo>
                  <a:pt x="1178678" y="248421"/>
                </a:lnTo>
                <a:lnTo>
                  <a:pt x="1252675" y="338276"/>
                </a:lnTo>
                <a:lnTo>
                  <a:pt x="1347815" y="417559"/>
                </a:lnTo>
                <a:lnTo>
                  <a:pt x="1432384" y="496842"/>
                </a:lnTo>
                <a:lnTo>
                  <a:pt x="1516953" y="570840"/>
                </a:lnTo>
                <a:lnTo>
                  <a:pt x="1612093" y="650123"/>
                </a:lnTo>
                <a:lnTo>
                  <a:pt x="1707233" y="708264"/>
                </a:lnTo>
                <a:lnTo>
                  <a:pt x="1818229" y="755834"/>
                </a:lnTo>
                <a:lnTo>
                  <a:pt x="1971510" y="792833"/>
                </a:lnTo>
                <a:lnTo>
                  <a:pt x="2087792" y="798118"/>
                </a:lnTo>
                <a:lnTo>
                  <a:pt x="2214645" y="787547"/>
                </a:lnTo>
                <a:lnTo>
                  <a:pt x="2383783" y="697693"/>
                </a:lnTo>
                <a:lnTo>
                  <a:pt x="2510636" y="591982"/>
                </a:lnTo>
                <a:lnTo>
                  <a:pt x="2669203" y="454558"/>
                </a:lnTo>
                <a:lnTo>
                  <a:pt x="2790770" y="332990"/>
                </a:lnTo>
                <a:lnTo>
                  <a:pt x="2922909" y="211422"/>
                </a:lnTo>
                <a:lnTo>
                  <a:pt x="3033905" y="121568"/>
                </a:lnTo>
                <a:lnTo>
                  <a:pt x="3187186" y="36999"/>
                </a:lnTo>
                <a:lnTo>
                  <a:pt x="3340467" y="0"/>
                </a:lnTo>
                <a:lnTo>
                  <a:pt x="3488463" y="0"/>
                </a:lnTo>
                <a:lnTo>
                  <a:pt x="3631172" y="36999"/>
                </a:lnTo>
                <a:lnTo>
                  <a:pt x="3758026" y="105711"/>
                </a:lnTo>
                <a:lnTo>
                  <a:pt x="3884879" y="200851"/>
                </a:lnTo>
                <a:lnTo>
                  <a:pt x="4017018" y="311848"/>
                </a:lnTo>
                <a:lnTo>
                  <a:pt x="4170299" y="449272"/>
                </a:lnTo>
                <a:lnTo>
                  <a:pt x="4302437" y="576125"/>
                </a:lnTo>
                <a:lnTo>
                  <a:pt x="4434576" y="692407"/>
                </a:lnTo>
                <a:lnTo>
                  <a:pt x="4529716" y="755834"/>
                </a:lnTo>
                <a:lnTo>
                  <a:pt x="4661855" y="808689"/>
                </a:lnTo>
                <a:lnTo>
                  <a:pt x="4767566" y="824546"/>
                </a:lnTo>
                <a:lnTo>
                  <a:pt x="4889133" y="798118"/>
                </a:lnTo>
                <a:lnTo>
                  <a:pt x="5037129" y="745263"/>
                </a:lnTo>
                <a:lnTo>
                  <a:pt x="5174553" y="650123"/>
                </a:lnTo>
                <a:lnTo>
                  <a:pt x="5280264" y="533841"/>
                </a:lnTo>
                <a:lnTo>
                  <a:pt x="5333119" y="449272"/>
                </a:lnTo>
                <a:lnTo>
                  <a:pt x="5348976" y="422844"/>
                </a:ln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32" name="Title 31"/>
          <p:cNvSpPr>
            <a:spLocks noGrp="1"/>
          </p:cNvSpPr>
          <p:nvPr>
            <p:ph type="title"/>
          </p:nvPr>
        </p:nvSpPr>
        <p:spPr/>
        <p:txBody>
          <a:bodyPr>
            <a:normAutofit fontScale="90000"/>
          </a:bodyPr>
          <a:lstStyle/>
          <a:p>
            <a:r>
              <a:rPr lang="en-US" dirty="0" smtClean="0"/>
              <a:t>Circadian Rhythms Help Regulate Sleep-Wake Cycles</a:t>
            </a:r>
            <a:endParaRPr lang="en-US" dirty="0"/>
          </a:p>
        </p:txBody>
      </p:sp>
      <p:sp>
        <p:nvSpPr>
          <p:cNvPr id="211984" name="Rectangle 16"/>
          <p:cNvSpPr>
            <a:spLocks noChangeArrowheads="1"/>
          </p:cNvSpPr>
          <p:nvPr/>
        </p:nvSpPr>
        <p:spPr bwMode="auto">
          <a:xfrm>
            <a:off x="3904417" y="4425696"/>
            <a:ext cx="631904"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sleep</a:t>
            </a:r>
          </a:p>
        </p:txBody>
      </p:sp>
      <p:sp>
        <p:nvSpPr>
          <p:cNvPr id="211985" name="Rectangle 17"/>
          <p:cNvSpPr>
            <a:spLocks noChangeArrowheads="1"/>
          </p:cNvSpPr>
          <p:nvPr/>
        </p:nvSpPr>
        <p:spPr bwMode="auto">
          <a:xfrm>
            <a:off x="6647617" y="4425696"/>
            <a:ext cx="631904"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sleep</a:t>
            </a:r>
          </a:p>
        </p:txBody>
      </p:sp>
      <p:cxnSp>
        <p:nvCxnSpPr>
          <p:cNvPr id="26" name="Straight Connector 25"/>
          <p:cNvCxnSpPr/>
          <p:nvPr/>
        </p:nvCxnSpPr>
        <p:spPr>
          <a:xfrm flipV="1">
            <a:off x="1943100" y="4492370"/>
            <a:ext cx="5465762" cy="9526"/>
          </a:xfrm>
          <a:prstGeom prst="line">
            <a:avLst/>
          </a:prstGeom>
        </p:spPr>
        <p:style>
          <a:lnRef idx="3">
            <a:schemeClr val="dk1"/>
          </a:lnRef>
          <a:fillRef idx="0">
            <a:schemeClr val="dk1"/>
          </a:fillRef>
          <a:effectRef idx="2">
            <a:schemeClr val="dk1"/>
          </a:effectRef>
          <a:fontRef idx="minor">
            <a:schemeClr val="tx1"/>
          </a:fontRef>
        </p:style>
      </p:cxnSp>
      <p:cxnSp>
        <p:nvCxnSpPr>
          <p:cNvPr id="28" name="Straight Connector 27"/>
          <p:cNvCxnSpPr/>
          <p:nvPr/>
        </p:nvCxnSpPr>
        <p:spPr>
          <a:xfrm rot="5400000">
            <a:off x="2857500" y="3511296"/>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3695700" y="3511296"/>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5545836" y="3514344"/>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6362700" y="3505200"/>
            <a:ext cx="19812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1" name="Rectangle 18"/>
          <p:cNvSpPr>
            <a:spLocks noChangeArrowheads="1"/>
          </p:cNvSpPr>
          <p:nvPr/>
        </p:nvSpPr>
        <p:spPr bwMode="auto">
          <a:xfrm>
            <a:off x="1993775" y="4616450"/>
            <a:ext cx="649537"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 7 am</a:t>
            </a:r>
          </a:p>
        </p:txBody>
      </p:sp>
      <p:sp>
        <p:nvSpPr>
          <p:cNvPr id="192" name="Rectangle 19"/>
          <p:cNvSpPr>
            <a:spLocks noChangeArrowheads="1"/>
          </p:cNvSpPr>
          <p:nvPr/>
        </p:nvSpPr>
        <p:spPr bwMode="auto">
          <a:xfrm>
            <a:off x="3561106" y="4616450"/>
            <a:ext cx="716863"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11 pm</a:t>
            </a:r>
          </a:p>
        </p:txBody>
      </p:sp>
      <p:sp>
        <p:nvSpPr>
          <p:cNvPr id="193" name="Rectangle 21"/>
          <p:cNvSpPr>
            <a:spLocks noChangeArrowheads="1"/>
          </p:cNvSpPr>
          <p:nvPr/>
        </p:nvSpPr>
        <p:spPr bwMode="auto">
          <a:xfrm>
            <a:off x="4352800" y="4616450"/>
            <a:ext cx="649537"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 7 am</a:t>
            </a:r>
          </a:p>
        </p:txBody>
      </p:sp>
      <p:sp>
        <p:nvSpPr>
          <p:cNvPr id="194" name="Rectangle 22"/>
          <p:cNvSpPr>
            <a:spLocks noChangeArrowheads="1"/>
          </p:cNvSpPr>
          <p:nvPr/>
        </p:nvSpPr>
        <p:spPr bwMode="auto">
          <a:xfrm>
            <a:off x="6105869" y="4616450"/>
            <a:ext cx="716863"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11 pm</a:t>
            </a:r>
          </a:p>
        </p:txBody>
      </p:sp>
      <p:sp>
        <p:nvSpPr>
          <p:cNvPr id="195" name="Rectangle 23"/>
          <p:cNvSpPr>
            <a:spLocks noChangeArrowheads="1"/>
          </p:cNvSpPr>
          <p:nvPr/>
        </p:nvSpPr>
        <p:spPr bwMode="auto">
          <a:xfrm>
            <a:off x="7019800" y="4616450"/>
            <a:ext cx="649537" cy="338554"/>
          </a:xfrm>
          <a:prstGeom prst="rect">
            <a:avLst/>
          </a:prstGeom>
          <a:noFill/>
          <a:ln w="9525">
            <a:noFill/>
            <a:miter lim="800000"/>
            <a:headEnd/>
            <a:tailEnd/>
          </a:ln>
        </p:spPr>
        <p:txBody>
          <a:bodyPr wrap="none">
            <a:spAutoFit/>
          </a:bodyPr>
          <a:lstStyle/>
          <a:p>
            <a:pPr algn="ctr"/>
            <a:r>
              <a:rPr lang="en-US" sz="1600" b="1" dirty="0">
                <a:latin typeface="Calibri" pitchFamily="34" charset="0"/>
                <a:cs typeface="Calibri" pitchFamily="34" charset="0"/>
              </a:rPr>
              <a:t> 7 am</a:t>
            </a:r>
          </a:p>
        </p:txBody>
      </p:sp>
      <p:sp useBgFill="1">
        <p:nvSpPr>
          <p:cNvPr id="207" name="TextBox 206"/>
          <p:cNvSpPr txBox="1"/>
          <p:nvPr/>
        </p:nvSpPr>
        <p:spPr>
          <a:xfrm>
            <a:off x="1104900" y="2842736"/>
            <a:ext cx="1249701" cy="369332"/>
          </a:xfrm>
          <a:prstGeom prst="rect">
            <a:avLst/>
          </a:prstGeom>
        </p:spPr>
        <p:txBody>
          <a:bodyPr wrap="none" rtlCol="0">
            <a:spAutoFit/>
          </a:bodyPr>
          <a:lstStyle/>
          <a:p>
            <a:r>
              <a:rPr lang="en-US" b="1" dirty="0" smtClean="0">
                <a:solidFill>
                  <a:schemeClr val="accent3"/>
                </a:solidFill>
                <a:latin typeface="Calibri" pitchFamily="34" charset="0"/>
                <a:cs typeface="Calibri" pitchFamily="34" charset="0"/>
              </a:rPr>
              <a:t>Depression</a:t>
            </a:r>
            <a:endParaRPr lang="en-US" b="1" dirty="0">
              <a:solidFill>
                <a:schemeClr val="accent3"/>
              </a:solidFill>
              <a:latin typeface="Calibri" pitchFamily="34" charset="0"/>
              <a:cs typeface="Calibri" pitchFamily="34" charset="0"/>
            </a:endParaRPr>
          </a:p>
        </p:txBody>
      </p:sp>
      <p:sp>
        <p:nvSpPr>
          <p:cNvPr id="208" name="TextBox 207"/>
          <p:cNvSpPr txBox="1"/>
          <p:nvPr/>
        </p:nvSpPr>
        <p:spPr>
          <a:xfrm>
            <a:off x="990600" y="3135868"/>
            <a:ext cx="1905000" cy="369332"/>
          </a:xfrm>
          <a:prstGeom prst="rect">
            <a:avLst/>
          </a:prstGeom>
          <a:noFill/>
        </p:spPr>
        <p:txBody>
          <a:bodyPr wrap="square" rtlCol="0">
            <a:spAutoFit/>
          </a:bodyPr>
          <a:lstStyle/>
          <a:p>
            <a:r>
              <a:rPr lang="en-US" b="1" dirty="0" smtClean="0">
                <a:solidFill>
                  <a:schemeClr val="accent3"/>
                </a:solidFill>
                <a:latin typeface="Calibri" pitchFamily="34" charset="0"/>
                <a:cs typeface="Calibri" pitchFamily="34" charset="0"/>
              </a:rPr>
              <a:t>“Phase Delay”</a:t>
            </a:r>
            <a:endParaRPr lang="en-US" b="1" dirty="0">
              <a:solidFill>
                <a:schemeClr val="accent3"/>
              </a:solidFill>
              <a:latin typeface="Calibri" pitchFamily="34" charset="0"/>
              <a:cs typeface="Calibri" pitchFamily="34" charset="0"/>
            </a:endParaRPr>
          </a:p>
        </p:txBody>
      </p:sp>
      <p:sp>
        <p:nvSpPr>
          <p:cNvPr id="21" name="Rectangle 20"/>
          <p:cNvSpPr/>
          <p:nvPr/>
        </p:nvSpPr>
        <p:spPr>
          <a:xfrm>
            <a:off x="12192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Stahl SM. </a:t>
            </a:r>
            <a:r>
              <a:rPr lang="en-US" sz="1200" i="1" dirty="0" smtClean="0">
                <a:latin typeface="Calibri" pitchFamily="34" charset="0"/>
                <a:cs typeface="Calibri" pitchFamily="34" charset="0"/>
              </a:rPr>
              <a:t>Stahl’s Essential Psychopharmacology. </a:t>
            </a:r>
            <a:r>
              <a:rPr lang="en-US" sz="1200" dirty="0" smtClean="0">
                <a:latin typeface="Calibri" pitchFamily="34" charset="0"/>
                <a:cs typeface="Calibri" pitchFamily="34" charset="0"/>
              </a:rPr>
              <a:t>3rd ed. 2008.</a:t>
            </a:r>
            <a:endParaRPr lang="en-US" sz="1200" dirty="0">
              <a:latin typeface="Calibri" pitchFamily="34" charset="0"/>
              <a:cs typeface="Calibri" pitchFamily="34" charset="0"/>
            </a:endParaRPr>
          </a:p>
        </p:txBody>
      </p:sp>
      <p:sp useBgFill="1">
        <p:nvSpPr>
          <p:cNvPr id="206" name="TextBox 205"/>
          <p:cNvSpPr txBox="1"/>
          <p:nvPr/>
        </p:nvSpPr>
        <p:spPr>
          <a:xfrm>
            <a:off x="914400" y="2362200"/>
            <a:ext cx="1682384" cy="369332"/>
          </a:xfrm>
          <a:prstGeom prst="rect">
            <a:avLst/>
          </a:prstGeom>
        </p:spPr>
        <p:txBody>
          <a:bodyPr wrap="none" rtlCol="0">
            <a:spAutoFit/>
          </a:bodyPr>
          <a:lstStyle/>
          <a:p>
            <a:r>
              <a:rPr lang="en-US" b="1" dirty="0" smtClean="0">
                <a:solidFill>
                  <a:schemeClr val="accent6"/>
                </a:solidFill>
                <a:latin typeface="Calibri" pitchFamily="34" charset="0"/>
                <a:cs typeface="Calibri" pitchFamily="34" charset="0"/>
              </a:rPr>
              <a:t>Healthy Control</a:t>
            </a:r>
            <a:endParaRPr lang="en-US" b="1" dirty="0">
              <a:solidFill>
                <a:schemeClr val="accent6"/>
              </a:solidFill>
              <a:latin typeface="Calibri" pitchFamily="34" charset="0"/>
              <a:cs typeface="Calibri" pitchFamily="34" charset="0"/>
            </a:endParaRPr>
          </a:p>
        </p:txBody>
      </p:sp>
      <p:sp>
        <p:nvSpPr>
          <p:cNvPr id="22" name="Freeform 21"/>
          <p:cNvSpPr/>
          <p:nvPr/>
        </p:nvSpPr>
        <p:spPr>
          <a:xfrm>
            <a:off x="1987146" y="3518854"/>
            <a:ext cx="5348976" cy="824546"/>
          </a:xfrm>
          <a:custGeom>
            <a:avLst/>
            <a:gdLst>
              <a:gd name="connsiteX0" fmla="*/ 0 w 5348976"/>
              <a:gd name="connsiteY0" fmla="*/ 454558 h 824546"/>
              <a:gd name="connsiteX1" fmla="*/ 52856 w 5348976"/>
              <a:gd name="connsiteY1" fmla="*/ 391131 h 824546"/>
              <a:gd name="connsiteX2" fmla="*/ 132139 w 5348976"/>
              <a:gd name="connsiteY2" fmla="*/ 290706 h 824546"/>
              <a:gd name="connsiteX3" fmla="*/ 221993 w 5348976"/>
              <a:gd name="connsiteY3" fmla="*/ 211422 h 824546"/>
              <a:gd name="connsiteX4" fmla="*/ 338275 w 5348976"/>
              <a:gd name="connsiteY4" fmla="*/ 137425 h 824546"/>
              <a:gd name="connsiteX5" fmla="*/ 449272 w 5348976"/>
              <a:gd name="connsiteY5" fmla="*/ 95140 h 824546"/>
              <a:gd name="connsiteX6" fmla="*/ 576125 w 5348976"/>
              <a:gd name="connsiteY6" fmla="*/ 63427 h 824546"/>
              <a:gd name="connsiteX7" fmla="*/ 665979 w 5348976"/>
              <a:gd name="connsiteY7" fmla="*/ 58141 h 824546"/>
              <a:gd name="connsiteX8" fmla="*/ 755834 w 5348976"/>
              <a:gd name="connsiteY8" fmla="*/ 52856 h 824546"/>
              <a:gd name="connsiteX9" fmla="*/ 872116 w 5348976"/>
              <a:gd name="connsiteY9" fmla="*/ 79284 h 824546"/>
              <a:gd name="connsiteX10" fmla="*/ 967256 w 5348976"/>
              <a:gd name="connsiteY10" fmla="*/ 110997 h 824546"/>
              <a:gd name="connsiteX11" fmla="*/ 1078252 w 5348976"/>
              <a:gd name="connsiteY11" fmla="*/ 184995 h 824546"/>
              <a:gd name="connsiteX12" fmla="*/ 1178678 w 5348976"/>
              <a:gd name="connsiteY12" fmla="*/ 248421 h 824546"/>
              <a:gd name="connsiteX13" fmla="*/ 1252675 w 5348976"/>
              <a:gd name="connsiteY13" fmla="*/ 338276 h 824546"/>
              <a:gd name="connsiteX14" fmla="*/ 1347815 w 5348976"/>
              <a:gd name="connsiteY14" fmla="*/ 417559 h 824546"/>
              <a:gd name="connsiteX15" fmla="*/ 1432384 w 5348976"/>
              <a:gd name="connsiteY15" fmla="*/ 496842 h 824546"/>
              <a:gd name="connsiteX16" fmla="*/ 1516953 w 5348976"/>
              <a:gd name="connsiteY16" fmla="*/ 570840 h 824546"/>
              <a:gd name="connsiteX17" fmla="*/ 1612093 w 5348976"/>
              <a:gd name="connsiteY17" fmla="*/ 650123 h 824546"/>
              <a:gd name="connsiteX18" fmla="*/ 1707233 w 5348976"/>
              <a:gd name="connsiteY18" fmla="*/ 708264 h 824546"/>
              <a:gd name="connsiteX19" fmla="*/ 1818229 w 5348976"/>
              <a:gd name="connsiteY19" fmla="*/ 755834 h 824546"/>
              <a:gd name="connsiteX20" fmla="*/ 1971510 w 5348976"/>
              <a:gd name="connsiteY20" fmla="*/ 792833 h 824546"/>
              <a:gd name="connsiteX21" fmla="*/ 2087792 w 5348976"/>
              <a:gd name="connsiteY21" fmla="*/ 798118 h 824546"/>
              <a:gd name="connsiteX22" fmla="*/ 2214645 w 5348976"/>
              <a:gd name="connsiteY22" fmla="*/ 787547 h 824546"/>
              <a:gd name="connsiteX23" fmla="*/ 2383783 w 5348976"/>
              <a:gd name="connsiteY23" fmla="*/ 697693 h 824546"/>
              <a:gd name="connsiteX24" fmla="*/ 2510636 w 5348976"/>
              <a:gd name="connsiteY24" fmla="*/ 591982 h 824546"/>
              <a:gd name="connsiteX25" fmla="*/ 2669203 w 5348976"/>
              <a:gd name="connsiteY25" fmla="*/ 454558 h 824546"/>
              <a:gd name="connsiteX26" fmla="*/ 2790770 w 5348976"/>
              <a:gd name="connsiteY26" fmla="*/ 332990 h 824546"/>
              <a:gd name="connsiteX27" fmla="*/ 2922909 w 5348976"/>
              <a:gd name="connsiteY27" fmla="*/ 211422 h 824546"/>
              <a:gd name="connsiteX28" fmla="*/ 3033905 w 5348976"/>
              <a:gd name="connsiteY28" fmla="*/ 121568 h 824546"/>
              <a:gd name="connsiteX29" fmla="*/ 3187186 w 5348976"/>
              <a:gd name="connsiteY29" fmla="*/ 36999 h 824546"/>
              <a:gd name="connsiteX30" fmla="*/ 3340467 w 5348976"/>
              <a:gd name="connsiteY30" fmla="*/ 0 h 824546"/>
              <a:gd name="connsiteX31" fmla="*/ 3488463 w 5348976"/>
              <a:gd name="connsiteY31" fmla="*/ 0 h 824546"/>
              <a:gd name="connsiteX32" fmla="*/ 3631172 w 5348976"/>
              <a:gd name="connsiteY32" fmla="*/ 36999 h 824546"/>
              <a:gd name="connsiteX33" fmla="*/ 3758026 w 5348976"/>
              <a:gd name="connsiteY33" fmla="*/ 105711 h 824546"/>
              <a:gd name="connsiteX34" fmla="*/ 3884879 w 5348976"/>
              <a:gd name="connsiteY34" fmla="*/ 200851 h 824546"/>
              <a:gd name="connsiteX35" fmla="*/ 4017018 w 5348976"/>
              <a:gd name="connsiteY35" fmla="*/ 311848 h 824546"/>
              <a:gd name="connsiteX36" fmla="*/ 4170299 w 5348976"/>
              <a:gd name="connsiteY36" fmla="*/ 449272 h 824546"/>
              <a:gd name="connsiteX37" fmla="*/ 4302437 w 5348976"/>
              <a:gd name="connsiteY37" fmla="*/ 576125 h 824546"/>
              <a:gd name="connsiteX38" fmla="*/ 4434576 w 5348976"/>
              <a:gd name="connsiteY38" fmla="*/ 692407 h 824546"/>
              <a:gd name="connsiteX39" fmla="*/ 4529716 w 5348976"/>
              <a:gd name="connsiteY39" fmla="*/ 755834 h 824546"/>
              <a:gd name="connsiteX40" fmla="*/ 4661855 w 5348976"/>
              <a:gd name="connsiteY40" fmla="*/ 808689 h 824546"/>
              <a:gd name="connsiteX41" fmla="*/ 4767566 w 5348976"/>
              <a:gd name="connsiteY41" fmla="*/ 824546 h 824546"/>
              <a:gd name="connsiteX42" fmla="*/ 4889133 w 5348976"/>
              <a:gd name="connsiteY42" fmla="*/ 798118 h 824546"/>
              <a:gd name="connsiteX43" fmla="*/ 5037129 w 5348976"/>
              <a:gd name="connsiteY43" fmla="*/ 745263 h 824546"/>
              <a:gd name="connsiteX44" fmla="*/ 5174553 w 5348976"/>
              <a:gd name="connsiteY44" fmla="*/ 650123 h 824546"/>
              <a:gd name="connsiteX45" fmla="*/ 5280264 w 5348976"/>
              <a:gd name="connsiteY45" fmla="*/ 533841 h 824546"/>
              <a:gd name="connsiteX46" fmla="*/ 5333119 w 5348976"/>
              <a:gd name="connsiteY46" fmla="*/ 449272 h 824546"/>
              <a:gd name="connsiteX47" fmla="*/ 5348976 w 5348976"/>
              <a:gd name="connsiteY47" fmla="*/ 422844 h 82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48976" h="824546">
                <a:moveTo>
                  <a:pt x="0" y="454558"/>
                </a:moveTo>
                <a:lnTo>
                  <a:pt x="52856" y="391131"/>
                </a:lnTo>
                <a:lnTo>
                  <a:pt x="132139" y="290706"/>
                </a:lnTo>
                <a:lnTo>
                  <a:pt x="221993" y="211422"/>
                </a:lnTo>
                <a:lnTo>
                  <a:pt x="338275" y="137425"/>
                </a:lnTo>
                <a:lnTo>
                  <a:pt x="449272" y="95140"/>
                </a:lnTo>
                <a:lnTo>
                  <a:pt x="576125" y="63427"/>
                </a:lnTo>
                <a:lnTo>
                  <a:pt x="665979" y="58141"/>
                </a:lnTo>
                <a:lnTo>
                  <a:pt x="755834" y="52856"/>
                </a:lnTo>
                <a:lnTo>
                  <a:pt x="872116" y="79284"/>
                </a:lnTo>
                <a:lnTo>
                  <a:pt x="967256" y="110997"/>
                </a:lnTo>
                <a:lnTo>
                  <a:pt x="1078252" y="184995"/>
                </a:lnTo>
                <a:lnTo>
                  <a:pt x="1178678" y="248421"/>
                </a:lnTo>
                <a:lnTo>
                  <a:pt x="1252675" y="338276"/>
                </a:lnTo>
                <a:lnTo>
                  <a:pt x="1347815" y="417559"/>
                </a:lnTo>
                <a:lnTo>
                  <a:pt x="1432384" y="496842"/>
                </a:lnTo>
                <a:lnTo>
                  <a:pt x="1516953" y="570840"/>
                </a:lnTo>
                <a:lnTo>
                  <a:pt x="1612093" y="650123"/>
                </a:lnTo>
                <a:lnTo>
                  <a:pt x="1707233" y="708264"/>
                </a:lnTo>
                <a:lnTo>
                  <a:pt x="1818229" y="755834"/>
                </a:lnTo>
                <a:lnTo>
                  <a:pt x="1971510" y="792833"/>
                </a:lnTo>
                <a:lnTo>
                  <a:pt x="2087792" y="798118"/>
                </a:lnTo>
                <a:lnTo>
                  <a:pt x="2214645" y="787547"/>
                </a:lnTo>
                <a:lnTo>
                  <a:pt x="2383783" y="697693"/>
                </a:lnTo>
                <a:lnTo>
                  <a:pt x="2510636" y="591982"/>
                </a:lnTo>
                <a:lnTo>
                  <a:pt x="2669203" y="454558"/>
                </a:lnTo>
                <a:lnTo>
                  <a:pt x="2790770" y="332990"/>
                </a:lnTo>
                <a:lnTo>
                  <a:pt x="2922909" y="211422"/>
                </a:lnTo>
                <a:lnTo>
                  <a:pt x="3033905" y="121568"/>
                </a:lnTo>
                <a:lnTo>
                  <a:pt x="3187186" y="36999"/>
                </a:lnTo>
                <a:lnTo>
                  <a:pt x="3340467" y="0"/>
                </a:lnTo>
                <a:lnTo>
                  <a:pt x="3488463" y="0"/>
                </a:lnTo>
                <a:lnTo>
                  <a:pt x="3631172" y="36999"/>
                </a:lnTo>
                <a:lnTo>
                  <a:pt x="3758026" y="105711"/>
                </a:lnTo>
                <a:lnTo>
                  <a:pt x="3884879" y="200851"/>
                </a:lnTo>
                <a:lnTo>
                  <a:pt x="4017018" y="311848"/>
                </a:lnTo>
                <a:lnTo>
                  <a:pt x="4170299" y="449272"/>
                </a:lnTo>
                <a:lnTo>
                  <a:pt x="4302437" y="576125"/>
                </a:lnTo>
                <a:lnTo>
                  <a:pt x="4434576" y="692407"/>
                </a:lnTo>
                <a:lnTo>
                  <a:pt x="4529716" y="755834"/>
                </a:lnTo>
                <a:lnTo>
                  <a:pt x="4661855" y="808689"/>
                </a:lnTo>
                <a:lnTo>
                  <a:pt x="4767566" y="824546"/>
                </a:lnTo>
                <a:lnTo>
                  <a:pt x="4889133" y="798118"/>
                </a:lnTo>
                <a:lnTo>
                  <a:pt x="5037129" y="745263"/>
                </a:lnTo>
                <a:lnTo>
                  <a:pt x="5174553" y="650123"/>
                </a:lnTo>
                <a:lnTo>
                  <a:pt x="5280264" y="533841"/>
                </a:lnTo>
                <a:lnTo>
                  <a:pt x="5333119" y="449272"/>
                </a:lnTo>
                <a:lnTo>
                  <a:pt x="5348976" y="422844"/>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23" name="TextBox 22"/>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4" name="Freeform 6"/>
          <p:cNvSpPr>
            <a:spLocks/>
          </p:cNvSpPr>
          <p:nvPr/>
        </p:nvSpPr>
        <p:spPr bwMode="auto">
          <a:xfrm>
            <a:off x="2590800" y="2667000"/>
            <a:ext cx="3963987" cy="1039813"/>
          </a:xfrm>
          <a:custGeom>
            <a:avLst/>
            <a:gdLst/>
            <a:ahLst/>
            <a:cxnLst>
              <a:cxn ang="0">
                <a:pos x="0" y="99"/>
              </a:cxn>
              <a:cxn ang="0">
                <a:pos x="380" y="0"/>
              </a:cxn>
              <a:cxn ang="0">
                <a:pos x="381" y="1"/>
              </a:cxn>
              <a:cxn ang="0">
                <a:pos x="380" y="1"/>
              </a:cxn>
              <a:cxn ang="0">
                <a:pos x="1" y="100"/>
              </a:cxn>
              <a:cxn ang="0">
                <a:pos x="0" y="100"/>
              </a:cxn>
              <a:cxn ang="0">
                <a:pos x="0" y="99"/>
              </a:cxn>
            </a:cxnLst>
            <a:rect l="0" t="0" r="r" b="b"/>
            <a:pathLst>
              <a:path w="381" h="100">
                <a:moveTo>
                  <a:pt x="0" y="99"/>
                </a:moveTo>
                <a:lnTo>
                  <a:pt x="380" y="0"/>
                </a:lnTo>
                <a:cubicBezTo>
                  <a:pt x="380" y="0"/>
                  <a:pt x="381" y="0"/>
                  <a:pt x="381" y="1"/>
                </a:cubicBezTo>
                <a:cubicBezTo>
                  <a:pt x="381" y="1"/>
                  <a:pt x="381" y="1"/>
                  <a:pt x="380" y="1"/>
                </a:cubicBezTo>
                <a:lnTo>
                  <a:pt x="1" y="100"/>
                </a:lnTo>
                <a:cubicBezTo>
                  <a:pt x="0" y="100"/>
                  <a:pt x="0" y="100"/>
                  <a:pt x="0" y="100"/>
                </a:cubicBezTo>
                <a:cubicBezTo>
                  <a:pt x="0" y="99"/>
                  <a:pt x="0" y="99"/>
                  <a:pt x="0" y="99"/>
                </a:cubicBezTo>
                <a:close/>
              </a:path>
            </a:pathLst>
          </a:custGeom>
          <a:ln w="63500">
            <a:headEnd/>
            <a:tailEnd/>
          </a:ln>
        </p:spPr>
        <p:style>
          <a:lnRef idx="2">
            <a:schemeClr val="accent3"/>
          </a:lnRef>
          <a:fillRef idx="1">
            <a:schemeClr val="lt1"/>
          </a:fillRef>
          <a:effectRef idx="0">
            <a:schemeClr val="accent3"/>
          </a:effectRef>
          <a:fontRef idx="minor">
            <a:schemeClr val="dk1"/>
          </a:fontRef>
        </p:style>
        <p:txBody>
          <a:bodyPr/>
          <a:lstStyle/>
          <a:p>
            <a:endParaRPr lang="en-US" dirty="0"/>
          </a:p>
        </p:txBody>
      </p:sp>
      <p:sp>
        <p:nvSpPr>
          <p:cNvPr id="242707" name="Freeform 19"/>
          <p:cNvSpPr>
            <a:spLocks/>
          </p:cNvSpPr>
          <p:nvPr/>
        </p:nvSpPr>
        <p:spPr bwMode="auto">
          <a:xfrm>
            <a:off x="2057400" y="4525963"/>
            <a:ext cx="5476875" cy="284269"/>
          </a:xfrm>
          <a:custGeom>
            <a:avLst/>
            <a:gdLst/>
            <a:ahLst/>
            <a:cxnLst>
              <a:cxn ang="0">
                <a:pos x="0" y="0"/>
              </a:cxn>
              <a:cxn ang="0">
                <a:pos x="0" y="1535"/>
              </a:cxn>
              <a:cxn ang="0">
                <a:pos x="3161" y="1535"/>
              </a:cxn>
            </a:cxnLst>
            <a:rect l="0" t="0" r="r" b="b"/>
            <a:pathLst>
              <a:path w="3161" h="1535">
                <a:moveTo>
                  <a:pt x="0" y="0"/>
                </a:moveTo>
                <a:lnTo>
                  <a:pt x="0" y="1535"/>
                </a:lnTo>
                <a:lnTo>
                  <a:pt x="3161" y="1535"/>
                </a:lnTo>
              </a:path>
            </a:pathLst>
          </a:custGeom>
          <a:noFill/>
          <a:ln w="19050" cap="flat" cmpd="sng">
            <a:solidFill>
              <a:schemeClr val="tx1"/>
            </a:solidFill>
            <a:prstDash val="solid"/>
            <a:round/>
            <a:headEnd/>
            <a:tailEnd/>
          </a:ln>
          <a:effectLst/>
        </p:spPr>
        <p:txBody>
          <a:bodyPr lIns="3600" tIns="3600" rIns="3600" bIns="3600">
            <a:spAutoFit/>
          </a:bodyPr>
          <a:lstStyle/>
          <a:p>
            <a:endParaRPr lang="en-US" dirty="0"/>
          </a:p>
        </p:txBody>
      </p:sp>
      <p:sp>
        <p:nvSpPr>
          <p:cNvPr id="242721" name="Rectangle 33"/>
          <p:cNvSpPr>
            <a:spLocks noChangeArrowheads="1"/>
          </p:cNvSpPr>
          <p:nvPr/>
        </p:nvSpPr>
        <p:spPr bwMode="auto">
          <a:xfrm>
            <a:off x="3733800" y="5943600"/>
            <a:ext cx="1565365" cy="276999"/>
          </a:xfrm>
          <a:prstGeom prst="rect">
            <a:avLst/>
          </a:prstGeom>
          <a:noFill/>
          <a:ln w="9525">
            <a:noFill/>
            <a:miter lim="800000"/>
            <a:headEnd/>
            <a:tailEnd/>
          </a:ln>
        </p:spPr>
        <p:txBody>
          <a:bodyPr wrap="none" lIns="0" tIns="0" rIns="0" bIns="0">
            <a:spAutoFit/>
          </a:bodyPr>
          <a:lstStyle/>
          <a:p>
            <a:pPr algn="l" eaLnBrk="0" hangingPunct="0">
              <a:spcBef>
                <a:spcPct val="50000"/>
              </a:spcBef>
            </a:pPr>
            <a:r>
              <a:rPr lang="fr-FR" sz="1800" dirty="0">
                <a:latin typeface="Calibri" pitchFamily="34" charset="0"/>
                <a:cs typeface="Calibri" pitchFamily="34" charset="0"/>
              </a:rPr>
              <a:t>r</a:t>
            </a:r>
            <a:r>
              <a:rPr lang="fr-FR" sz="1800" baseline="-25000" dirty="0">
                <a:latin typeface="Calibri" pitchFamily="34" charset="0"/>
                <a:cs typeface="Calibri" pitchFamily="34" charset="0"/>
              </a:rPr>
              <a:t>s</a:t>
            </a:r>
            <a:r>
              <a:rPr lang="fr-FR" sz="1800" dirty="0">
                <a:latin typeface="Calibri" pitchFamily="34" charset="0"/>
                <a:cs typeface="Calibri" pitchFamily="34" charset="0"/>
              </a:rPr>
              <a:t>=</a:t>
            </a:r>
            <a:r>
              <a:rPr lang="fr-FR" sz="600" dirty="0">
                <a:latin typeface="Calibri" pitchFamily="34" charset="0"/>
                <a:cs typeface="Calibri" pitchFamily="34" charset="0"/>
              </a:rPr>
              <a:t> </a:t>
            </a:r>
            <a:r>
              <a:rPr lang="fr-FR" sz="1800" dirty="0">
                <a:latin typeface="Calibri" pitchFamily="34" charset="0"/>
                <a:cs typeface="Calibri" pitchFamily="34" charset="0"/>
              </a:rPr>
              <a:t>–</a:t>
            </a:r>
            <a:r>
              <a:rPr lang="fr-FR" sz="600" dirty="0">
                <a:latin typeface="Calibri" pitchFamily="34" charset="0"/>
                <a:cs typeface="Calibri" pitchFamily="34" charset="0"/>
              </a:rPr>
              <a:t> </a:t>
            </a:r>
            <a:r>
              <a:rPr lang="fr-FR" sz="1800" dirty="0">
                <a:latin typeface="Calibri" pitchFamily="34" charset="0"/>
                <a:cs typeface="Calibri" pitchFamily="34" charset="0"/>
              </a:rPr>
              <a:t>0.61, </a:t>
            </a:r>
            <a:r>
              <a:rPr lang="fr-FR" sz="1800" i="1" dirty="0">
                <a:latin typeface="Calibri" pitchFamily="34" charset="0"/>
                <a:cs typeface="Calibri" pitchFamily="34" charset="0"/>
              </a:rPr>
              <a:t>P</a:t>
            </a:r>
            <a:r>
              <a:rPr lang="fr-FR" sz="1800" dirty="0">
                <a:latin typeface="Calibri" pitchFamily="34" charset="0"/>
                <a:cs typeface="Calibri" pitchFamily="34" charset="0"/>
              </a:rPr>
              <a:t>=0.01</a:t>
            </a:r>
          </a:p>
        </p:txBody>
      </p:sp>
      <p:grpSp>
        <p:nvGrpSpPr>
          <p:cNvPr id="2" name="Group 56"/>
          <p:cNvGrpSpPr/>
          <p:nvPr/>
        </p:nvGrpSpPr>
        <p:grpSpPr>
          <a:xfrm>
            <a:off x="2559050" y="2322513"/>
            <a:ext cx="4024313" cy="1787525"/>
            <a:chOff x="2559050" y="2322513"/>
            <a:chExt cx="4024313" cy="1787525"/>
          </a:xfrm>
        </p:grpSpPr>
        <p:sp>
          <p:nvSpPr>
            <p:cNvPr id="242722" name="Oval 34"/>
            <p:cNvSpPr>
              <a:spLocks noChangeArrowheads="1"/>
            </p:cNvSpPr>
            <p:nvPr/>
          </p:nvSpPr>
          <p:spPr bwMode="auto">
            <a:xfrm>
              <a:off x="2559050" y="3621088"/>
              <a:ext cx="103188" cy="93663"/>
            </a:xfrm>
            <a:prstGeom prst="ellipse">
              <a:avLst/>
            </a:prstGeom>
            <a:solidFill>
              <a:srgbClr val="FFFFFF"/>
            </a:solidFill>
            <a:ln w="19050">
              <a:solidFill>
                <a:schemeClr val="tx1"/>
              </a:solidFill>
              <a:round/>
              <a:headEnd/>
              <a:tailEnd/>
            </a:ln>
          </p:spPr>
          <p:txBody>
            <a:bodyPr/>
            <a:lstStyle/>
            <a:p>
              <a:endParaRPr lang="en-US" dirty="0"/>
            </a:p>
          </p:txBody>
        </p:sp>
        <p:sp>
          <p:nvSpPr>
            <p:cNvPr id="242723" name="Oval 35"/>
            <p:cNvSpPr>
              <a:spLocks noChangeArrowheads="1"/>
            </p:cNvSpPr>
            <p:nvPr/>
          </p:nvSpPr>
          <p:spPr bwMode="auto">
            <a:xfrm>
              <a:off x="2922588" y="3506788"/>
              <a:ext cx="103187" cy="103188"/>
            </a:xfrm>
            <a:prstGeom prst="ellipse">
              <a:avLst/>
            </a:prstGeom>
            <a:solidFill>
              <a:srgbClr val="FFFFFF"/>
            </a:solidFill>
            <a:ln w="19050">
              <a:solidFill>
                <a:schemeClr val="tx1"/>
              </a:solidFill>
              <a:round/>
              <a:headEnd/>
              <a:tailEnd/>
            </a:ln>
          </p:spPr>
          <p:txBody>
            <a:bodyPr/>
            <a:lstStyle/>
            <a:p>
              <a:endParaRPr lang="en-US" dirty="0"/>
            </a:p>
          </p:txBody>
        </p:sp>
        <p:sp>
          <p:nvSpPr>
            <p:cNvPr id="242724" name="Oval 36"/>
            <p:cNvSpPr>
              <a:spLocks noChangeArrowheads="1"/>
            </p:cNvSpPr>
            <p:nvPr/>
          </p:nvSpPr>
          <p:spPr bwMode="auto">
            <a:xfrm>
              <a:off x="3524250" y="2997201"/>
              <a:ext cx="93663" cy="93662"/>
            </a:xfrm>
            <a:prstGeom prst="ellipse">
              <a:avLst/>
            </a:prstGeom>
            <a:solidFill>
              <a:srgbClr val="FFFFFF"/>
            </a:solidFill>
            <a:ln w="19050">
              <a:solidFill>
                <a:schemeClr val="tx1"/>
              </a:solidFill>
              <a:round/>
              <a:headEnd/>
              <a:tailEnd/>
            </a:ln>
          </p:spPr>
          <p:txBody>
            <a:bodyPr/>
            <a:lstStyle/>
            <a:p>
              <a:endParaRPr lang="en-US" dirty="0"/>
            </a:p>
          </p:txBody>
        </p:sp>
        <p:sp>
          <p:nvSpPr>
            <p:cNvPr id="242725" name="Oval 37"/>
            <p:cNvSpPr>
              <a:spLocks noChangeArrowheads="1"/>
            </p:cNvSpPr>
            <p:nvPr/>
          </p:nvSpPr>
          <p:spPr bwMode="auto">
            <a:xfrm>
              <a:off x="3889375" y="2955926"/>
              <a:ext cx="93663" cy="93662"/>
            </a:xfrm>
            <a:prstGeom prst="ellipse">
              <a:avLst/>
            </a:prstGeom>
            <a:solidFill>
              <a:srgbClr val="FFFFFF"/>
            </a:solidFill>
            <a:ln w="19050">
              <a:solidFill>
                <a:schemeClr val="tx1"/>
              </a:solidFill>
              <a:round/>
              <a:headEnd/>
              <a:tailEnd/>
            </a:ln>
          </p:spPr>
          <p:txBody>
            <a:bodyPr/>
            <a:lstStyle/>
            <a:p>
              <a:endParaRPr lang="en-US" dirty="0"/>
            </a:p>
          </p:txBody>
        </p:sp>
        <p:sp>
          <p:nvSpPr>
            <p:cNvPr id="242726" name="Oval 38"/>
            <p:cNvSpPr>
              <a:spLocks noChangeArrowheads="1"/>
            </p:cNvSpPr>
            <p:nvPr/>
          </p:nvSpPr>
          <p:spPr bwMode="auto">
            <a:xfrm>
              <a:off x="4232275" y="2747963"/>
              <a:ext cx="103188" cy="103188"/>
            </a:xfrm>
            <a:prstGeom prst="ellipse">
              <a:avLst/>
            </a:prstGeom>
            <a:solidFill>
              <a:srgbClr val="FFFFFF"/>
            </a:solidFill>
            <a:ln w="19050">
              <a:solidFill>
                <a:schemeClr val="tx1"/>
              </a:solidFill>
              <a:round/>
              <a:headEnd/>
              <a:tailEnd/>
            </a:ln>
          </p:spPr>
          <p:txBody>
            <a:bodyPr/>
            <a:lstStyle/>
            <a:p>
              <a:endParaRPr lang="en-US" dirty="0"/>
            </a:p>
          </p:txBody>
        </p:sp>
        <p:sp>
          <p:nvSpPr>
            <p:cNvPr id="242727" name="Oval 39"/>
            <p:cNvSpPr>
              <a:spLocks noChangeArrowheads="1"/>
            </p:cNvSpPr>
            <p:nvPr/>
          </p:nvSpPr>
          <p:spPr bwMode="auto">
            <a:xfrm>
              <a:off x="4575175" y="2841626"/>
              <a:ext cx="93663" cy="103187"/>
            </a:xfrm>
            <a:prstGeom prst="ellipse">
              <a:avLst/>
            </a:prstGeom>
            <a:solidFill>
              <a:srgbClr val="FFFFFF"/>
            </a:solidFill>
            <a:ln w="19050">
              <a:solidFill>
                <a:schemeClr val="tx1"/>
              </a:solidFill>
              <a:round/>
              <a:headEnd/>
              <a:tailEnd/>
            </a:ln>
          </p:spPr>
          <p:txBody>
            <a:bodyPr/>
            <a:lstStyle/>
            <a:p>
              <a:endParaRPr lang="en-US" dirty="0"/>
            </a:p>
          </p:txBody>
        </p:sp>
        <p:sp>
          <p:nvSpPr>
            <p:cNvPr id="242728" name="Oval 40"/>
            <p:cNvSpPr>
              <a:spLocks noChangeArrowheads="1"/>
            </p:cNvSpPr>
            <p:nvPr/>
          </p:nvSpPr>
          <p:spPr bwMode="auto">
            <a:xfrm>
              <a:off x="3930650" y="4016376"/>
              <a:ext cx="93663" cy="93662"/>
            </a:xfrm>
            <a:prstGeom prst="ellipse">
              <a:avLst/>
            </a:prstGeom>
            <a:solidFill>
              <a:srgbClr val="FFFFFF"/>
            </a:solidFill>
            <a:ln w="19050">
              <a:solidFill>
                <a:schemeClr val="tx1"/>
              </a:solidFill>
              <a:round/>
              <a:headEnd/>
              <a:tailEnd/>
            </a:ln>
          </p:spPr>
          <p:txBody>
            <a:bodyPr/>
            <a:lstStyle/>
            <a:p>
              <a:endParaRPr lang="en-US" dirty="0"/>
            </a:p>
          </p:txBody>
        </p:sp>
        <p:sp>
          <p:nvSpPr>
            <p:cNvPr id="242729" name="Oval 41"/>
            <p:cNvSpPr>
              <a:spLocks noChangeArrowheads="1"/>
            </p:cNvSpPr>
            <p:nvPr/>
          </p:nvSpPr>
          <p:spPr bwMode="auto">
            <a:xfrm>
              <a:off x="4814888" y="3798888"/>
              <a:ext cx="93662" cy="103188"/>
            </a:xfrm>
            <a:prstGeom prst="ellipse">
              <a:avLst/>
            </a:prstGeom>
            <a:solidFill>
              <a:srgbClr val="FFFFFF"/>
            </a:solidFill>
            <a:ln w="19050">
              <a:solidFill>
                <a:schemeClr val="tx1"/>
              </a:solidFill>
              <a:round/>
              <a:headEnd/>
              <a:tailEnd/>
            </a:ln>
          </p:spPr>
          <p:txBody>
            <a:bodyPr/>
            <a:lstStyle/>
            <a:p>
              <a:endParaRPr lang="en-US" dirty="0"/>
            </a:p>
          </p:txBody>
        </p:sp>
        <p:sp>
          <p:nvSpPr>
            <p:cNvPr id="242730" name="Oval 42"/>
            <p:cNvSpPr>
              <a:spLocks noChangeArrowheads="1"/>
            </p:cNvSpPr>
            <p:nvPr/>
          </p:nvSpPr>
          <p:spPr bwMode="auto">
            <a:xfrm>
              <a:off x="4876800" y="3590926"/>
              <a:ext cx="93663" cy="92075"/>
            </a:xfrm>
            <a:prstGeom prst="ellipse">
              <a:avLst/>
            </a:prstGeom>
            <a:solidFill>
              <a:srgbClr val="FFFFFF"/>
            </a:solidFill>
            <a:ln w="19050">
              <a:solidFill>
                <a:schemeClr val="tx1"/>
              </a:solidFill>
              <a:round/>
              <a:headEnd/>
              <a:tailEnd/>
            </a:ln>
          </p:spPr>
          <p:txBody>
            <a:bodyPr/>
            <a:lstStyle/>
            <a:p>
              <a:endParaRPr lang="en-US" dirty="0"/>
            </a:p>
          </p:txBody>
        </p:sp>
        <p:sp>
          <p:nvSpPr>
            <p:cNvPr id="242731" name="Oval 43"/>
            <p:cNvSpPr>
              <a:spLocks noChangeArrowheads="1"/>
            </p:cNvSpPr>
            <p:nvPr/>
          </p:nvSpPr>
          <p:spPr bwMode="auto">
            <a:xfrm>
              <a:off x="4887913" y="3289301"/>
              <a:ext cx="93662" cy="103187"/>
            </a:xfrm>
            <a:prstGeom prst="ellipse">
              <a:avLst/>
            </a:prstGeom>
            <a:solidFill>
              <a:srgbClr val="FFFFFF"/>
            </a:solidFill>
            <a:ln w="19050">
              <a:solidFill>
                <a:schemeClr val="tx1"/>
              </a:solidFill>
              <a:round/>
              <a:headEnd/>
              <a:tailEnd/>
            </a:ln>
          </p:spPr>
          <p:txBody>
            <a:bodyPr/>
            <a:lstStyle/>
            <a:p>
              <a:endParaRPr lang="en-US" dirty="0"/>
            </a:p>
          </p:txBody>
        </p:sp>
        <p:sp>
          <p:nvSpPr>
            <p:cNvPr id="242732" name="Oval 44"/>
            <p:cNvSpPr>
              <a:spLocks noChangeArrowheads="1"/>
            </p:cNvSpPr>
            <p:nvPr/>
          </p:nvSpPr>
          <p:spPr bwMode="auto">
            <a:xfrm>
              <a:off x="5095875" y="2830513"/>
              <a:ext cx="93663" cy="104775"/>
            </a:xfrm>
            <a:prstGeom prst="ellipse">
              <a:avLst/>
            </a:prstGeom>
            <a:solidFill>
              <a:srgbClr val="FFFFFF"/>
            </a:solidFill>
            <a:ln w="19050">
              <a:solidFill>
                <a:schemeClr val="tx1"/>
              </a:solidFill>
              <a:round/>
              <a:headEnd/>
              <a:tailEnd/>
            </a:ln>
          </p:spPr>
          <p:txBody>
            <a:bodyPr/>
            <a:lstStyle/>
            <a:p>
              <a:endParaRPr lang="en-US" dirty="0"/>
            </a:p>
          </p:txBody>
        </p:sp>
        <p:sp>
          <p:nvSpPr>
            <p:cNvPr id="242733" name="Oval 45"/>
            <p:cNvSpPr>
              <a:spLocks noChangeArrowheads="1"/>
            </p:cNvSpPr>
            <p:nvPr/>
          </p:nvSpPr>
          <p:spPr bwMode="auto">
            <a:xfrm>
              <a:off x="5084763" y="2405063"/>
              <a:ext cx="103187" cy="103188"/>
            </a:xfrm>
            <a:prstGeom prst="ellipse">
              <a:avLst/>
            </a:prstGeom>
            <a:solidFill>
              <a:srgbClr val="FFFFFF"/>
            </a:solidFill>
            <a:ln w="19050">
              <a:solidFill>
                <a:schemeClr val="tx1"/>
              </a:solidFill>
              <a:round/>
              <a:headEnd/>
              <a:tailEnd/>
            </a:ln>
          </p:spPr>
          <p:txBody>
            <a:bodyPr/>
            <a:lstStyle/>
            <a:p>
              <a:endParaRPr lang="en-US" dirty="0"/>
            </a:p>
          </p:txBody>
        </p:sp>
        <p:sp>
          <p:nvSpPr>
            <p:cNvPr id="242734" name="Oval 46"/>
            <p:cNvSpPr>
              <a:spLocks noChangeArrowheads="1"/>
            </p:cNvSpPr>
            <p:nvPr/>
          </p:nvSpPr>
          <p:spPr bwMode="auto">
            <a:xfrm>
              <a:off x="5448300" y="3059113"/>
              <a:ext cx="104775" cy="93663"/>
            </a:xfrm>
            <a:prstGeom prst="ellipse">
              <a:avLst/>
            </a:prstGeom>
            <a:solidFill>
              <a:srgbClr val="FFFFFF"/>
            </a:solidFill>
            <a:ln w="19050">
              <a:solidFill>
                <a:schemeClr val="tx1"/>
              </a:solidFill>
              <a:round/>
              <a:headEnd/>
              <a:tailEnd/>
            </a:ln>
          </p:spPr>
          <p:txBody>
            <a:bodyPr/>
            <a:lstStyle/>
            <a:p>
              <a:endParaRPr lang="en-US" dirty="0"/>
            </a:p>
          </p:txBody>
        </p:sp>
        <p:sp>
          <p:nvSpPr>
            <p:cNvPr id="242735" name="Oval 47"/>
            <p:cNvSpPr>
              <a:spLocks noChangeArrowheads="1"/>
            </p:cNvSpPr>
            <p:nvPr/>
          </p:nvSpPr>
          <p:spPr bwMode="auto">
            <a:xfrm>
              <a:off x="3619500" y="3382963"/>
              <a:ext cx="103188" cy="92075"/>
            </a:xfrm>
            <a:prstGeom prst="ellipse">
              <a:avLst/>
            </a:prstGeom>
            <a:solidFill>
              <a:srgbClr val="FFFFFF"/>
            </a:solidFill>
            <a:ln w="19050">
              <a:solidFill>
                <a:schemeClr val="tx1"/>
              </a:solidFill>
              <a:round/>
              <a:headEnd/>
              <a:tailEnd/>
            </a:ln>
          </p:spPr>
          <p:txBody>
            <a:bodyPr/>
            <a:lstStyle/>
            <a:p>
              <a:endParaRPr lang="en-US" dirty="0"/>
            </a:p>
          </p:txBody>
        </p:sp>
        <p:sp>
          <p:nvSpPr>
            <p:cNvPr id="242736" name="Oval 48"/>
            <p:cNvSpPr>
              <a:spLocks noChangeArrowheads="1"/>
            </p:cNvSpPr>
            <p:nvPr/>
          </p:nvSpPr>
          <p:spPr bwMode="auto">
            <a:xfrm>
              <a:off x="5741988" y="2613026"/>
              <a:ext cx="93662" cy="103187"/>
            </a:xfrm>
            <a:prstGeom prst="ellipse">
              <a:avLst/>
            </a:prstGeom>
            <a:solidFill>
              <a:srgbClr val="FFFFFF"/>
            </a:solidFill>
            <a:ln w="19050">
              <a:solidFill>
                <a:schemeClr val="tx1"/>
              </a:solidFill>
              <a:round/>
              <a:headEnd/>
              <a:tailEnd/>
            </a:ln>
          </p:spPr>
          <p:txBody>
            <a:bodyPr/>
            <a:lstStyle/>
            <a:p>
              <a:endParaRPr lang="en-US" dirty="0"/>
            </a:p>
          </p:txBody>
        </p:sp>
        <p:sp>
          <p:nvSpPr>
            <p:cNvPr id="242737" name="Oval 49"/>
            <p:cNvSpPr>
              <a:spLocks noChangeArrowheads="1"/>
            </p:cNvSpPr>
            <p:nvPr/>
          </p:nvSpPr>
          <p:spPr bwMode="auto">
            <a:xfrm>
              <a:off x="6491288" y="2322513"/>
              <a:ext cx="92075" cy="92075"/>
            </a:xfrm>
            <a:prstGeom prst="ellipse">
              <a:avLst/>
            </a:prstGeom>
            <a:solidFill>
              <a:srgbClr val="FFFFFF"/>
            </a:solidFill>
            <a:ln w="19050">
              <a:solidFill>
                <a:schemeClr val="tx1"/>
              </a:solidFill>
              <a:round/>
              <a:headEnd/>
              <a:tailEnd/>
            </a:ln>
          </p:spPr>
          <p:txBody>
            <a:bodyPr/>
            <a:lstStyle/>
            <a:p>
              <a:endParaRPr lang="en-US" dirty="0"/>
            </a:p>
          </p:txBody>
        </p:sp>
        <p:sp>
          <p:nvSpPr>
            <p:cNvPr id="242738" name="Oval 50"/>
            <p:cNvSpPr>
              <a:spLocks noChangeArrowheads="1"/>
            </p:cNvSpPr>
            <p:nvPr/>
          </p:nvSpPr>
          <p:spPr bwMode="auto">
            <a:xfrm>
              <a:off x="6450013" y="2622551"/>
              <a:ext cx="103187" cy="93662"/>
            </a:xfrm>
            <a:prstGeom prst="ellipse">
              <a:avLst/>
            </a:prstGeom>
            <a:solidFill>
              <a:srgbClr val="FFFFFF"/>
            </a:solidFill>
            <a:ln w="19050">
              <a:solidFill>
                <a:schemeClr val="tx1"/>
              </a:solidFill>
              <a:round/>
              <a:headEnd/>
              <a:tailEnd/>
            </a:ln>
          </p:spPr>
          <p:txBody>
            <a:bodyPr/>
            <a:lstStyle/>
            <a:p>
              <a:endParaRPr lang="en-US" dirty="0"/>
            </a:p>
          </p:txBody>
        </p:sp>
      </p:grpSp>
      <p:sp>
        <p:nvSpPr>
          <p:cNvPr id="52" name="Title 51"/>
          <p:cNvSpPr>
            <a:spLocks noGrp="1"/>
          </p:cNvSpPr>
          <p:nvPr>
            <p:ph type="title"/>
          </p:nvPr>
        </p:nvSpPr>
        <p:spPr/>
        <p:txBody>
          <a:bodyPr>
            <a:normAutofit fontScale="90000"/>
          </a:bodyPr>
          <a:lstStyle/>
          <a:p>
            <a:r>
              <a:rPr lang="en-US" dirty="0" smtClean="0"/>
              <a:t>Severity of Depression Correlates </a:t>
            </a:r>
            <a:br>
              <a:rPr lang="en-US" dirty="0" smtClean="0"/>
            </a:br>
            <a:r>
              <a:rPr lang="en-US" dirty="0" smtClean="0"/>
              <a:t>With Severity of Phase Delay</a:t>
            </a:r>
            <a:endParaRPr lang="en-US" dirty="0"/>
          </a:p>
        </p:txBody>
      </p:sp>
      <p:grpSp>
        <p:nvGrpSpPr>
          <p:cNvPr id="3" name="Group 57"/>
          <p:cNvGrpSpPr/>
          <p:nvPr/>
        </p:nvGrpSpPr>
        <p:grpSpPr>
          <a:xfrm>
            <a:off x="1066056" y="2030413"/>
            <a:ext cx="991344" cy="2959874"/>
            <a:chOff x="1066056" y="2030413"/>
            <a:chExt cx="991344" cy="2959874"/>
          </a:xfrm>
        </p:grpSpPr>
        <p:sp>
          <p:nvSpPr>
            <p:cNvPr id="242696" name="Rectangle 8"/>
            <p:cNvSpPr>
              <a:spLocks noChangeArrowheads="1"/>
            </p:cNvSpPr>
            <p:nvPr/>
          </p:nvSpPr>
          <p:spPr bwMode="auto">
            <a:xfrm rot="16200000">
              <a:off x="284913" y="3161451"/>
              <a:ext cx="1993174" cy="430887"/>
            </a:xfrm>
            <a:prstGeom prst="rect">
              <a:avLst/>
            </a:prstGeom>
            <a:noFill/>
            <a:ln w="9525">
              <a:noFill/>
              <a:miter lim="800000"/>
              <a:headEnd/>
              <a:tailEnd/>
            </a:ln>
          </p:spPr>
          <p:txBody>
            <a:bodyPr wrap="none" lIns="0" tIns="0" rIns="0" bIns="0">
              <a:spAutoFit/>
            </a:bodyPr>
            <a:lstStyle/>
            <a:p>
              <a:pPr eaLnBrk="0" hangingPunct="0">
                <a:spcBef>
                  <a:spcPct val="50000"/>
                </a:spcBef>
              </a:pPr>
              <a:r>
                <a:rPr lang="fr-FR" sz="2800" b="1" dirty="0" smtClean="0">
                  <a:latin typeface="Calibri" pitchFamily="34" charset="0"/>
                  <a:cs typeface="Calibri" pitchFamily="34" charset="0"/>
                </a:rPr>
                <a:t>HAM-D </a:t>
              </a:r>
              <a:r>
                <a:rPr lang="fr-FR" sz="2800" b="1" dirty="0">
                  <a:latin typeface="Calibri" pitchFamily="34" charset="0"/>
                  <a:cs typeface="Calibri" pitchFamily="34" charset="0"/>
                </a:rPr>
                <a:t>S</a:t>
              </a:r>
              <a:r>
                <a:rPr lang="fr-FR" sz="2800" b="1" dirty="0" smtClean="0">
                  <a:latin typeface="Calibri" pitchFamily="34" charset="0"/>
                  <a:cs typeface="Calibri" pitchFamily="34" charset="0"/>
                </a:rPr>
                <a:t>core</a:t>
              </a:r>
              <a:endParaRPr lang="fr-FR" sz="2800" b="1" dirty="0">
                <a:latin typeface="Calibri" pitchFamily="34" charset="0"/>
                <a:cs typeface="Calibri" pitchFamily="34" charset="0"/>
              </a:endParaRPr>
            </a:p>
          </p:txBody>
        </p:sp>
        <p:sp>
          <p:nvSpPr>
            <p:cNvPr id="242701" name="Rectangle 13"/>
            <p:cNvSpPr>
              <a:spLocks noChangeArrowheads="1"/>
            </p:cNvSpPr>
            <p:nvPr/>
          </p:nvSpPr>
          <p:spPr bwMode="auto">
            <a:xfrm>
              <a:off x="1753055" y="4713288"/>
              <a:ext cx="117020" cy="276999"/>
            </a:xfrm>
            <a:prstGeom prst="rect">
              <a:avLst/>
            </a:prstGeom>
            <a:noFill/>
            <a:ln w="9525">
              <a:noFill/>
              <a:miter lim="800000"/>
              <a:headEnd/>
              <a:tailEnd/>
            </a:ln>
          </p:spPr>
          <p:txBody>
            <a:bodyPr wrap="none" lIns="0" tIns="0" rIns="0" bIns="0">
              <a:spAutoFit/>
            </a:bodyPr>
            <a:lstStyle/>
            <a:p>
              <a:pPr algn="r" eaLnBrk="0" hangingPunct="0">
                <a:spcBef>
                  <a:spcPct val="50000"/>
                </a:spcBef>
              </a:pPr>
              <a:r>
                <a:rPr lang="fr-FR" dirty="0">
                  <a:latin typeface="Calibri" pitchFamily="34" charset="0"/>
                  <a:cs typeface="Calibri" pitchFamily="34" charset="0"/>
                </a:rPr>
                <a:t>0</a:t>
              </a:r>
              <a:endParaRPr lang="fr-FR" b="1" dirty="0">
                <a:latin typeface="Calibri" pitchFamily="34" charset="0"/>
                <a:cs typeface="Calibri" pitchFamily="34" charset="0"/>
              </a:endParaRPr>
            </a:p>
          </p:txBody>
        </p:sp>
        <p:sp>
          <p:nvSpPr>
            <p:cNvPr id="242702" name="Rectangle 14"/>
            <p:cNvSpPr>
              <a:spLocks noChangeArrowheads="1"/>
            </p:cNvSpPr>
            <p:nvPr/>
          </p:nvSpPr>
          <p:spPr bwMode="auto">
            <a:xfrm>
              <a:off x="1753055" y="4183063"/>
              <a:ext cx="117020" cy="276999"/>
            </a:xfrm>
            <a:prstGeom prst="rect">
              <a:avLst/>
            </a:prstGeom>
            <a:noFill/>
            <a:ln w="9525">
              <a:noFill/>
              <a:miter lim="800000"/>
              <a:headEnd/>
              <a:tailEnd/>
            </a:ln>
          </p:spPr>
          <p:txBody>
            <a:bodyPr wrap="none" lIns="0" tIns="0" rIns="0" bIns="0">
              <a:spAutoFit/>
            </a:bodyPr>
            <a:lstStyle/>
            <a:p>
              <a:pPr algn="r" eaLnBrk="0" hangingPunct="0">
                <a:spcBef>
                  <a:spcPct val="50000"/>
                </a:spcBef>
              </a:pPr>
              <a:r>
                <a:rPr lang="fr-FR" dirty="0">
                  <a:latin typeface="Calibri" pitchFamily="34" charset="0"/>
                  <a:cs typeface="Calibri" pitchFamily="34" charset="0"/>
                </a:rPr>
                <a:t>5</a:t>
              </a:r>
              <a:endParaRPr lang="fr-FR" b="1" dirty="0">
                <a:latin typeface="Calibri" pitchFamily="34" charset="0"/>
                <a:cs typeface="Calibri" pitchFamily="34" charset="0"/>
              </a:endParaRPr>
            </a:p>
          </p:txBody>
        </p:sp>
        <p:sp>
          <p:nvSpPr>
            <p:cNvPr id="242703" name="Rectangle 15"/>
            <p:cNvSpPr>
              <a:spLocks noChangeArrowheads="1"/>
            </p:cNvSpPr>
            <p:nvPr/>
          </p:nvSpPr>
          <p:spPr bwMode="auto">
            <a:xfrm>
              <a:off x="1636037" y="3641726"/>
              <a:ext cx="234038" cy="276999"/>
            </a:xfrm>
            <a:prstGeom prst="rect">
              <a:avLst/>
            </a:prstGeom>
            <a:noFill/>
            <a:ln w="9525">
              <a:noFill/>
              <a:miter lim="800000"/>
              <a:headEnd/>
              <a:tailEnd/>
            </a:ln>
          </p:spPr>
          <p:txBody>
            <a:bodyPr wrap="none" lIns="0" tIns="0" rIns="0" bIns="0">
              <a:spAutoFit/>
            </a:bodyPr>
            <a:lstStyle/>
            <a:p>
              <a:pPr algn="r" eaLnBrk="0" hangingPunct="0">
                <a:spcBef>
                  <a:spcPct val="50000"/>
                </a:spcBef>
              </a:pPr>
              <a:r>
                <a:rPr lang="fr-FR" dirty="0">
                  <a:latin typeface="Calibri" pitchFamily="34" charset="0"/>
                  <a:cs typeface="Calibri" pitchFamily="34" charset="0"/>
                </a:rPr>
                <a:t>10</a:t>
              </a:r>
              <a:endParaRPr lang="fr-FR" b="1" dirty="0">
                <a:latin typeface="Calibri" pitchFamily="34" charset="0"/>
                <a:cs typeface="Calibri" pitchFamily="34" charset="0"/>
              </a:endParaRPr>
            </a:p>
          </p:txBody>
        </p:sp>
        <p:sp>
          <p:nvSpPr>
            <p:cNvPr id="242704" name="Rectangle 16"/>
            <p:cNvSpPr>
              <a:spLocks noChangeArrowheads="1"/>
            </p:cNvSpPr>
            <p:nvPr/>
          </p:nvSpPr>
          <p:spPr bwMode="auto">
            <a:xfrm>
              <a:off x="1636037" y="3100388"/>
              <a:ext cx="234038" cy="276999"/>
            </a:xfrm>
            <a:prstGeom prst="rect">
              <a:avLst/>
            </a:prstGeom>
            <a:noFill/>
            <a:ln w="9525">
              <a:noFill/>
              <a:miter lim="800000"/>
              <a:headEnd/>
              <a:tailEnd/>
            </a:ln>
          </p:spPr>
          <p:txBody>
            <a:bodyPr wrap="none" lIns="0" tIns="0" rIns="0" bIns="0">
              <a:spAutoFit/>
            </a:bodyPr>
            <a:lstStyle/>
            <a:p>
              <a:pPr algn="r" eaLnBrk="0" hangingPunct="0">
                <a:spcBef>
                  <a:spcPct val="50000"/>
                </a:spcBef>
              </a:pPr>
              <a:r>
                <a:rPr lang="fr-FR" dirty="0">
                  <a:latin typeface="Calibri" pitchFamily="34" charset="0"/>
                  <a:cs typeface="Calibri" pitchFamily="34" charset="0"/>
                </a:rPr>
                <a:t>15</a:t>
              </a:r>
              <a:endParaRPr lang="fr-FR" b="1" dirty="0">
                <a:latin typeface="Calibri" pitchFamily="34" charset="0"/>
                <a:cs typeface="Calibri" pitchFamily="34" charset="0"/>
              </a:endParaRPr>
            </a:p>
          </p:txBody>
        </p:sp>
        <p:sp>
          <p:nvSpPr>
            <p:cNvPr id="242705" name="Rectangle 17"/>
            <p:cNvSpPr>
              <a:spLocks noChangeArrowheads="1"/>
            </p:cNvSpPr>
            <p:nvPr/>
          </p:nvSpPr>
          <p:spPr bwMode="auto">
            <a:xfrm>
              <a:off x="1636037" y="2570163"/>
              <a:ext cx="234038" cy="276999"/>
            </a:xfrm>
            <a:prstGeom prst="rect">
              <a:avLst/>
            </a:prstGeom>
            <a:noFill/>
            <a:ln w="9525">
              <a:noFill/>
              <a:miter lim="800000"/>
              <a:headEnd/>
              <a:tailEnd/>
            </a:ln>
          </p:spPr>
          <p:txBody>
            <a:bodyPr wrap="none" lIns="0" tIns="0" rIns="0" bIns="0">
              <a:spAutoFit/>
            </a:bodyPr>
            <a:lstStyle/>
            <a:p>
              <a:pPr algn="r" eaLnBrk="0" hangingPunct="0">
                <a:spcBef>
                  <a:spcPct val="50000"/>
                </a:spcBef>
              </a:pPr>
              <a:r>
                <a:rPr lang="fr-FR" dirty="0">
                  <a:latin typeface="Calibri" pitchFamily="34" charset="0"/>
                  <a:cs typeface="Calibri" pitchFamily="34" charset="0"/>
                </a:rPr>
                <a:t>20</a:t>
              </a:r>
              <a:endParaRPr lang="fr-FR" b="1" dirty="0">
                <a:latin typeface="Calibri" pitchFamily="34" charset="0"/>
                <a:cs typeface="Calibri" pitchFamily="34" charset="0"/>
              </a:endParaRPr>
            </a:p>
          </p:txBody>
        </p:sp>
        <p:sp>
          <p:nvSpPr>
            <p:cNvPr id="242706" name="Rectangle 18"/>
            <p:cNvSpPr>
              <a:spLocks noChangeArrowheads="1"/>
            </p:cNvSpPr>
            <p:nvPr/>
          </p:nvSpPr>
          <p:spPr bwMode="auto">
            <a:xfrm>
              <a:off x="1636037" y="2030413"/>
              <a:ext cx="234038" cy="276999"/>
            </a:xfrm>
            <a:prstGeom prst="rect">
              <a:avLst/>
            </a:prstGeom>
            <a:noFill/>
            <a:ln w="9525">
              <a:noFill/>
              <a:miter lim="800000"/>
              <a:headEnd/>
              <a:tailEnd/>
            </a:ln>
          </p:spPr>
          <p:txBody>
            <a:bodyPr wrap="none" lIns="0" tIns="0" rIns="0" bIns="0">
              <a:spAutoFit/>
            </a:bodyPr>
            <a:lstStyle/>
            <a:p>
              <a:pPr algn="r" eaLnBrk="0" hangingPunct="0">
                <a:spcBef>
                  <a:spcPct val="50000"/>
                </a:spcBef>
              </a:pPr>
              <a:r>
                <a:rPr lang="fr-FR" dirty="0">
                  <a:latin typeface="Calibri" pitchFamily="34" charset="0"/>
                  <a:cs typeface="Calibri" pitchFamily="34" charset="0"/>
                </a:rPr>
                <a:t>25</a:t>
              </a:r>
              <a:endParaRPr lang="fr-FR" b="1" dirty="0">
                <a:latin typeface="Calibri" pitchFamily="34" charset="0"/>
                <a:cs typeface="Calibri" pitchFamily="34" charset="0"/>
              </a:endParaRPr>
            </a:p>
          </p:txBody>
        </p:sp>
        <p:grpSp>
          <p:nvGrpSpPr>
            <p:cNvPr id="4" name="Group 20"/>
            <p:cNvGrpSpPr>
              <a:grpSpLocks/>
            </p:cNvGrpSpPr>
            <p:nvPr/>
          </p:nvGrpSpPr>
          <p:grpSpPr bwMode="auto">
            <a:xfrm>
              <a:off x="1925638" y="2122411"/>
              <a:ext cx="115887" cy="2686050"/>
              <a:chOff x="1114" y="1470"/>
              <a:chExt cx="73" cy="1692"/>
            </a:xfrm>
          </p:grpSpPr>
          <p:sp>
            <p:nvSpPr>
              <p:cNvPr id="242709" name="Line 21"/>
              <p:cNvSpPr>
                <a:spLocks noChangeShapeType="1"/>
              </p:cNvSpPr>
              <p:nvPr/>
            </p:nvSpPr>
            <p:spPr bwMode="auto">
              <a:xfrm>
                <a:off x="1119" y="1470"/>
                <a:ext cx="68" cy="0"/>
              </a:xfrm>
              <a:prstGeom prst="line">
                <a:avLst/>
              </a:prstGeom>
              <a:noFill/>
              <a:ln w="19050">
                <a:solidFill>
                  <a:schemeClr val="tx1"/>
                </a:solidFill>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sp>
            <p:nvSpPr>
              <p:cNvPr id="242710" name="Line 22"/>
              <p:cNvSpPr>
                <a:spLocks noChangeShapeType="1"/>
              </p:cNvSpPr>
              <p:nvPr/>
            </p:nvSpPr>
            <p:spPr bwMode="auto">
              <a:xfrm>
                <a:off x="1114" y="3162"/>
                <a:ext cx="68" cy="0"/>
              </a:xfrm>
              <a:prstGeom prst="line">
                <a:avLst/>
              </a:prstGeom>
              <a:noFill/>
              <a:ln w="19050">
                <a:solidFill>
                  <a:schemeClr val="tx1"/>
                </a:solidFill>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sp>
            <p:nvSpPr>
              <p:cNvPr id="242711" name="Line 23"/>
              <p:cNvSpPr>
                <a:spLocks noChangeShapeType="1"/>
              </p:cNvSpPr>
              <p:nvPr/>
            </p:nvSpPr>
            <p:spPr bwMode="auto">
              <a:xfrm>
                <a:off x="1114" y="2823"/>
                <a:ext cx="68" cy="0"/>
              </a:xfrm>
              <a:prstGeom prst="line">
                <a:avLst/>
              </a:prstGeom>
              <a:noFill/>
              <a:ln w="19050">
                <a:solidFill>
                  <a:schemeClr val="tx1"/>
                </a:solidFill>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sp>
            <p:nvSpPr>
              <p:cNvPr id="242712" name="Line 24"/>
              <p:cNvSpPr>
                <a:spLocks noChangeShapeType="1"/>
              </p:cNvSpPr>
              <p:nvPr/>
            </p:nvSpPr>
            <p:spPr bwMode="auto">
              <a:xfrm>
                <a:off x="1114" y="2485"/>
                <a:ext cx="68" cy="0"/>
              </a:xfrm>
              <a:prstGeom prst="line">
                <a:avLst/>
              </a:prstGeom>
              <a:noFill/>
              <a:ln w="19050">
                <a:solidFill>
                  <a:schemeClr val="tx1"/>
                </a:solidFill>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sp>
            <p:nvSpPr>
              <p:cNvPr id="242713" name="Line 25"/>
              <p:cNvSpPr>
                <a:spLocks noChangeShapeType="1"/>
              </p:cNvSpPr>
              <p:nvPr/>
            </p:nvSpPr>
            <p:spPr bwMode="auto">
              <a:xfrm>
                <a:off x="1114" y="2146"/>
                <a:ext cx="68" cy="0"/>
              </a:xfrm>
              <a:prstGeom prst="line">
                <a:avLst/>
              </a:prstGeom>
              <a:noFill/>
              <a:ln w="19050">
                <a:solidFill>
                  <a:schemeClr val="tx1"/>
                </a:solidFill>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sp>
            <p:nvSpPr>
              <p:cNvPr id="242714" name="Line 26"/>
              <p:cNvSpPr>
                <a:spLocks noChangeShapeType="1"/>
              </p:cNvSpPr>
              <p:nvPr/>
            </p:nvSpPr>
            <p:spPr bwMode="auto">
              <a:xfrm>
                <a:off x="1114" y="1808"/>
                <a:ext cx="68" cy="0"/>
              </a:xfrm>
              <a:prstGeom prst="line">
                <a:avLst/>
              </a:prstGeom>
              <a:noFill/>
              <a:ln w="19050">
                <a:solidFill>
                  <a:schemeClr val="tx1"/>
                </a:solidFill>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grpSp>
        <p:sp>
          <p:nvSpPr>
            <p:cNvPr id="242716" name="Line 28"/>
            <p:cNvSpPr>
              <a:spLocks noChangeShapeType="1"/>
            </p:cNvSpPr>
            <p:nvPr/>
          </p:nvSpPr>
          <p:spPr bwMode="auto">
            <a:xfrm>
              <a:off x="2057400" y="4818063"/>
              <a:ext cx="0" cy="107950"/>
            </a:xfrm>
            <a:prstGeom prst="line">
              <a:avLst/>
            </a:prstGeom>
            <a:noFill/>
            <a:ln w="19050">
              <a:solidFill>
                <a:schemeClr val="tx1"/>
              </a:solidFill>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cxnSp>
          <p:nvCxnSpPr>
            <p:cNvPr id="54" name="Straight Connector 53"/>
            <p:cNvCxnSpPr/>
            <p:nvPr/>
          </p:nvCxnSpPr>
          <p:spPr>
            <a:xfrm rot="5400000">
              <a:off x="723900" y="3421063"/>
              <a:ext cx="2667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6" name="Right Arrow 55"/>
          <p:cNvSpPr/>
          <p:nvPr/>
        </p:nvSpPr>
        <p:spPr>
          <a:xfrm>
            <a:off x="2209800" y="4876800"/>
            <a:ext cx="5334000" cy="762000"/>
          </a:xfrm>
          <a:prstGeom prst="rightArrow">
            <a:avLst/>
          </a:prstGeom>
          <a:gradFill>
            <a:gsLst>
              <a:gs pos="0">
                <a:srgbClr val="FFF200"/>
              </a:gs>
              <a:gs pos="45000">
                <a:srgbClr val="FF7A00"/>
              </a:gs>
              <a:gs pos="70000">
                <a:srgbClr val="FF0300"/>
              </a:gs>
              <a:gs pos="100000">
                <a:srgbClr val="4D0808"/>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itchFamily="34" charset="0"/>
                <a:cs typeface="Calibri" pitchFamily="34" charset="0"/>
              </a:rPr>
              <a:t>Severity of Phase Delay</a:t>
            </a:r>
            <a:endParaRPr lang="en-US" dirty="0">
              <a:latin typeface="Calibri" pitchFamily="34" charset="0"/>
              <a:cs typeface="Calibri" pitchFamily="34" charset="0"/>
            </a:endParaRPr>
          </a:p>
        </p:txBody>
      </p:sp>
      <p:sp>
        <p:nvSpPr>
          <p:cNvPr id="42" name="Rectangle 41"/>
          <p:cNvSpPr/>
          <p:nvPr/>
        </p:nvSpPr>
        <p:spPr>
          <a:xfrm>
            <a:off x="11430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Emens J et al. </a:t>
            </a:r>
            <a:r>
              <a:rPr lang="en-US" sz="1200" i="1" dirty="0" smtClean="0">
                <a:latin typeface="Calibri" pitchFamily="34" charset="0"/>
                <a:cs typeface="Calibri" pitchFamily="34" charset="0"/>
              </a:rPr>
              <a:t>Psychiatry Res</a:t>
            </a:r>
            <a:r>
              <a:rPr lang="en-US" sz="1200" dirty="0" smtClean="0">
                <a:latin typeface="Calibri" pitchFamily="34" charset="0"/>
                <a:cs typeface="Calibri" pitchFamily="34" charset="0"/>
              </a:rPr>
              <a:t>. 2009; Lewy AJ et al. </a:t>
            </a:r>
            <a:r>
              <a:rPr lang="en-US" sz="1200" i="1" dirty="0" smtClean="0">
                <a:latin typeface="Calibri" pitchFamily="34" charset="0"/>
                <a:cs typeface="Calibri" pitchFamily="34" charset="0"/>
              </a:rPr>
              <a:t>J Biol Rhythms. </a:t>
            </a:r>
            <a:r>
              <a:rPr lang="en-US" sz="1200" dirty="0" smtClean="0">
                <a:latin typeface="Calibri" pitchFamily="34" charset="0"/>
                <a:cs typeface="Calibri" pitchFamily="34" charset="0"/>
              </a:rPr>
              <a:t>1999. </a:t>
            </a:r>
            <a:endParaRPr lang="en-US" sz="1200" dirty="0">
              <a:latin typeface="Calibri" pitchFamily="34" charset="0"/>
              <a:cs typeface="Calibri" pitchFamily="34" charset="0"/>
            </a:endParaRPr>
          </a:p>
        </p:txBody>
      </p:sp>
      <p:sp>
        <p:nvSpPr>
          <p:cNvPr id="43" name="TextBox 42"/>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left)">
                                      <p:cBhvr>
                                        <p:cTn id="13" dur="500"/>
                                        <p:tgtEl>
                                          <p:spTgt spid="5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42694"/>
                                        </p:tgtEl>
                                        <p:attrNameLst>
                                          <p:attrName>style.visibility</p:attrName>
                                        </p:attrNameLst>
                                      </p:cBhvr>
                                      <p:to>
                                        <p:strVal val="visible"/>
                                      </p:to>
                                    </p:set>
                                    <p:animEffect transition="in" filter="wipe(down)">
                                      <p:cBhvr>
                                        <p:cTn id="23" dur="500"/>
                                        <p:tgtEl>
                                          <p:spTgt spid="24269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2721"/>
                                        </p:tgtEl>
                                        <p:attrNameLst>
                                          <p:attrName>style.visibility</p:attrName>
                                        </p:attrNameLst>
                                      </p:cBhvr>
                                      <p:to>
                                        <p:strVal val="visible"/>
                                      </p:to>
                                    </p:set>
                                    <p:animEffect transition="in" filter="fade">
                                      <p:cBhvr>
                                        <p:cTn id="26" dur="500"/>
                                        <p:tgtEl>
                                          <p:spTgt spid="242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4" grpId="0" animBg="1"/>
      <p:bldP spid="242721" grpId="0"/>
      <p:bldP spid="5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ight Arrow Callout 64"/>
          <p:cNvSpPr/>
          <p:nvPr/>
        </p:nvSpPr>
        <p:spPr>
          <a:xfrm>
            <a:off x="1796078" y="1524000"/>
            <a:ext cx="3657600" cy="1981200"/>
          </a:xfrm>
          <a:prstGeom prst="right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 name="Title 1"/>
          <p:cNvSpPr>
            <a:spLocks noGrp="1"/>
          </p:cNvSpPr>
          <p:nvPr>
            <p:ph type="title"/>
          </p:nvPr>
        </p:nvSpPr>
        <p:spPr>
          <a:xfrm>
            <a:off x="762000" y="274320"/>
            <a:ext cx="8171688" cy="792480"/>
          </a:xfrm>
        </p:spPr>
        <p:txBody>
          <a:bodyPr>
            <a:normAutofit/>
          </a:bodyPr>
          <a:lstStyle/>
          <a:p>
            <a:r>
              <a:rPr lang="en-US" dirty="0" smtClean="0"/>
              <a:t>Circadian Rhythm of Neurogenesis</a:t>
            </a:r>
            <a:endParaRPr lang="en-US" dirty="0"/>
          </a:p>
        </p:txBody>
      </p:sp>
      <p:grpSp>
        <p:nvGrpSpPr>
          <p:cNvPr id="19" name="Group 18"/>
          <p:cNvGrpSpPr/>
          <p:nvPr/>
        </p:nvGrpSpPr>
        <p:grpSpPr>
          <a:xfrm>
            <a:off x="2682766" y="5410200"/>
            <a:ext cx="5546834" cy="989725"/>
            <a:chOff x="1810512" y="5562600"/>
            <a:chExt cx="5546834" cy="989725"/>
          </a:xfrm>
        </p:grpSpPr>
        <p:pic>
          <p:nvPicPr>
            <p:cNvPr id="20" name="Picture 12" descr="C:\Users\nlowe\AppData\Local\Microsoft\Windows\Temporary Internet Files\Content.IE5\KMRC1UHP\MC900295047[1].wmf"/>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724400" y="6019800"/>
              <a:ext cx="533400" cy="531532"/>
            </a:xfrm>
            <a:prstGeom prst="rect">
              <a:avLst/>
            </a:prstGeom>
            <a:noFill/>
          </p:spPr>
        </p:pic>
        <p:pic>
          <p:nvPicPr>
            <p:cNvPr id="21" name="Picture 11" descr="C:\Users\nlowe\AppData\Local\Microsoft\Windows\Temporary Internet Files\Content.IE5\T6C6949W\MC900187841[1].wmf"/>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2743200" y="6021668"/>
              <a:ext cx="530657" cy="530657"/>
            </a:xfrm>
            <a:prstGeom prst="rect">
              <a:avLst/>
            </a:prstGeom>
            <a:noFill/>
          </p:spPr>
        </p:pic>
        <p:pic>
          <p:nvPicPr>
            <p:cNvPr id="22" name="Picture 11" descr="C:\Users\nlowe\AppData\Local\Microsoft\Windows\Temporary Internet Files\Content.IE5\T6C6949W\MC900187841[1].wmf"/>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6705600" y="6021668"/>
              <a:ext cx="530657" cy="530657"/>
            </a:xfrm>
            <a:prstGeom prst="rect">
              <a:avLst/>
            </a:prstGeom>
            <a:noFill/>
          </p:spPr>
        </p:pic>
        <p:cxnSp>
          <p:nvCxnSpPr>
            <p:cNvPr id="23" name="Straight Connector 22"/>
            <p:cNvCxnSpPr/>
            <p:nvPr/>
          </p:nvCxnSpPr>
          <p:spPr>
            <a:xfrm rot="10800000">
              <a:off x="1886712" y="5562600"/>
              <a:ext cx="5470634" cy="0"/>
            </a:xfrm>
            <a:prstGeom prst="line">
              <a:avLst/>
            </a:prstGeom>
          </p:spPr>
          <p:style>
            <a:lnRef idx="3">
              <a:schemeClr val="dk1"/>
            </a:lnRef>
            <a:fillRef idx="0">
              <a:schemeClr val="dk1"/>
            </a:fillRef>
            <a:effectRef idx="2">
              <a:schemeClr val="dk1"/>
            </a:effectRef>
            <a:fontRef idx="minor">
              <a:schemeClr val="tx1"/>
            </a:fontRef>
          </p:style>
        </p:cxnSp>
        <p:sp>
          <p:nvSpPr>
            <p:cNvPr id="24" name="TextBox 23"/>
            <p:cNvSpPr txBox="1"/>
            <p:nvPr/>
          </p:nvSpPr>
          <p:spPr>
            <a:xfrm>
              <a:off x="1810512" y="5638800"/>
              <a:ext cx="649537" cy="369332"/>
            </a:xfrm>
            <a:prstGeom prst="rect">
              <a:avLst/>
            </a:prstGeom>
            <a:noFill/>
          </p:spPr>
          <p:txBody>
            <a:bodyPr wrap="none" rtlCol="0">
              <a:spAutoFit/>
            </a:bodyPr>
            <a:lstStyle/>
            <a:p>
              <a:r>
                <a:rPr lang="en-US" dirty="0" smtClean="0">
                  <a:latin typeface="Calibri" pitchFamily="34" charset="0"/>
                  <a:cs typeface="Calibri" pitchFamily="34" charset="0"/>
                </a:rPr>
                <a:t>6 am</a:t>
              </a:r>
              <a:endParaRPr lang="en-US" dirty="0">
                <a:latin typeface="Calibri" pitchFamily="34" charset="0"/>
                <a:cs typeface="Calibri" pitchFamily="34" charset="0"/>
              </a:endParaRPr>
            </a:p>
          </p:txBody>
        </p:sp>
        <p:sp>
          <p:nvSpPr>
            <p:cNvPr id="25" name="TextBox 24"/>
            <p:cNvSpPr txBox="1"/>
            <p:nvPr/>
          </p:nvSpPr>
          <p:spPr>
            <a:xfrm>
              <a:off x="3657600" y="5638800"/>
              <a:ext cx="657552" cy="369332"/>
            </a:xfrm>
            <a:prstGeom prst="rect">
              <a:avLst/>
            </a:prstGeom>
            <a:noFill/>
          </p:spPr>
          <p:txBody>
            <a:bodyPr wrap="none" rtlCol="0">
              <a:spAutoFit/>
            </a:bodyPr>
            <a:lstStyle/>
            <a:p>
              <a:r>
                <a:rPr lang="en-US" dirty="0" smtClean="0">
                  <a:latin typeface="Calibri" pitchFamily="34" charset="0"/>
                  <a:cs typeface="Calibri" pitchFamily="34" charset="0"/>
                </a:rPr>
                <a:t>6 pm</a:t>
              </a:r>
              <a:endParaRPr lang="en-US" dirty="0">
                <a:latin typeface="Calibri" pitchFamily="34" charset="0"/>
                <a:cs typeface="Calibri" pitchFamily="34" charset="0"/>
              </a:endParaRPr>
            </a:p>
          </p:txBody>
        </p:sp>
        <p:sp>
          <p:nvSpPr>
            <p:cNvPr id="26" name="TextBox 25"/>
            <p:cNvSpPr txBox="1"/>
            <p:nvPr/>
          </p:nvSpPr>
          <p:spPr>
            <a:xfrm>
              <a:off x="2649973" y="5638800"/>
              <a:ext cx="668773" cy="369332"/>
            </a:xfrm>
            <a:prstGeom prst="rect">
              <a:avLst/>
            </a:prstGeom>
            <a:noFill/>
          </p:spPr>
          <p:txBody>
            <a:bodyPr wrap="none" rtlCol="0">
              <a:spAutoFit/>
            </a:bodyPr>
            <a:lstStyle/>
            <a:p>
              <a:r>
                <a:rPr lang="en-US" dirty="0" smtClean="0">
                  <a:latin typeface="Calibri" pitchFamily="34" charset="0"/>
                  <a:cs typeface="Calibri" pitchFamily="34" charset="0"/>
                </a:rPr>
                <a:t>noon</a:t>
              </a:r>
              <a:endParaRPr lang="en-US" dirty="0">
                <a:latin typeface="Calibri" pitchFamily="34" charset="0"/>
                <a:cs typeface="Calibri" pitchFamily="34" charset="0"/>
              </a:endParaRPr>
            </a:p>
          </p:txBody>
        </p:sp>
        <p:sp>
          <p:nvSpPr>
            <p:cNvPr id="27" name="TextBox 26"/>
            <p:cNvSpPr txBox="1"/>
            <p:nvPr/>
          </p:nvSpPr>
          <p:spPr>
            <a:xfrm>
              <a:off x="4478773" y="5638800"/>
              <a:ext cx="1024127" cy="369332"/>
            </a:xfrm>
            <a:prstGeom prst="rect">
              <a:avLst/>
            </a:prstGeom>
            <a:noFill/>
          </p:spPr>
          <p:txBody>
            <a:bodyPr wrap="none" rtlCol="0">
              <a:spAutoFit/>
            </a:bodyPr>
            <a:lstStyle/>
            <a:p>
              <a:r>
                <a:rPr lang="en-US" dirty="0" smtClean="0">
                  <a:latin typeface="Calibri" pitchFamily="34" charset="0"/>
                  <a:cs typeface="Calibri" pitchFamily="34" charset="0"/>
                </a:rPr>
                <a:t>midnight</a:t>
              </a:r>
              <a:endParaRPr lang="en-US" dirty="0">
                <a:latin typeface="Calibri" pitchFamily="34" charset="0"/>
                <a:cs typeface="Calibri" pitchFamily="34" charset="0"/>
              </a:endParaRPr>
            </a:p>
          </p:txBody>
        </p:sp>
        <p:sp>
          <p:nvSpPr>
            <p:cNvPr id="28" name="TextBox 27"/>
            <p:cNvSpPr txBox="1"/>
            <p:nvPr/>
          </p:nvSpPr>
          <p:spPr>
            <a:xfrm>
              <a:off x="5791200" y="5638800"/>
              <a:ext cx="649537" cy="369332"/>
            </a:xfrm>
            <a:prstGeom prst="rect">
              <a:avLst/>
            </a:prstGeom>
            <a:noFill/>
          </p:spPr>
          <p:txBody>
            <a:bodyPr wrap="none" rtlCol="0">
              <a:spAutoFit/>
            </a:bodyPr>
            <a:lstStyle/>
            <a:p>
              <a:r>
                <a:rPr lang="en-US" dirty="0" smtClean="0">
                  <a:latin typeface="Calibri" pitchFamily="34" charset="0"/>
                  <a:cs typeface="Calibri" pitchFamily="34" charset="0"/>
                </a:rPr>
                <a:t>6 am</a:t>
              </a:r>
              <a:endParaRPr lang="en-US" dirty="0">
                <a:latin typeface="Calibri" pitchFamily="34" charset="0"/>
                <a:cs typeface="Calibri" pitchFamily="34" charset="0"/>
              </a:endParaRPr>
            </a:p>
          </p:txBody>
        </p:sp>
        <p:sp>
          <p:nvSpPr>
            <p:cNvPr id="29" name="TextBox 28"/>
            <p:cNvSpPr txBox="1"/>
            <p:nvPr/>
          </p:nvSpPr>
          <p:spPr>
            <a:xfrm>
              <a:off x="6612373" y="5638800"/>
              <a:ext cx="668773" cy="369332"/>
            </a:xfrm>
            <a:prstGeom prst="rect">
              <a:avLst/>
            </a:prstGeom>
            <a:noFill/>
          </p:spPr>
          <p:txBody>
            <a:bodyPr wrap="none" rtlCol="0">
              <a:spAutoFit/>
            </a:bodyPr>
            <a:lstStyle/>
            <a:p>
              <a:r>
                <a:rPr lang="en-US" dirty="0" smtClean="0">
                  <a:latin typeface="Calibri" pitchFamily="34" charset="0"/>
                  <a:cs typeface="Calibri" pitchFamily="34" charset="0"/>
                </a:rPr>
                <a:t>noon</a:t>
              </a:r>
              <a:endParaRPr lang="en-US" dirty="0">
                <a:latin typeface="Calibri" pitchFamily="34" charset="0"/>
                <a:cs typeface="Calibri" pitchFamily="34" charset="0"/>
              </a:endParaRPr>
            </a:p>
          </p:txBody>
        </p:sp>
      </p:grpSp>
      <p:grpSp>
        <p:nvGrpSpPr>
          <p:cNvPr id="33" name="Group 32"/>
          <p:cNvGrpSpPr/>
          <p:nvPr/>
        </p:nvGrpSpPr>
        <p:grpSpPr>
          <a:xfrm>
            <a:off x="2303026" y="4101438"/>
            <a:ext cx="439095" cy="1310630"/>
            <a:chOff x="1845826" y="4939638"/>
            <a:chExt cx="439095" cy="1310630"/>
          </a:xfrm>
        </p:grpSpPr>
        <p:cxnSp>
          <p:nvCxnSpPr>
            <p:cNvPr id="34" name="Straight Connector 33"/>
            <p:cNvCxnSpPr/>
            <p:nvPr/>
          </p:nvCxnSpPr>
          <p:spPr>
            <a:xfrm rot="5400000">
              <a:off x="1637221" y="5602568"/>
              <a:ext cx="1295400" cy="0"/>
            </a:xfrm>
            <a:prstGeom prst="line">
              <a:avLst/>
            </a:prstGeom>
          </p:spPr>
          <p:style>
            <a:lnRef idx="3">
              <a:schemeClr val="dk1"/>
            </a:lnRef>
            <a:fillRef idx="0">
              <a:schemeClr val="dk1"/>
            </a:fillRef>
            <a:effectRef idx="2">
              <a:schemeClr val="dk1"/>
            </a:effectRef>
            <a:fontRef idx="minor">
              <a:schemeClr val="tx1"/>
            </a:fontRef>
          </p:style>
        </p:cxnSp>
        <p:sp>
          <p:nvSpPr>
            <p:cNvPr id="35" name="TextBox 34"/>
            <p:cNvSpPr txBox="1"/>
            <p:nvPr/>
          </p:nvSpPr>
          <p:spPr>
            <a:xfrm rot="16200000">
              <a:off x="1402083" y="5383381"/>
              <a:ext cx="1195264" cy="307777"/>
            </a:xfrm>
            <a:prstGeom prst="rect">
              <a:avLst/>
            </a:prstGeom>
            <a:noFill/>
          </p:spPr>
          <p:txBody>
            <a:bodyPr wrap="none" rtlCol="0">
              <a:spAutoFit/>
            </a:bodyPr>
            <a:lstStyle/>
            <a:p>
              <a:r>
                <a:rPr lang="en-US" sz="1400" b="1" dirty="0" smtClean="0">
                  <a:latin typeface="Calibri" pitchFamily="34" charset="0"/>
                  <a:cs typeface="Calibri" pitchFamily="34" charset="0"/>
                </a:rPr>
                <a:t>Neurogenesis</a:t>
              </a:r>
            </a:p>
          </p:txBody>
        </p:sp>
      </p:grpSp>
      <p:sp>
        <p:nvSpPr>
          <p:cNvPr id="66" name="TextBox 65"/>
          <p:cNvSpPr txBox="1"/>
          <p:nvPr/>
        </p:nvSpPr>
        <p:spPr>
          <a:xfrm>
            <a:off x="2286000" y="2895600"/>
            <a:ext cx="1464503" cy="646331"/>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Hippocampal</a:t>
            </a:r>
          </a:p>
          <a:p>
            <a:r>
              <a:rPr lang="en-US" dirty="0" smtClean="0">
                <a:solidFill>
                  <a:schemeClr val="bg1"/>
                </a:solidFill>
                <a:latin typeface="Calibri" pitchFamily="34" charset="0"/>
                <a:cs typeface="Calibri" pitchFamily="34" charset="0"/>
              </a:rPr>
              <a:t>Neurogenesis</a:t>
            </a:r>
            <a:endParaRPr lang="en-US" dirty="0">
              <a:solidFill>
                <a:schemeClr val="bg1"/>
              </a:solidFill>
              <a:latin typeface="Calibri" pitchFamily="34" charset="0"/>
              <a:cs typeface="Calibri" pitchFamily="34" charset="0"/>
            </a:endParaRPr>
          </a:p>
        </p:txBody>
      </p:sp>
      <p:sp>
        <p:nvSpPr>
          <p:cNvPr id="67" name="TextBox 66"/>
          <p:cNvSpPr txBox="1"/>
          <p:nvPr/>
        </p:nvSpPr>
        <p:spPr>
          <a:xfrm>
            <a:off x="5682278" y="1752600"/>
            <a:ext cx="1709122" cy="1569660"/>
          </a:xfrm>
          <a:prstGeom prst="rect">
            <a:avLst/>
          </a:prstGeom>
          <a:noFill/>
        </p:spPr>
        <p:txBody>
          <a:bodyPr wrap="none" rtlCol="0">
            <a:spAutoFit/>
          </a:bodyPr>
          <a:lstStyle/>
          <a:p>
            <a:pPr algn="ctr"/>
            <a:r>
              <a:rPr lang="en-US" sz="3200" dirty="0" smtClean="0">
                <a:latin typeface="Calibri" pitchFamily="34" charset="0"/>
                <a:cs typeface="Calibri" pitchFamily="34" charset="0"/>
              </a:rPr>
              <a:t>Learning </a:t>
            </a:r>
          </a:p>
          <a:p>
            <a:pPr algn="ctr"/>
            <a:r>
              <a:rPr lang="en-US" sz="3200" dirty="0" smtClean="0">
                <a:latin typeface="Calibri" pitchFamily="34" charset="0"/>
                <a:cs typeface="Calibri" pitchFamily="34" charset="0"/>
              </a:rPr>
              <a:t>and </a:t>
            </a:r>
          </a:p>
          <a:p>
            <a:pPr algn="ctr"/>
            <a:r>
              <a:rPr lang="en-US" sz="3200" dirty="0" smtClean="0">
                <a:latin typeface="Calibri" pitchFamily="34" charset="0"/>
                <a:cs typeface="Calibri" pitchFamily="34" charset="0"/>
              </a:rPr>
              <a:t>Memory</a:t>
            </a:r>
            <a:endParaRPr lang="en-US" sz="3200" dirty="0">
              <a:latin typeface="Calibri" pitchFamily="34" charset="0"/>
              <a:cs typeface="Calibri" pitchFamily="34" charset="0"/>
            </a:endParaRPr>
          </a:p>
        </p:txBody>
      </p:sp>
      <p:pic>
        <p:nvPicPr>
          <p:cNvPr id="70" name="Picture 2" descr="C:\Users\nlowe\AppData\Local\Microsoft\Windows\Temporary Internet Files\Content.IE5\T6C6949W\MC900000922[1].wmf"/>
          <p:cNvPicPr>
            <a:picLocks noChangeAspect="1" noChangeArrowheads="1"/>
          </p:cNvPicPr>
          <p:nvPr/>
        </p:nvPicPr>
        <p:blipFill>
          <a:blip r:embed="rId5" cstate="print"/>
          <a:srcRect/>
          <a:stretch>
            <a:fillRect/>
          </a:stretch>
        </p:blipFill>
        <p:spPr bwMode="auto">
          <a:xfrm>
            <a:off x="779027" y="4121095"/>
            <a:ext cx="1044245" cy="1613002"/>
          </a:xfrm>
          <a:prstGeom prst="rect">
            <a:avLst/>
          </a:prstGeom>
          <a:noFill/>
        </p:spPr>
      </p:pic>
      <p:sp>
        <p:nvSpPr>
          <p:cNvPr id="72" name="Freeform 71"/>
          <p:cNvSpPr/>
          <p:nvPr/>
        </p:nvSpPr>
        <p:spPr>
          <a:xfrm>
            <a:off x="2133600" y="1752600"/>
            <a:ext cx="1558989" cy="12009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grpSp>
        <p:nvGrpSpPr>
          <p:cNvPr id="81" name="Group 80"/>
          <p:cNvGrpSpPr/>
          <p:nvPr/>
        </p:nvGrpSpPr>
        <p:grpSpPr>
          <a:xfrm>
            <a:off x="2988827" y="4133897"/>
            <a:ext cx="4509506" cy="1066800"/>
            <a:chOff x="2819400" y="4248960"/>
            <a:chExt cx="4509506" cy="1066800"/>
          </a:xfrm>
        </p:grpSpPr>
        <p:sp>
          <p:nvSpPr>
            <p:cNvPr id="73" name="Freeform 72"/>
            <p:cNvSpPr/>
            <p:nvPr/>
          </p:nvSpPr>
          <p:spPr>
            <a:xfrm>
              <a:off x="2819400" y="49530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74" name="Freeform 73"/>
            <p:cNvSpPr/>
            <p:nvPr/>
          </p:nvSpPr>
          <p:spPr>
            <a:xfrm>
              <a:off x="3429000" y="49530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75" name="Freeform 74"/>
            <p:cNvSpPr/>
            <p:nvPr/>
          </p:nvSpPr>
          <p:spPr>
            <a:xfrm>
              <a:off x="4114800" y="48768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76" name="Freeform 75"/>
            <p:cNvSpPr/>
            <p:nvPr/>
          </p:nvSpPr>
          <p:spPr>
            <a:xfrm>
              <a:off x="4648200" y="455376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77" name="Freeform 76"/>
            <p:cNvSpPr/>
            <p:nvPr/>
          </p:nvSpPr>
          <p:spPr>
            <a:xfrm>
              <a:off x="5181600" y="424896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78" name="Freeform 77"/>
            <p:cNvSpPr/>
            <p:nvPr/>
          </p:nvSpPr>
          <p:spPr>
            <a:xfrm>
              <a:off x="5791200" y="44958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79" name="Freeform 78"/>
            <p:cNvSpPr/>
            <p:nvPr/>
          </p:nvSpPr>
          <p:spPr>
            <a:xfrm>
              <a:off x="6248400" y="48006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80" name="Freeform 79"/>
            <p:cNvSpPr/>
            <p:nvPr/>
          </p:nvSpPr>
          <p:spPr>
            <a:xfrm>
              <a:off x="6858000" y="49530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grpSp>
      <p:sp>
        <p:nvSpPr>
          <p:cNvPr id="31" name="Rectangle 30"/>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Aimone JB et al. </a:t>
            </a:r>
            <a:r>
              <a:rPr lang="en-US" sz="1200" i="1" dirty="0" smtClean="0">
                <a:latin typeface="Calibri" pitchFamily="34" charset="0"/>
                <a:cs typeface="Calibri" pitchFamily="34" charset="0"/>
              </a:rPr>
              <a:t>Trends in Cognitive Sci</a:t>
            </a:r>
            <a:r>
              <a:rPr lang="en-US" sz="1200" dirty="0" smtClean="0">
                <a:latin typeface="Calibri" pitchFamily="34" charset="0"/>
                <a:cs typeface="Calibri" pitchFamily="34" charset="0"/>
              </a:rPr>
              <a:t>. 2010; Holmes MM et al. </a:t>
            </a:r>
            <a:r>
              <a:rPr lang="en-US" sz="1200" i="1" dirty="0" smtClean="0">
                <a:latin typeface="Calibri" pitchFamily="34" charset="0"/>
                <a:cs typeface="Calibri" pitchFamily="34" charset="0"/>
              </a:rPr>
              <a:t>J Neurosci Res. </a:t>
            </a:r>
            <a:r>
              <a:rPr lang="en-US" sz="1200" dirty="0" smtClean="0">
                <a:latin typeface="Calibri" pitchFamily="34" charset="0"/>
                <a:cs typeface="Calibri" pitchFamily="34" charset="0"/>
              </a:rPr>
              <a:t>2004. </a:t>
            </a:r>
            <a:endParaRPr lang="en-US" sz="1200" dirty="0">
              <a:latin typeface="Calibri" pitchFamily="34" charset="0"/>
              <a:cs typeface="Calibri" pitchFamily="34" charset="0"/>
            </a:endParaRPr>
          </a:p>
        </p:txBody>
      </p:sp>
      <p:sp>
        <p:nvSpPr>
          <p:cNvPr id="32" name="TextBox 31"/>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20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10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left)">
                                      <p:cBhvr>
                                        <p:cTn id="26"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153400" cy="762000"/>
          </a:xfrm>
        </p:spPr>
        <p:txBody>
          <a:bodyPr>
            <a:normAutofit fontScale="90000"/>
          </a:bodyPr>
          <a:lstStyle/>
          <a:p>
            <a:r>
              <a:rPr lang="en-US" dirty="0" smtClean="0"/>
              <a:t>Decreased Neurogenesis in Depression </a:t>
            </a:r>
            <a:endParaRPr lang="en-US" dirty="0"/>
          </a:p>
        </p:txBody>
      </p:sp>
      <p:sp>
        <p:nvSpPr>
          <p:cNvPr id="3" name="Content Placeholder 2"/>
          <p:cNvSpPr>
            <a:spLocks noGrp="1"/>
          </p:cNvSpPr>
          <p:nvPr>
            <p:ph idx="1"/>
          </p:nvPr>
        </p:nvSpPr>
        <p:spPr>
          <a:xfrm>
            <a:off x="457200" y="1219200"/>
            <a:ext cx="8458200" cy="4953000"/>
          </a:xfrm>
        </p:spPr>
        <p:txBody>
          <a:bodyPr>
            <a:noAutofit/>
          </a:bodyPr>
          <a:lstStyle/>
          <a:p>
            <a:pPr>
              <a:spcAft>
                <a:spcPts val="1200"/>
              </a:spcAft>
              <a:buClrTx/>
            </a:pPr>
            <a:r>
              <a:rPr lang="en-US" sz="2350" dirty="0" smtClean="0"/>
              <a:t>Brain-Derived Neurotrophic Factor (BDNF), a protein that increases neurogenesis, is decreased in patients with depression.</a:t>
            </a:r>
            <a:r>
              <a:rPr lang="en-US" sz="2350" baseline="30000" dirty="0" smtClean="0">
                <a:latin typeface="Calibri" pitchFamily="34" charset="0"/>
                <a:cs typeface="Calibri" pitchFamily="34" charset="0"/>
              </a:rPr>
              <a:t>1</a:t>
            </a:r>
            <a:endParaRPr lang="en-US" sz="2350" dirty="0" smtClean="0">
              <a:latin typeface="Calibri" pitchFamily="34" charset="0"/>
              <a:cs typeface="Calibri" pitchFamily="34" charset="0"/>
            </a:endParaRPr>
          </a:p>
          <a:p>
            <a:pPr>
              <a:spcAft>
                <a:spcPts val="1200"/>
              </a:spcAft>
              <a:buClrTx/>
            </a:pPr>
            <a:r>
              <a:rPr lang="en-US" sz="2350" dirty="0" smtClean="0"/>
              <a:t>Hippocampal volume is </a:t>
            </a:r>
            <a:r>
              <a:rPr lang="en-US" sz="2350" b="1" dirty="0" smtClean="0"/>
              <a:t>decreased</a:t>
            </a:r>
            <a:r>
              <a:rPr lang="en-US" sz="2350" dirty="0" smtClean="0"/>
              <a:t> in patients with depression.</a:t>
            </a:r>
            <a:r>
              <a:rPr lang="en-US" sz="2350" baseline="30000" dirty="0" smtClean="0"/>
              <a:t>2</a:t>
            </a:r>
            <a:endParaRPr lang="en-US" sz="2350" dirty="0" smtClean="0"/>
          </a:p>
          <a:p>
            <a:pPr>
              <a:spcAft>
                <a:spcPts val="1200"/>
              </a:spcAft>
              <a:buClrTx/>
            </a:pPr>
            <a:r>
              <a:rPr lang="en-US" sz="2350" dirty="0" smtClean="0"/>
              <a:t>Patients with depression exhibit prominent </a:t>
            </a:r>
            <a:r>
              <a:rPr lang="en-US" sz="2350" b="1" dirty="0" smtClean="0"/>
              <a:t>deficits in memory</a:t>
            </a:r>
            <a:r>
              <a:rPr lang="en-US" sz="2350" dirty="0" smtClean="0"/>
              <a:t>.</a:t>
            </a:r>
            <a:r>
              <a:rPr lang="en-US" sz="2350" baseline="30000" dirty="0" smtClean="0"/>
              <a:t>3</a:t>
            </a:r>
            <a:endParaRPr lang="en-US" sz="2350" b="1" dirty="0" smtClean="0"/>
          </a:p>
          <a:p>
            <a:pPr>
              <a:spcAft>
                <a:spcPts val="1200"/>
              </a:spcAft>
              <a:buClrTx/>
            </a:pPr>
            <a:r>
              <a:rPr lang="en-US" sz="2350" dirty="0" smtClean="0"/>
              <a:t>Cognitive capacity depends on the function of the </a:t>
            </a:r>
            <a:r>
              <a:rPr lang="en-US" sz="2350" b="1" dirty="0" smtClean="0"/>
              <a:t>hippocampus</a:t>
            </a:r>
            <a:r>
              <a:rPr lang="en-US" sz="2350" dirty="0" smtClean="0"/>
              <a:t>.</a:t>
            </a:r>
            <a:r>
              <a:rPr lang="en-US" sz="2350" baseline="30000" dirty="0" smtClean="0"/>
              <a:t>4</a:t>
            </a:r>
            <a:endParaRPr lang="en-US" sz="2350" b="1" dirty="0" smtClean="0"/>
          </a:p>
          <a:p>
            <a:pPr>
              <a:spcAft>
                <a:spcPts val="1200"/>
              </a:spcAft>
              <a:buClrTx/>
            </a:pPr>
            <a:r>
              <a:rPr lang="en-US" sz="2350" dirty="0" smtClean="0"/>
              <a:t>Chronic or severe stress is strongly associated with depression and correlates with disruption of hippocampus-dependent memory.</a:t>
            </a:r>
            <a:r>
              <a:rPr lang="en-US" sz="2350" baseline="30000" dirty="0" smtClean="0"/>
              <a:t>5</a:t>
            </a:r>
          </a:p>
        </p:txBody>
      </p:sp>
      <p:sp>
        <p:nvSpPr>
          <p:cNvPr id="4" name="Rectangle 3"/>
          <p:cNvSpPr/>
          <p:nvPr/>
        </p:nvSpPr>
        <p:spPr>
          <a:xfrm>
            <a:off x="0" y="6019800"/>
            <a:ext cx="9144000" cy="646331"/>
          </a:xfrm>
          <a:prstGeom prst="rect">
            <a:avLst/>
          </a:prstGeom>
        </p:spPr>
        <p:txBody>
          <a:bodyPr wrap="square" anchor="t">
            <a:spAutoFit/>
          </a:bodyPr>
          <a:lstStyle/>
          <a:p>
            <a:pPr marL="228600" indent="-228600" algn="ctr"/>
            <a:r>
              <a:rPr lang="en-US" sz="1200" dirty="0" smtClean="0">
                <a:latin typeface="Calibri" pitchFamily="34" charset="0"/>
                <a:cs typeface="Calibri" pitchFamily="34" charset="0"/>
              </a:rPr>
              <a:t>1. Acheson A et al. </a:t>
            </a:r>
            <a:r>
              <a:rPr lang="en-US" sz="1200" i="1" dirty="0" smtClean="0">
                <a:latin typeface="Calibri" pitchFamily="34" charset="0"/>
                <a:cs typeface="Calibri" pitchFamily="34" charset="0"/>
              </a:rPr>
              <a:t>Nat</a:t>
            </a:r>
            <a:r>
              <a:rPr lang="en-US" sz="1200" dirty="0" smtClean="0">
                <a:latin typeface="Calibri" pitchFamily="34" charset="0"/>
                <a:cs typeface="Calibri" pitchFamily="34" charset="0"/>
              </a:rPr>
              <a:t>. 1995; 2. Warner-Schmidt JL et al. </a:t>
            </a:r>
            <a:r>
              <a:rPr lang="en-US" sz="1200" i="1" dirty="0" smtClean="0">
                <a:latin typeface="Calibri" pitchFamily="34" charset="0"/>
                <a:cs typeface="Calibri" pitchFamily="34" charset="0"/>
              </a:rPr>
              <a:t>Hippocampus</a:t>
            </a:r>
            <a:r>
              <a:rPr lang="en-US" sz="1200" dirty="0" smtClean="0">
                <a:latin typeface="Calibri" pitchFamily="34" charset="0"/>
                <a:cs typeface="Calibri" pitchFamily="34" charset="0"/>
              </a:rPr>
              <a:t>. 2006; </a:t>
            </a:r>
          </a:p>
          <a:p>
            <a:pPr marL="228600" indent="-228600" algn="ctr"/>
            <a:r>
              <a:rPr lang="en-US" sz="1200" dirty="0" smtClean="0">
                <a:latin typeface="Calibri" pitchFamily="34" charset="0"/>
                <a:cs typeface="Calibri" pitchFamily="34" charset="0"/>
              </a:rPr>
              <a:t>3. Zakzanis KK et al. </a:t>
            </a:r>
            <a:r>
              <a:rPr lang="en-US" sz="1200" i="1" dirty="0" smtClean="0">
                <a:latin typeface="Calibri" pitchFamily="34" charset="0"/>
                <a:cs typeface="Calibri" pitchFamily="34" charset="0"/>
              </a:rPr>
              <a:t>Neuropsychiatry, Neuropsychol, and Behav Neurol. </a:t>
            </a:r>
            <a:r>
              <a:rPr lang="en-US" sz="1200" dirty="0" smtClean="0">
                <a:latin typeface="Calibri" pitchFamily="34" charset="0"/>
                <a:cs typeface="Calibri" pitchFamily="34" charset="0"/>
              </a:rPr>
              <a:t>1998; </a:t>
            </a:r>
          </a:p>
          <a:p>
            <a:pPr marL="228600" indent="-228600" algn="ctr"/>
            <a:r>
              <a:rPr lang="en-US" sz="1200" dirty="0" smtClean="0">
                <a:latin typeface="Calibri" pitchFamily="34" charset="0"/>
                <a:cs typeface="Calibri" pitchFamily="34" charset="0"/>
              </a:rPr>
              <a:t>4.  Squire LR et al. </a:t>
            </a:r>
            <a:r>
              <a:rPr lang="en-US" sz="1200" i="1" dirty="0" smtClean="0">
                <a:latin typeface="Calibri" pitchFamily="34" charset="0"/>
                <a:cs typeface="Calibri" pitchFamily="34" charset="0"/>
              </a:rPr>
              <a:t>Annu Rev Neurosci. </a:t>
            </a:r>
            <a:r>
              <a:rPr lang="en-US" sz="1200" dirty="0" smtClean="0">
                <a:latin typeface="Calibri" pitchFamily="34" charset="0"/>
                <a:cs typeface="Calibri" pitchFamily="34" charset="0"/>
              </a:rPr>
              <a:t>2004; 5. Pittenger C et al. </a:t>
            </a:r>
            <a:r>
              <a:rPr lang="en-US" sz="1200" i="1" dirty="0" smtClean="0">
                <a:latin typeface="Calibri" pitchFamily="34" charset="0"/>
                <a:cs typeface="Calibri" pitchFamily="34" charset="0"/>
              </a:rPr>
              <a:t>Neuropscyhopharmacol. </a:t>
            </a:r>
            <a:r>
              <a:rPr lang="en-US" sz="1200" dirty="0" smtClean="0">
                <a:latin typeface="Calibri" pitchFamily="34" charset="0"/>
                <a:cs typeface="Calibri" pitchFamily="34" charset="0"/>
              </a:rPr>
              <a:t>2008.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228600"/>
            <a:ext cx="8153400" cy="914400"/>
          </a:xfrm>
        </p:spPr>
        <p:txBody>
          <a:bodyPr>
            <a:noAutofit/>
          </a:bodyPr>
          <a:lstStyle/>
          <a:p>
            <a:r>
              <a:rPr lang="en-US" sz="3600" dirty="0" smtClean="0"/>
              <a:t>Physiological Measurements of Circadian Rhythms are Altered in Depression</a:t>
            </a:r>
            <a:endParaRPr lang="en-US" sz="3600" dirty="0"/>
          </a:p>
        </p:txBody>
      </p:sp>
      <p:sp>
        <p:nvSpPr>
          <p:cNvPr id="8" name="Freeform 7"/>
          <p:cNvSpPr/>
          <p:nvPr/>
        </p:nvSpPr>
        <p:spPr>
          <a:xfrm>
            <a:off x="2464904" y="1480224"/>
            <a:ext cx="4621696" cy="1220131"/>
          </a:xfrm>
          <a:custGeom>
            <a:avLst/>
            <a:gdLst>
              <a:gd name="connsiteX0" fmla="*/ 0 w 4791456"/>
              <a:gd name="connsiteY0" fmla="*/ 2734056 h 3364992"/>
              <a:gd name="connsiteX1" fmla="*/ 0 w 4791456"/>
              <a:gd name="connsiteY1" fmla="*/ 2734056 h 3364992"/>
              <a:gd name="connsiteX2" fmla="*/ 201168 w 4791456"/>
              <a:gd name="connsiteY2" fmla="*/ 2130552 h 3364992"/>
              <a:gd name="connsiteX3" fmla="*/ 420624 w 4791456"/>
              <a:gd name="connsiteY3" fmla="*/ 1856232 h 3364992"/>
              <a:gd name="connsiteX4" fmla="*/ 512064 w 4791456"/>
              <a:gd name="connsiteY4" fmla="*/ 1481328 h 3364992"/>
              <a:gd name="connsiteX5" fmla="*/ 685800 w 4791456"/>
              <a:gd name="connsiteY5" fmla="*/ 1133856 h 3364992"/>
              <a:gd name="connsiteX6" fmla="*/ 950976 w 4791456"/>
              <a:gd name="connsiteY6" fmla="*/ 795528 h 3364992"/>
              <a:gd name="connsiteX7" fmla="*/ 1078992 w 4791456"/>
              <a:gd name="connsiteY7" fmla="*/ 457200 h 3364992"/>
              <a:gd name="connsiteX8" fmla="*/ 1170432 w 4791456"/>
              <a:gd name="connsiteY8" fmla="*/ 192024 h 3364992"/>
              <a:gd name="connsiteX9" fmla="*/ 1280160 w 4791456"/>
              <a:gd name="connsiteY9" fmla="*/ 100584 h 3364992"/>
              <a:gd name="connsiteX10" fmla="*/ 1536192 w 4791456"/>
              <a:gd name="connsiteY10" fmla="*/ 274320 h 3364992"/>
              <a:gd name="connsiteX11" fmla="*/ 1664208 w 4791456"/>
              <a:gd name="connsiteY11" fmla="*/ 0 h 3364992"/>
              <a:gd name="connsiteX12" fmla="*/ 1828800 w 4791456"/>
              <a:gd name="connsiteY12" fmla="*/ 219456 h 3364992"/>
              <a:gd name="connsiteX13" fmla="*/ 2048256 w 4791456"/>
              <a:gd name="connsiteY13" fmla="*/ 393192 h 3364992"/>
              <a:gd name="connsiteX14" fmla="*/ 2194560 w 4791456"/>
              <a:gd name="connsiteY14" fmla="*/ 676656 h 3364992"/>
              <a:gd name="connsiteX15" fmla="*/ 2295144 w 4791456"/>
              <a:gd name="connsiteY15" fmla="*/ 1033272 h 3364992"/>
              <a:gd name="connsiteX16" fmla="*/ 2478024 w 4791456"/>
              <a:gd name="connsiteY16" fmla="*/ 1042416 h 3364992"/>
              <a:gd name="connsiteX17" fmla="*/ 2642616 w 4791456"/>
              <a:gd name="connsiteY17" fmla="*/ 1399032 h 3364992"/>
              <a:gd name="connsiteX18" fmla="*/ 2734056 w 4791456"/>
              <a:gd name="connsiteY18" fmla="*/ 1947672 h 3364992"/>
              <a:gd name="connsiteX19" fmla="*/ 2779776 w 4791456"/>
              <a:gd name="connsiteY19" fmla="*/ 2395728 h 3364992"/>
              <a:gd name="connsiteX20" fmla="*/ 2843784 w 4791456"/>
              <a:gd name="connsiteY20" fmla="*/ 2962656 h 3364992"/>
              <a:gd name="connsiteX21" fmla="*/ 2953512 w 4791456"/>
              <a:gd name="connsiteY21" fmla="*/ 3246120 h 3364992"/>
              <a:gd name="connsiteX22" fmla="*/ 3163824 w 4791456"/>
              <a:gd name="connsiteY22" fmla="*/ 3355848 h 3364992"/>
              <a:gd name="connsiteX23" fmla="*/ 3465576 w 4791456"/>
              <a:gd name="connsiteY23" fmla="*/ 3364992 h 3364992"/>
              <a:gd name="connsiteX24" fmla="*/ 3602736 w 4791456"/>
              <a:gd name="connsiteY24" fmla="*/ 2999232 h 3364992"/>
              <a:gd name="connsiteX25" fmla="*/ 3886200 w 4791456"/>
              <a:gd name="connsiteY25" fmla="*/ 2852928 h 3364992"/>
              <a:gd name="connsiteX26" fmla="*/ 3986784 w 4791456"/>
              <a:gd name="connsiteY26" fmla="*/ 2761488 h 3364992"/>
              <a:gd name="connsiteX27" fmla="*/ 4133088 w 4791456"/>
              <a:gd name="connsiteY27" fmla="*/ 2240280 h 3364992"/>
              <a:gd name="connsiteX28" fmla="*/ 4215384 w 4791456"/>
              <a:gd name="connsiteY28" fmla="*/ 2084832 h 3364992"/>
              <a:gd name="connsiteX29" fmla="*/ 4361688 w 4791456"/>
              <a:gd name="connsiteY29" fmla="*/ 1975104 h 3364992"/>
              <a:gd name="connsiteX30" fmla="*/ 4498848 w 4791456"/>
              <a:gd name="connsiteY30" fmla="*/ 1508760 h 3364992"/>
              <a:gd name="connsiteX31" fmla="*/ 4672584 w 4791456"/>
              <a:gd name="connsiteY31" fmla="*/ 1106424 h 3364992"/>
              <a:gd name="connsiteX32" fmla="*/ 4791456 w 4791456"/>
              <a:gd name="connsiteY32" fmla="*/ 950976 h 3364992"/>
              <a:gd name="connsiteX33" fmla="*/ 4791456 w 4791456"/>
              <a:gd name="connsiteY33" fmla="*/ 950976 h 3364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91456" h="3364992">
                <a:moveTo>
                  <a:pt x="0" y="2734056"/>
                </a:moveTo>
                <a:lnTo>
                  <a:pt x="0" y="2734056"/>
                </a:lnTo>
                <a:lnTo>
                  <a:pt x="201168" y="2130552"/>
                </a:lnTo>
                <a:lnTo>
                  <a:pt x="420624" y="1856232"/>
                </a:lnTo>
                <a:lnTo>
                  <a:pt x="512064" y="1481328"/>
                </a:lnTo>
                <a:lnTo>
                  <a:pt x="685800" y="1133856"/>
                </a:lnTo>
                <a:lnTo>
                  <a:pt x="950976" y="795528"/>
                </a:lnTo>
                <a:lnTo>
                  <a:pt x="1078992" y="457200"/>
                </a:lnTo>
                <a:lnTo>
                  <a:pt x="1170432" y="192024"/>
                </a:lnTo>
                <a:lnTo>
                  <a:pt x="1280160" y="100584"/>
                </a:lnTo>
                <a:lnTo>
                  <a:pt x="1536192" y="274320"/>
                </a:lnTo>
                <a:lnTo>
                  <a:pt x="1664208" y="0"/>
                </a:lnTo>
                <a:lnTo>
                  <a:pt x="1828800" y="219456"/>
                </a:lnTo>
                <a:lnTo>
                  <a:pt x="2048256" y="393192"/>
                </a:lnTo>
                <a:lnTo>
                  <a:pt x="2194560" y="676656"/>
                </a:lnTo>
                <a:lnTo>
                  <a:pt x="2295144" y="1033272"/>
                </a:lnTo>
                <a:lnTo>
                  <a:pt x="2478024" y="1042416"/>
                </a:lnTo>
                <a:lnTo>
                  <a:pt x="2642616" y="1399032"/>
                </a:lnTo>
                <a:lnTo>
                  <a:pt x="2734056" y="1947672"/>
                </a:lnTo>
                <a:lnTo>
                  <a:pt x="2779776" y="2395728"/>
                </a:lnTo>
                <a:lnTo>
                  <a:pt x="2843784" y="2962656"/>
                </a:lnTo>
                <a:lnTo>
                  <a:pt x="2953512" y="3246120"/>
                </a:lnTo>
                <a:lnTo>
                  <a:pt x="3163824" y="3355848"/>
                </a:lnTo>
                <a:lnTo>
                  <a:pt x="3465576" y="3364992"/>
                </a:lnTo>
                <a:lnTo>
                  <a:pt x="3602736" y="2999232"/>
                </a:lnTo>
                <a:lnTo>
                  <a:pt x="3886200" y="2852928"/>
                </a:lnTo>
                <a:lnTo>
                  <a:pt x="3986784" y="2761488"/>
                </a:lnTo>
                <a:lnTo>
                  <a:pt x="4133088" y="2240280"/>
                </a:lnTo>
                <a:lnTo>
                  <a:pt x="4215384" y="2084832"/>
                </a:lnTo>
                <a:lnTo>
                  <a:pt x="4361688" y="1975104"/>
                </a:lnTo>
                <a:lnTo>
                  <a:pt x="4498848" y="1508760"/>
                </a:lnTo>
                <a:lnTo>
                  <a:pt x="4672584" y="1106424"/>
                </a:lnTo>
                <a:lnTo>
                  <a:pt x="4791456" y="950976"/>
                </a:lnTo>
                <a:lnTo>
                  <a:pt x="4791456" y="950976"/>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latin typeface="Calibri" pitchFamily="34" charset="0"/>
              <a:cs typeface="Calibri" pitchFamily="34" charset="0"/>
            </a:endParaRPr>
          </a:p>
        </p:txBody>
      </p:sp>
      <p:grpSp>
        <p:nvGrpSpPr>
          <p:cNvPr id="2" name="Group 37"/>
          <p:cNvGrpSpPr/>
          <p:nvPr/>
        </p:nvGrpSpPr>
        <p:grpSpPr>
          <a:xfrm>
            <a:off x="2132339" y="5951388"/>
            <a:ext cx="5487661" cy="531532"/>
            <a:chOff x="1810512" y="5562600"/>
            <a:chExt cx="5487661" cy="531532"/>
          </a:xfrm>
        </p:grpSpPr>
        <p:pic>
          <p:nvPicPr>
            <p:cNvPr id="1036" name="Picture 12" descr="C:\Users\nlowe\AppData\Local\Microsoft\Windows\Temporary Internet Files\Content.IE5\KMRC1UHP\MC900295047[1].wmf"/>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724400" y="5562600"/>
              <a:ext cx="533400" cy="531532"/>
            </a:xfrm>
            <a:prstGeom prst="rect">
              <a:avLst/>
            </a:prstGeom>
            <a:noFill/>
          </p:spPr>
        </p:pic>
        <p:pic>
          <p:nvPicPr>
            <p:cNvPr id="1035" name="Picture 11" descr="C:\Users\nlowe\AppData\Local\Microsoft\Windows\Temporary Internet Files\Content.IE5\T6C6949W\MC900187841[1].wmf"/>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2743200" y="5562600"/>
              <a:ext cx="530657" cy="530657"/>
            </a:xfrm>
            <a:prstGeom prst="rect">
              <a:avLst/>
            </a:prstGeom>
            <a:noFill/>
          </p:spPr>
        </p:pic>
        <p:pic>
          <p:nvPicPr>
            <p:cNvPr id="36" name="Picture 11" descr="C:\Users\nlowe\AppData\Local\Microsoft\Windows\Temporary Internet Files\Content.IE5\T6C6949W\MC900187841[1].wmf"/>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6705600" y="5562600"/>
              <a:ext cx="530657" cy="530657"/>
            </a:xfrm>
            <a:prstGeom prst="rect">
              <a:avLst/>
            </a:prstGeom>
            <a:noFill/>
          </p:spPr>
        </p:pic>
        <p:cxnSp>
          <p:nvCxnSpPr>
            <p:cNvPr id="14" name="Straight Connector 13"/>
            <p:cNvCxnSpPr/>
            <p:nvPr/>
          </p:nvCxnSpPr>
          <p:spPr>
            <a:xfrm rot="10800000">
              <a:off x="1886712" y="5562600"/>
              <a:ext cx="5047488" cy="0"/>
            </a:xfrm>
            <a:prstGeom prst="line">
              <a:avLst/>
            </a:prstGeom>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1810512" y="5638800"/>
              <a:ext cx="649537" cy="369332"/>
            </a:xfrm>
            <a:prstGeom prst="rect">
              <a:avLst/>
            </a:prstGeom>
            <a:noFill/>
          </p:spPr>
          <p:txBody>
            <a:bodyPr wrap="none" rtlCol="0">
              <a:spAutoFit/>
            </a:bodyPr>
            <a:lstStyle/>
            <a:p>
              <a:r>
                <a:rPr lang="en-US" dirty="0" smtClean="0">
                  <a:latin typeface="Calibri" pitchFamily="34" charset="0"/>
                  <a:cs typeface="Calibri" pitchFamily="34" charset="0"/>
                </a:rPr>
                <a:t>6 am</a:t>
              </a:r>
              <a:endParaRPr lang="en-US" dirty="0">
                <a:latin typeface="Calibri" pitchFamily="34" charset="0"/>
                <a:cs typeface="Calibri" pitchFamily="34" charset="0"/>
              </a:endParaRPr>
            </a:p>
          </p:txBody>
        </p:sp>
        <p:sp>
          <p:nvSpPr>
            <p:cNvPr id="18" name="TextBox 17"/>
            <p:cNvSpPr txBox="1"/>
            <p:nvPr/>
          </p:nvSpPr>
          <p:spPr>
            <a:xfrm>
              <a:off x="3657600" y="5638800"/>
              <a:ext cx="657552" cy="369332"/>
            </a:xfrm>
            <a:prstGeom prst="rect">
              <a:avLst/>
            </a:prstGeom>
            <a:noFill/>
          </p:spPr>
          <p:txBody>
            <a:bodyPr wrap="none" rtlCol="0">
              <a:spAutoFit/>
            </a:bodyPr>
            <a:lstStyle/>
            <a:p>
              <a:r>
                <a:rPr lang="en-US" dirty="0" smtClean="0">
                  <a:latin typeface="Calibri" pitchFamily="34" charset="0"/>
                  <a:cs typeface="Calibri" pitchFamily="34" charset="0"/>
                </a:rPr>
                <a:t>6 pm</a:t>
              </a:r>
              <a:endParaRPr lang="en-US" dirty="0">
                <a:latin typeface="Calibri" pitchFamily="34" charset="0"/>
                <a:cs typeface="Calibri" pitchFamily="34" charset="0"/>
              </a:endParaRPr>
            </a:p>
          </p:txBody>
        </p:sp>
        <p:sp>
          <p:nvSpPr>
            <p:cNvPr id="19" name="TextBox 18"/>
            <p:cNvSpPr txBox="1"/>
            <p:nvPr/>
          </p:nvSpPr>
          <p:spPr>
            <a:xfrm>
              <a:off x="2667000" y="5638800"/>
              <a:ext cx="668773" cy="369332"/>
            </a:xfrm>
            <a:prstGeom prst="rect">
              <a:avLst/>
            </a:prstGeom>
            <a:noFill/>
          </p:spPr>
          <p:txBody>
            <a:bodyPr wrap="none" rtlCol="0">
              <a:spAutoFit/>
            </a:bodyPr>
            <a:lstStyle/>
            <a:p>
              <a:r>
                <a:rPr lang="en-US" dirty="0" smtClean="0">
                  <a:latin typeface="Calibri" pitchFamily="34" charset="0"/>
                  <a:cs typeface="Calibri" pitchFamily="34" charset="0"/>
                </a:rPr>
                <a:t>noon</a:t>
              </a:r>
              <a:endParaRPr lang="en-US" dirty="0">
                <a:latin typeface="Calibri" pitchFamily="34" charset="0"/>
                <a:cs typeface="Calibri" pitchFamily="34" charset="0"/>
              </a:endParaRPr>
            </a:p>
          </p:txBody>
        </p:sp>
        <p:sp>
          <p:nvSpPr>
            <p:cNvPr id="20" name="TextBox 19"/>
            <p:cNvSpPr txBox="1"/>
            <p:nvPr/>
          </p:nvSpPr>
          <p:spPr>
            <a:xfrm>
              <a:off x="4495800" y="5638800"/>
              <a:ext cx="1024127" cy="369332"/>
            </a:xfrm>
            <a:prstGeom prst="rect">
              <a:avLst/>
            </a:prstGeom>
            <a:noFill/>
          </p:spPr>
          <p:txBody>
            <a:bodyPr wrap="none" rtlCol="0">
              <a:spAutoFit/>
            </a:bodyPr>
            <a:lstStyle/>
            <a:p>
              <a:r>
                <a:rPr lang="en-US" dirty="0" smtClean="0">
                  <a:latin typeface="Calibri" pitchFamily="34" charset="0"/>
                  <a:cs typeface="Calibri" pitchFamily="34" charset="0"/>
                </a:rPr>
                <a:t>midnight</a:t>
              </a:r>
              <a:endParaRPr lang="en-US" dirty="0">
                <a:latin typeface="Calibri" pitchFamily="34" charset="0"/>
                <a:cs typeface="Calibri" pitchFamily="34" charset="0"/>
              </a:endParaRPr>
            </a:p>
          </p:txBody>
        </p:sp>
        <p:sp>
          <p:nvSpPr>
            <p:cNvPr id="21" name="TextBox 20"/>
            <p:cNvSpPr txBox="1"/>
            <p:nvPr/>
          </p:nvSpPr>
          <p:spPr>
            <a:xfrm>
              <a:off x="5791200" y="5638800"/>
              <a:ext cx="649537" cy="369332"/>
            </a:xfrm>
            <a:prstGeom prst="rect">
              <a:avLst/>
            </a:prstGeom>
            <a:noFill/>
          </p:spPr>
          <p:txBody>
            <a:bodyPr wrap="none" rtlCol="0">
              <a:spAutoFit/>
            </a:bodyPr>
            <a:lstStyle/>
            <a:p>
              <a:r>
                <a:rPr lang="en-US" dirty="0" smtClean="0">
                  <a:latin typeface="Calibri" pitchFamily="34" charset="0"/>
                  <a:cs typeface="Calibri" pitchFamily="34" charset="0"/>
                </a:rPr>
                <a:t>6 am</a:t>
              </a:r>
              <a:endParaRPr lang="en-US" dirty="0">
                <a:latin typeface="Calibri" pitchFamily="34" charset="0"/>
                <a:cs typeface="Calibri" pitchFamily="34" charset="0"/>
              </a:endParaRPr>
            </a:p>
          </p:txBody>
        </p:sp>
        <p:sp>
          <p:nvSpPr>
            <p:cNvPr id="22" name="TextBox 21"/>
            <p:cNvSpPr txBox="1"/>
            <p:nvPr/>
          </p:nvSpPr>
          <p:spPr>
            <a:xfrm>
              <a:off x="6629400" y="5638800"/>
              <a:ext cx="668773" cy="369332"/>
            </a:xfrm>
            <a:prstGeom prst="rect">
              <a:avLst/>
            </a:prstGeom>
            <a:noFill/>
          </p:spPr>
          <p:txBody>
            <a:bodyPr wrap="none" rtlCol="0">
              <a:spAutoFit/>
            </a:bodyPr>
            <a:lstStyle/>
            <a:p>
              <a:r>
                <a:rPr lang="en-US" dirty="0" smtClean="0">
                  <a:latin typeface="Calibri" pitchFamily="34" charset="0"/>
                  <a:cs typeface="Calibri" pitchFamily="34" charset="0"/>
                </a:rPr>
                <a:t>noon</a:t>
              </a:r>
              <a:endParaRPr lang="en-US" dirty="0">
                <a:latin typeface="Calibri" pitchFamily="34" charset="0"/>
                <a:cs typeface="Calibri" pitchFamily="34" charset="0"/>
              </a:endParaRPr>
            </a:p>
          </p:txBody>
        </p:sp>
      </p:grpSp>
      <p:sp>
        <p:nvSpPr>
          <p:cNvPr id="29" name="Freeform 28"/>
          <p:cNvSpPr/>
          <p:nvPr/>
        </p:nvSpPr>
        <p:spPr>
          <a:xfrm>
            <a:off x="2484002" y="4579788"/>
            <a:ext cx="4729163" cy="1252538"/>
          </a:xfrm>
          <a:custGeom>
            <a:avLst/>
            <a:gdLst>
              <a:gd name="connsiteX0" fmla="*/ 0 w 4729163"/>
              <a:gd name="connsiteY0" fmla="*/ 1176338 h 1252538"/>
              <a:gd name="connsiteX1" fmla="*/ 314325 w 4729163"/>
              <a:gd name="connsiteY1" fmla="*/ 1076325 h 1252538"/>
              <a:gd name="connsiteX2" fmla="*/ 490538 w 4729163"/>
              <a:gd name="connsiteY2" fmla="*/ 1243013 h 1252538"/>
              <a:gd name="connsiteX3" fmla="*/ 785813 w 4729163"/>
              <a:gd name="connsiteY3" fmla="*/ 1171575 h 1252538"/>
              <a:gd name="connsiteX4" fmla="*/ 990600 w 4729163"/>
              <a:gd name="connsiteY4" fmla="*/ 1247775 h 1252538"/>
              <a:gd name="connsiteX5" fmla="*/ 1138238 w 4729163"/>
              <a:gd name="connsiteY5" fmla="*/ 1133475 h 1252538"/>
              <a:gd name="connsiteX6" fmla="*/ 1304925 w 4729163"/>
              <a:gd name="connsiteY6" fmla="*/ 1081088 h 1252538"/>
              <a:gd name="connsiteX7" fmla="*/ 1476375 w 4729163"/>
              <a:gd name="connsiteY7" fmla="*/ 1252538 h 1252538"/>
              <a:gd name="connsiteX8" fmla="*/ 1824038 w 4729163"/>
              <a:gd name="connsiteY8" fmla="*/ 1123950 h 1252538"/>
              <a:gd name="connsiteX9" fmla="*/ 1981200 w 4729163"/>
              <a:gd name="connsiteY9" fmla="*/ 1119188 h 1252538"/>
              <a:gd name="connsiteX10" fmla="*/ 2114550 w 4729163"/>
              <a:gd name="connsiteY10" fmla="*/ 1228725 h 1252538"/>
              <a:gd name="connsiteX11" fmla="*/ 2290763 w 4729163"/>
              <a:gd name="connsiteY11" fmla="*/ 1233488 h 1252538"/>
              <a:gd name="connsiteX12" fmla="*/ 2905125 w 4729163"/>
              <a:gd name="connsiteY12" fmla="*/ 0 h 1252538"/>
              <a:gd name="connsiteX13" fmla="*/ 3228975 w 4729163"/>
              <a:gd name="connsiteY13" fmla="*/ 157163 h 1252538"/>
              <a:gd name="connsiteX14" fmla="*/ 3419475 w 4729163"/>
              <a:gd name="connsiteY14" fmla="*/ 28575 h 1252538"/>
              <a:gd name="connsiteX15" fmla="*/ 3767138 w 4729163"/>
              <a:gd name="connsiteY15" fmla="*/ 366713 h 1252538"/>
              <a:gd name="connsiteX16" fmla="*/ 3862388 w 4729163"/>
              <a:gd name="connsiteY16" fmla="*/ 933450 h 1252538"/>
              <a:gd name="connsiteX17" fmla="*/ 3871913 w 4729163"/>
              <a:gd name="connsiteY17" fmla="*/ 1190625 h 1252538"/>
              <a:gd name="connsiteX18" fmla="*/ 4229100 w 4729163"/>
              <a:gd name="connsiteY18" fmla="*/ 1071563 h 1252538"/>
              <a:gd name="connsiteX19" fmla="*/ 4371975 w 4729163"/>
              <a:gd name="connsiteY19" fmla="*/ 1233488 h 1252538"/>
              <a:gd name="connsiteX20" fmla="*/ 4729163 w 4729163"/>
              <a:gd name="connsiteY20" fmla="*/ 1166813 h 1252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29163" h="1252538">
                <a:moveTo>
                  <a:pt x="0" y="1176338"/>
                </a:moveTo>
                <a:lnTo>
                  <a:pt x="314325" y="1076325"/>
                </a:lnTo>
                <a:lnTo>
                  <a:pt x="490538" y="1243013"/>
                </a:lnTo>
                <a:lnTo>
                  <a:pt x="785813" y="1171575"/>
                </a:lnTo>
                <a:lnTo>
                  <a:pt x="990600" y="1247775"/>
                </a:lnTo>
                <a:lnTo>
                  <a:pt x="1138238" y="1133475"/>
                </a:lnTo>
                <a:lnTo>
                  <a:pt x="1304925" y="1081088"/>
                </a:lnTo>
                <a:lnTo>
                  <a:pt x="1476375" y="1252538"/>
                </a:lnTo>
                <a:lnTo>
                  <a:pt x="1824038" y="1123950"/>
                </a:lnTo>
                <a:lnTo>
                  <a:pt x="1981200" y="1119188"/>
                </a:lnTo>
                <a:lnTo>
                  <a:pt x="2114550" y="1228725"/>
                </a:lnTo>
                <a:lnTo>
                  <a:pt x="2290763" y="1233488"/>
                </a:lnTo>
                <a:lnTo>
                  <a:pt x="2905125" y="0"/>
                </a:lnTo>
                <a:lnTo>
                  <a:pt x="3228975" y="157163"/>
                </a:lnTo>
                <a:lnTo>
                  <a:pt x="3419475" y="28575"/>
                </a:lnTo>
                <a:lnTo>
                  <a:pt x="3767138" y="366713"/>
                </a:lnTo>
                <a:lnTo>
                  <a:pt x="3862388" y="933450"/>
                </a:lnTo>
                <a:lnTo>
                  <a:pt x="3871913" y="1190625"/>
                </a:lnTo>
                <a:lnTo>
                  <a:pt x="4229100" y="1071563"/>
                </a:lnTo>
                <a:lnTo>
                  <a:pt x="4371975" y="1233488"/>
                </a:lnTo>
                <a:lnTo>
                  <a:pt x="4729163" y="1166813"/>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latin typeface="Calibri" pitchFamily="34" charset="0"/>
              <a:cs typeface="Calibri" pitchFamily="34" charset="0"/>
            </a:endParaRPr>
          </a:p>
        </p:txBody>
      </p:sp>
      <p:grpSp>
        <p:nvGrpSpPr>
          <p:cNvPr id="3" name="Group 38"/>
          <p:cNvGrpSpPr/>
          <p:nvPr/>
        </p:nvGrpSpPr>
        <p:grpSpPr>
          <a:xfrm>
            <a:off x="1447800" y="4412510"/>
            <a:ext cx="783837" cy="1603581"/>
            <a:chOff x="1524000" y="4711390"/>
            <a:chExt cx="783837" cy="1603581"/>
          </a:xfrm>
        </p:grpSpPr>
        <p:cxnSp>
          <p:nvCxnSpPr>
            <p:cNvPr id="34" name="Straight Connector 33"/>
            <p:cNvCxnSpPr/>
            <p:nvPr/>
          </p:nvCxnSpPr>
          <p:spPr>
            <a:xfrm rot="5400000">
              <a:off x="1637221" y="5602568"/>
              <a:ext cx="1295400" cy="0"/>
            </a:xfrm>
            <a:prstGeom prst="line">
              <a:avLst/>
            </a:prstGeom>
          </p:spPr>
          <p:style>
            <a:lnRef idx="3">
              <a:schemeClr val="dk1"/>
            </a:lnRef>
            <a:fillRef idx="0">
              <a:schemeClr val="dk1"/>
            </a:fillRef>
            <a:effectRef idx="2">
              <a:schemeClr val="dk1"/>
            </a:effectRef>
            <a:fontRef idx="minor">
              <a:schemeClr val="tx1"/>
            </a:fontRef>
          </p:style>
        </p:cxnSp>
        <p:sp>
          <p:nvSpPr>
            <p:cNvPr id="35" name="TextBox 34"/>
            <p:cNvSpPr txBox="1"/>
            <p:nvPr/>
          </p:nvSpPr>
          <p:spPr>
            <a:xfrm rot="16200000">
              <a:off x="876098" y="5359292"/>
              <a:ext cx="1603581" cy="307777"/>
            </a:xfrm>
            <a:prstGeom prst="rect">
              <a:avLst/>
            </a:prstGeom>
            <a:noFill/>
          </p:spPr>
          <p:txBody>
            <a:bodyPr wrap="none" rtlCol="0">
              <a:spAutoFit/>
            </a:bodyPr>
            <a:lstStyle/>
            <a:p>
              <a:r>
                <a:rPr lang="en-US" sz="1400" b="1" dirty="0" smtClean="0">
                  <a:latin typeface="Calibri" pitchFamily="34" charset="0"/>
                  <a:cs typeface="Calibri" pitchFamily="34" charset="0"/>
                </a:rPr>
                <a:t>Melatonin (pg/ml) </a:t>
              </a:r>
            </a:p>
          </p:txBody>
        </p:sp>
        <p:sp>
          <p:nvSpPr>
            <p:cNvPr id="37" name="TextBox 36"/>
            <p:cNvSpPr txBox="1"/>
            <p:nvPr/>
          </p:nvSpPr>
          <p:spPr>
            <a:xfrm>
              <a:off x="1887529" y="4830269"/>
              <a:ext cx="420308" cy="276999"/>
            </a:xfrm>
            <a:prstGeom prst="rect">
              <a:avLst/>
            </a:prstGeom>
            <a:noFill/>
          </p:spPr>
          <p:txBody>
            <a:bodyPr wrap="none" rtlCol="0">
              <a:spAutoFit/>
            </a:bodyPr>
            <a:lstStyle/>
            <a:p>
              <a:r>
                <a:rPr lang="en-US" sz="1200" dirty="0" smtClean="0">
                  <a:latin typeface="Calibri" pitchFamily="34" charset="0"/>
                  <a:cs typeface="Calibri" pitchFamily="34" charset="0"/>
                </a:rPr>
                <a:t>100</a:t>
              </a:r>
              <a:endParaRPr lang="en-US" sz="1200" dirty="0">
                <a:latin typeface="Calibri" pitchFamily="34" charset="0"/>
                <a:cs typeface="Calibri" pitchFamily="34" charset="0"/>
              </a:endParaRPr>
            </a:p>
          </p:txBody>
        </p:sp>
        <p:sp>
          <p:nvSpPr>
            <p:cNvPr id="40" name="TextBox 39"/>
            <p:cNvSpPr txBox="1"/>
            <p:nvPr/>
          </p:nvSpPr>
          <p:spPr>
            <a:xfrm>
              <a:off x="1963729" y="6021668"/>
              <a:ext cx="338554" cy="276999"/>
            </a:xfrm>
            <a:prstGeom prst="rect">
              <a:avLst/>
            </a:prstGeom>
            <a:noFill/>
          </p:spPr>
          <p:txBody>
            <a:bodyPr wrap="none" rtlCol="0">
              <a:spAutoFit/>
            </a:bodyPr>
            <a:lstStyle/>
            <a:p>
              <a:r>
                <a:rPr lang="en-US" sz="1200" dirty="0" smtClean="0">
                  <a:latin typeface="Calibri" pitchFamily="34" charset="0"/>
                  <a:cs typeface="Calibri" pitchFamily="34" charset="0"/>
                </a:rPr>
                <a:t>20</a:t>
              </a:r>
              <a:endParaRPr lang="en-US" sz="1200" dirty="0">
                <a:latin typeface="Calibri" pitchFamily="34" charset="0"/>
                <a:cs typeface="Calibri" pitchFamily="34" charset="0"/>
              </a:endParaRPr>
            </a:p>
          </p:txBody>
        </p:sp>
        <p:sp>
          <p:nvSpPr>
            <p:cNvPr id="41" name="TextBox 40"/>
            <p:cNvSpPr txBox="1"/>
            <p:nvPr/>
          </p:nvSpPr>
          <p:spPr>
            <a:xfrm>
              <a:off x="1963729" y="5744669"/>
              <a:ext cx="338554" cy="276999"/>
            </a:xfrm>
            <a:prstGeom prst="rect">
              <a:avLst/>
            </a:prstGeom>
            <a:noFill/>
          </p:spPr>
          <p:txBody>
            <a:bodyPr wrap="none" rtlCol="0">
              <a:spAutoFit/>
            </a:bodyPr>
            <a:lstStyle/>
            <a:p>
              <a:r>
                <a:rPr lang="en-US" sz="1200" dirty="0" smtClean="0">
                  <a:latin typeface="Calibri" pitchFamily="34" charset="0"/>
                  <a:cs typeface="Calibri" pitchFamily="34" charset="0"/>
                </a:rPr>
                <a:t>40</a:t>
              </a:r>
              <a:endParaRPr lang="en-US" sz="1200" dirty="0">
                <a:latin typeface="Calibri" pitchFamily="34" charset="0"/>
                <a:cs typeface="Calibri" pitchFamily="34" charset="0"/>
              </a:endParaRPr>
            </a:p>
          </p:txBody>
        </p:sp>
        <p:sp>
          <p:nvSpPr>
            <p:cNvPr id="42" name="TextBox 41"/>
            <p:cNvSpPr txBox="1"/>
            <p:nvPr/>
          </p:nvSpPr>
          <p:spPr>
            <a:xfrm>
              <a:off x="1963729" y="5439869"/>
              <a:ext cx="338554" cy="276999"/>
            </a:xfrm>
            <a:prstGeom prst="rect">
              <a:avLst/>
            </a:prstGeom>
            <a:noFill/>
          </p:spPr>
          <p:txBody>
            <a:bodyPr wrap="none" rtlCol="0">
              <a:spAutoFit/>
            </a:bodyPr>
            <a:lstStyle/>
            <a:p>
              <a:r>
                <a:rPr lang="en-US" sz="1200" dirty="0" smtClean="0">
                  <a:latin typeface="Calibri" pitchFamily="34" charset="0"/>
                  <a:cs typeface="Calibri" pitchFamily="34" charset="0"/>
                </a:rPr>
                <a:t>60</a:t>
              </a:r>
              <a:endParaRPr lang="en-US" sz="1200" dirty="0">
                <a:latin typeface="Calibri" pitchFamily="34" charset="0"/>
                <a:cs typeface="Calibri" pitchFamily="34" charset="0"/>
              </a:endParaRPr>
            </a:p>
          </p:txBody>
        </p:sp>
        <p:sp>
          <p:nvSpPr>
            <p:cNvPr id="43" name="TextBox 42"/>
            <p:cNvSpPr txBox="1"/>
            <p:nvPr/>
          </p:nvSpPr>
          <p:spPr>
            <a:xfrm>
              <a:off x="1963729" y="5135069"/>
              <a:ext cx="338554" cy="276999"/>
            </a:xfrm>
            <a:prstGeom prst="rect">
              <a:avLst/>
            </a:prstGeom>
            <a:noFill/>
          </p:spPr>
          <p:txBody>
            <a:bodyPr wrap="none" rtlCol="0">
              <a:spAutoFit/>
            </a:bodyPr>
            <a:lstStyle/>
            <a:p>
              <a:r>
                <a:rPr lang="en-US" sz="1200" dirty="0" smtClean="0">
                  <a:latin typeface="Calibri" pitchFamily="34" charset="0"/>
                  <a:cs typeface="Calibri" pitchFamily="34" charset="0"/>
                </a:rPr>
                <a:t>80</a:t>
              </a:r>
              <a:endParaRPr lang="en-US" sz="1200" dirty="0">
                <a:latin typeface="Calibri" pitchFamily="34" charset="0"/>
                <a:cs typeface="Calibri" pitchFamily="34" charset="0"/>
              </a:endParaRPr>
            </a:p>
          </p:txBody>
        </p:sp>
      </p:grpSp>
      <p:grpSp>
        <p:nvGrpSpPr>
          <p:cNvPr id="4" name="Group 44"/>
          <p:cNvGrpSpPr/>
          <p:nvPr/>
        </p:nvGrpSpPr>
        <p:grpSpPr>
          <a:xfrm>
            <a:off x="1221583" y="1338399"/>
            <a:ext cx="1014862" cy="1472050"/>
            <a:chOff x="1297783" y="1332479"/>
            <a:chExt cx="1014862" cy="1472050"/>
          </a:xfrm>
        </p:grpSpPr>
        <p:cxnSp>
          <p:nvCxnSpPr>
            <p:cNvPr id="10" name="Straight Connector 9"/>
            <p:cNvCxnSpPr/>
            <p:nvPr/>
          </p:nvCxnSpPr>
          <p:spPr>
            <a:xfrm rot="5400000">
              <a:off x="1655327" y="2156829"/>
              <a:ext cx="1295400" cy="0"/>
            </a:xfrm>
            <a:prstGeom prst="line">
              <a:avLst/>
            </a:prstGeom>
          </p:spPr>
          <p:style>
            <a:lnRef idx="3">
              <a:schemeClr val="dk1"/>
            </a:lnRef>
            <a:fillRef idx="0">
              <a:schemeClr val="dk1"/>
            </a:fillRef>
            <a:effectRef idx="2">
              <a:schemeClr val="dk1"/>
            </a:effectRef>
            <a:fontRef idx="minor">
              <a:schemeClr val="tx1"/>
            </a:fontRef>
          </p:style>
        </p:cxnSp>
        <p:sp>
          <p:nvSpPr>
            <p:cNvPr id="23" name="TextBox 22"/>
            <p:cNvSpPr txBox="1"/>
            <p:nvPr/>
          </p:nvSpPr>
          <p:spPr>
            <a:xfrm rot="16200000">
              <a:off x="837432" y="1792830"/>
              <a:ext cx="1443921" cy="523220"/>
            </a:xfrm>
            <a:prstGeom prst="rect">
              <a:avLst/>
            </a:prstGeom>
            <a:noFill/>
          </p:spPr>
          <p:txBody>
            <a:bodyPr wrap="none" rtlCol="0">
              <a:spAutoFit/>
            </a:bodyPr>
            <a:lstStyle/>
            <a:p>
              <a:pPr algn="ctr"/>
              <a:r>
                <a:rPr lang="en-US" sz="1400" b="1" dirty="0" smtClean="0">
                  <a:latin typeface="Calibri" pitchFamily="34" charset="0"/>
                  <a:cs typeface="Calibri" pitchFamily="34" charset="0"/>
                </a:rPr>
                <a:t>Body </a:t>
              </a:r>
            </a:p>
            <a:p>
              <a:pPr algn="ctr"/>
              <a:r>
                <a:rPr lang="en-US" sz="1400" b="1" dirty="0" smtClean="0">
                  <a:latin typeface="Calibri" pitchFamily="34" charset="0"/>
                  <a:cs typeface="Calibri" pitchFamily="34" charset="0"/>
                </a:rPr>
                <a:t>Temperature (°C)</a:t>
              </a:r>
              <a:endParaRPr lang="en-US" sz="1400" b="1" dirty="0">
                <a:latin typeface="Calibri" pitchFamily="34" charset="0"/>
                <a:cs typeface="Calibri" pitchFamily="34" charset="0"/>
              </a:endParaRPr>
            </a:p>
          </p:txBody>
        </p:sp>
        <p:sp>
          <p:nvSpPr>
            <p:cNvPr id="47" name="TextBox 46"/>
            <p:cNvSpPr txBox="1"/>
            <p:nvPr/>
          </p:nvSpPr>
          <p:spPr>
            <a:xfrm>
              <a:off x="1845827" y="1536930"/>
              <a:ext cx="458780" cy="276999"/>
            </a:xfrm>
            <a:prstGeom prst="rect">
              <a:avLst/>
            </a:prstGeom>
            <a:noFill/>
          </p:spPr>
          <p:txBody>
            <a:bodyPr wrap="none" rtlCol="0">
              <a:spAutoFit/>
            </a:bodyPr>
            <a:lstStyle/>
            <a:p>
              <a:r>
                <a:rPr lang="en-US" sz="1200" dirty="0" smtClean="0">
                  <a:latin typeface="Calibri" pitchFamily="34" charset="0"/>
                  <a:cs typeface="Calibri" pitchFamily="34" charset="0"/>
                </a:rPr>
                <a:t>37.2</a:t>
              </a:r>
              <a:endParaRPr lang="en-US" sz="1200" dirty="0">
                <a:latin typeface="Calibri" pitchFamily="34" charset="0"/>
                <a:cs typeface="Calibri" pitchFamily="34" charset="0"/>
              </a:endParaRPr>
            </a:p>
          </p:txBody>
        </p:sp>
        <p:sp>
          <p:nvSpPr>
            <p:cNvPr id="48" name="TextBox 47"/>
            <p:cNvSpPr txBox="1"/>
            <p:nvPr/>
          </p:nvSpPr>
          <p:spPr>
            <a:xfrm>
              <a:off x="1845827" y="2499729"/>
              <a:ext cx="458780" cy="276999"/>
            </a:xfrm>
            <a:prstGeom prst="rect">
              <a:avLst/>
            </a:prstGeom>
            <a:noFill/>
          </p:spPr>
          <p:txBody>
            <a:bodyPr wrap="none" rtlCol="0">
              <a:spAutoFit/>
            </a:bodyPr>
            <a:lstStyle/>
            <a:p>
              <a:r>
                <a:rPr lang="en-US" sz="1200" dirty="0" smtClean="0">
                  <a:latin typeface="Calibri" pitchFamily="34" charset="0"/>
                  <a:cs typeface="Calibri" pitchFamily="34" charset="0"/>
                </a:rPr>
                <a:t>36.4</a:t>
              </a:r>
              <a:endParaRPr lang="en-US" sz="1200" dirty="0">
                <a:latin typeface="Calibri" pitchFamily="34" charset="0"/>
                <a:cs typeface="Calibri" pitchFamily="34" charset="0"/>
              </a:endParaRPr>
            </a:p>
          </p:txBody>
        </p:sp>
        <p:sp>
          <p:nvSpPr>
            <p:cNvPr id="49" name="TextBox 48"/>
            <p:cNvSpPr txBox="1"/>
            <p:nvPr/>
          </p:nvSpPr>
          <p:spPr>
            <a:xfrm>
              <a:off x="1853865" y="2271129"/>
              <a:ext cx="458780" cy="276999"/>
            </a:xfrm>
            <a:prstGeom prst="rect">
              <a:avLst/>
            </a:prstGeom>
            <a:noFill/>
          </p:spPr>
          <p:txBody>
            <a:bodyPr wrap="none" rtlCol="0">
              <a:spAutoFit/>
            </a:bodyPr>
            <a:lstStyle/>
            <a:p>
              <a:r>
                <a:rPr lang="en-US" sz="1200" dirty="0" smtClean="0">
                  <a:latin typeface="Calibri" pitchFamily="34" charset="0"/>
                  <a:cs typeface="Calibri" pitchFamily="34" charset="0"/>
                </a:rPr>
                <a:t>36.6</a:t>
              </a:r>
              <a:endParaRPr lang="en-US" sz="1200" dirty="0">
                <a:latin typeface="Calibri" pitchFamily="34" charset="0"/>
                <a:cs typeface="Calibri" pitchFamily="34" charset="0"/>
              </a:endParaRPr>
            </a:p>
          </p:txBody>
        </p:sp>
        <p:sp>
          <p:nvSpPr>
            <p:cNvPr id="50" name="TextBox 49"/>
            <p:cNvSpPr txBox="1"/>
            <p:nvPr/>
          </p:nvSpPr>
          <p:spPr>
            <a:xfrm>
              <a:off x="1845827" y="2021931"/>
              <a:ext cx="458780" cy="276999"/>
            </a:xfrm>
            <a:prstGeom prst="rect">
              <a:avLst/>
            </a:prstGeom>
            <a:noFill/>
          </p:spPr>
          <p:txBody>
            <a:bodyPr wrap="none" rtlCol="0">
              <a:spAutoFit/>
            </a:bodyPr>
            <a:lstStyle/>
            <a:p>
              <a:r>
                <a:rPr lang="en-US" sz="1200" dirty="0" smtClean="0">
                  <a:latin typeface="Calibri" pitchFamily="34" charset="0"/>
                  <a:cs typeface="Calibri" pitchFamily="34" charset="0"/>
                </a:rPr>
                <a:t>36.8</a:t>
              </a:r>
              <a:endParaRPr lang="en-US" sz="1200" dirty="0">
                <a:latin typeface="Calibri" pitchFamily="34" charset="0"/>
                <a:cs typeface="Calibri" pitchFamily="34" charset="0"/>
              </a:endParaRPr>
            </a:p>
          </p:txBody>
        </p:sp>
        <p:sp>
          <p:nvSpPr>
            <p:cNvPr id="51" name="TextBox 50"/>
            <p:cNvSpPr txBox="1"/>
            <p:nvPr/>
          </p:nvSpPr>
          <p:spPr>
            <a:xfrm>
              <a:off x="1845827" y="1765530"/>
              <a:ext cx="458780" cy="276999"/>
            </a:xfrm>
            <a:prstGeom prst="rect">
              <a:avLst/>
            </a:prstGeom>
            <a:noFill/>
          </p:spPr>
          <p:txBody>
            <a:bodyPr wrap="none" rtlCol="0">
              <a:spAutoFit/>
            </a:bodyPr>
            <a:lstStyle/>
            <a:p>
              <a:r>
                <a:rPr lang="en-US" sz="1200" dirty="0" smtClean="0">
                  <a:latin typeface="Calibri" pitchFamily="34" charset="0"/>
                  <a:cs typeface="Calibri" pitchFamily="34" charset="0"/>
                </a:rPr>
                <a:t>37.0</a:t>
              </a:r>
              <a:endParaRPr lang="en-US" sz="1200" dirty="0">
                <a:latin typeface="Calibri" pitchFamily="34" charset="0"/>
                <a:cs typeface="Calibri" pitchFamily="34" charset="0"/>
              </a:endParaRPr>
            </a:p>
          </p:txBody>
        </p:sp>
      </p:grpSp>
      <p:grpSp>
        <p:nvGrpSpPr>
          <p:cNvPr id="6" name="Group 43"/>
          <p:cNvGrpSpPr/>
          <p:nvPr/>
        </p:nvGrpSpPr>
        <p:grpSpPr>
          <a:xfrm>
            <a:off x="1447799" y="2980684"/>
            <a:ext cx="766811" cy="1521036"/>
            <a:chOff x="1523999" y="3051117"/>
            <a:chExt cx="766811" cy="1521036"/>
          </a:xfrm>
        </p:grpSpPr>
        <p:cxnSp>
          <p:nvCxnSpPr>
            <p:cNvPr id="54" name="Straight Connector 53"/>
            <p:cNvCxnSpPr/>
            <p:nvPr/>
          </p:nvCxnSpPr>
          <p:spPr>
            <a:xfrm rot="5400000">
              <a:off x="1638300" y="3833229"/>
              <a:ext cx="1295400" cy="0"/>
            </a:xfrm>
            <a:prstGeom prst="line">
              <a:avLst/>
            </a:prstGeom>
          </p:spPr>
          <p:style>
            <a:lnRef idx="3">
              <a:schemeClr val="dk1"/>
            </a:lnRef>
            <a:fillRef idx="0">
              <a:schemeClr val="dk1"/>
            </a:fillRef>
            <a:effectRef idx="2">
              <a:schemeClr val="dk1"/>
            </a:effectRef>
            <a:fontRef idx="minor">
              <a:schemeClr val="tx1"/>
            </a:fontRef>
          </p:style>
        </p:cxnSp>
        <p:sp>
          <p:nvSpPr>
            <p:cNvPr id="55" name="TextBox 54"/>
            <p:cNvSpPr txBox="1"/>
            <p:nvPr/>
          </p:nvSpPr>
          <p:spPr>
            <a:xfrm rot="16200000">
              <a:off x="994624" y="3580492"/>
              <a:ext cx="1366528" cy="307777"/>
            </a:xfrm>
            <a:prstGeom prst="rect">
              <a:avLst/>
            </a:prstGeom>
            <a:noFill/>
          </p:spPr>
          <p:txBody>
            <a:bodyPr wrap="none" rtlCol="0">
              <a:spAutoFit/>
            </a:bodyPr>
            <a:lstStyle/>
            <a:p>
              <a:pPr algn="ctr"/>
              <a:r>
                <a:rPr lang="en-US" sz="1400" b="1" dirty="0" smtClean="0">
                  <a:latin typeface="Calibri" pitchFamily="34" charset="0"/>
                  <a:cs typeface="Calibri" pitchFamily="34" charset="0"/>
                </a:rPr>
                <a:t>Cortisol (ng/ml)</a:t>
              </a:r>
            </a:p>
          </p:txBody>
        </p:sp>
        <p:sp>
          <p:nvSpPr>
            <p:cNvPr id="61" name="TextBox 60"/>
            <p:cNvSpPr txBox="1"/>
            <p:nvPr/>
          </p:nvSpPr>
          <p:spPr>
            <a:xfrm>
              <a:off x="1860396" y="3103755"/>
              <a:ext cx="420308" cy="276999"/>
            </a:xfrm>
            <a:prstGeom prst="rect">
              <a:avLst/>
            </a:prstGeom>
            <a:noFill/>
          </p:spPr>
          <p:txBody>
            <a:bodyPr wrap="none" rtlCol="0">
              <a:spAutoFit/>
            </a:bodyPr>
            <a:lstStyle/>
            <a:p>
              <a:r>
                <a:rPr lang="en-US" sz="1200" dirty="0" smtClean="0">
                  <a:latin typeface="Calibri" pitchFamily="34" charset="0"/>
                  <a:cs typeface="Calibri" pitchFamily="34" charset="0"/>
                </a:rPr>
                <a:t>220</a:t>
              </a:r>
              <a:endParaRPr lang="en-US" sz="1200" dirty="0">
                <a:latin typeface="Calibri" pitchFamily="34" charset="0"/>
                <a:cs typeface="Calibri" pitchFamily="34" charset="0"/>
              </a:endParaRPr>
            </a:p>
          </p:txBody>
        </p:sp>
        <p:sp>
          <p:nvSpPr>
            <p:cNvPr id="62" name="TextBox 61"/>
            <p:cNvSpPr txBox="1"/>
            <p:nvPr/>
          </p:nvSpPr>
          <p:spPr>
            <a:xfrm>
              <a:off x="1936596" y="4295154"/>
              <a:ext cx="338554" cy="276999"/>
            </a:xfrm>
            <a:prstGeom prst="rect">
              <a:avLst/>
            </a:prstGeom>
            <a:noFill/>
          </p:spPr>
          <p:txBody>
            <a:bodyPr wrap="none" rtlCol="0">
              <a:spAutoFit/>
            </a:bodyPr>
            <a:lstStyle/>
            <a:p>
              <a:r>
                <a:rPr lang="en-US" sz="1200" dirty="0" smtClean="0">
                  <a:latin typeface="Calibri" pitchFamily="34" charset="0"/>
                  <a:cs typeface="Calibri" pitchFamily="34" charset="0"/>
                </a:rPr>
                <a:t>20</a:t>
              </a:r>
              <a:endParaRPr lang="en-US" sz="1200" dirty="0">
                <a:latin typeface="Calibri" pitchFamily="34" charset="0"/>
                <a:cs typeface="Calibri" pitchFamily="34" charset="0"/>
              </a:endParaRPr>
            </a:p>
          </p:txBody>
        </p:sp>
        <p:sp>
          <p:nvSpPr>
            <p:cNvPr id="63" name="TextBox 62"/>
            <p:cNvSpPr txBox="1"/>
            <p:nvPr/>
          </p:nvSpPr>
          <p:spPr>
            <a:xfrm>
              <a:off x="1936596" y="4018155"/>
              <a:ext cx="338554" cy="276999"/>
            </a:xfrm>
            <a:prstGeom prst="rect">
              <a:avLst/>
            </a:prstGeom>
            <a:noFill/>
          </p:spPr>
          <p:txBody>
            <a:bodyPr wrap="none" rtlCol="0">
              <a:spAutoFit/>
            </a:bodyPr>
            <a:lstStyle/>
            <a:p>
              <a:r>
                <a:rPr lang="en-US" sz="1200" dirty="0" smtClean="0">
                  <a:latin typeface="Calibri" pitchFamily="34" charset="0"/>
                  <a:cs typeface="Calibri" pitchFamily="34" charset="0"/>
                </a:rPr>
                <a:t>70</a:t>
              </a:r>
              <a:endParaRPr lang="en-US" sz="1200" dirty="0">
                <a:latin typeface="Calibri" pitchFamily="34" charset="0"/>
                <a:cs typeface="Calibri" pitchFamily="34" charset="0"/>
              </a:endParaRPr>
            </a:p>
          </p:txBody>
        </p:sp>
        <p:sp>
          <p:nvSpPr>
            <p:cNvPr id="64" name="TextBox 63"/>
            <p:cNvSpPr txBox="1"/>
            <p:nvPr/>
          </p:nvSpPr>
          <p:spPr>
            <a:xfrm>
              <a:off x="1870502" y="3713355"/>
              <a:ext cx="420308" cy="276999"/>
            </a:xfrm>
            <a:prstGeom prst="rect">
              <a:avLst/>
            </a:prstGeom>
            <a:noFill/>
          </p:spPr>
          <p:txBody>
            <a:bodyPr wrap="none" rtlCol="0">
              <a:spAutoFit/>
            </a:bodyPr>
            <a:lstStyle/>
            <a:p>
              <a:r>
                <a:rPr lang="en-US" sz="1200" dirty="0" smtClean="0">
                  <a:latin typeface="Calibri" pitchFamily="34" charset="0"/>
                  <a:cs typeface="Calibri" pitchFamily="34" charset="0"/>
                </a:rPr>
                <a:t>120</a:t>
              </a:r>
              <a:endParaRPr lang="en-US" sz="1200" dirty="0">
                <a:latin typeface="Calibri" pitchFamily="34" charset="0"/>
                <a:cs typeface="Calibri" pitchFamily="34" charset="0"/>
              </a:endParaRPr>
            </a:p>
          </p:txBody>
        </p:sp>
        <p:sp>
          <p:nvSpPr>
            <p:cNvPr id="65" name="TextBox 64"/>
            <p:cNvSpPr txBox="1"/>
            <p:nvPr/>
          </p:nvSpPr>
          <p:spPr>
            <a:xfrm>
              <a:off x="1851102" y="3408555"/>
              <a:ext cx="420308" cy="276999"/>
            </a:xfrm>
            <a:prstGeom prst="rect">
              <a:avLst/>
            </a:prstGeom>
            <a:noFill/>
          </p:spPr>
          <p:txBody>
            <a:bodyPr wrap="none" rtlCol="0">
              <a:spAutoFit/>
            </a:bodyPr>
            <a:lstStyle/>
            <a:p>
              <a:r>
                <a:rPr lang="en-US" sz="1200" dirty="0" smtClean="0">
                  <a:latin typeface="Calibri" pitchFamily="34" charset="0"/>
                  <a:cs typeface="Calibri" pitchFamily="34" charset="0"/>
                </a:rPr>
                <a:t>170</a:t>
              </a:r>
              <a:endParaRPr lang="en-US" sz="1200" dirty="0">
                <a:latin typeface="Calibri" pitchFamily="34" charset="0"/>
                <a:cs typeface="Calibri" pitchFamily="34" charset="0"/>
              </a:endParaRPr>
            </a:p>
          </p:txBody>
        </p:sp>
      </p:grpSp>
      <p:sp>
        <p:nvSpPr>
          <p:cNvPr id="67" name="Freeform 66"/>
          <p:cNvSpPr/>
          <p:nvPr/>
        </p:nvSpPr>
        <p:spPr>
          <a:xfrm>
            <a:off x="2466109" y="3504040"/>
            <a:ext cx="4849091" cy="775854"/>
          </a:xfrm>
          <a:custGeom>
            <a:avLst/>
            <a:gdLst>
              <a:gd name="connsiteX0" fmla="*/ 0 w 4849091"/>
              <a:gd name="connsiteY0" fmla="*/ 18472 h 775854"/>
              <a:gd name="connsiteX1" fmla="*/ 193964 w 4849091"/>
              <a:gd name="connsiteY1" fmla="*/ 18472 h 775854"/>
              <a:gd name="connsiteX2" fmla="*/ 563418 w 4849091"/>
              <a:gd name="connsiteY2" fmla="*/ 230909 h 775854"/>
              <a:gd name="connsiteX3" fmla="*/ 692727 w 4849091"/>
              <a:gd name="connsiteY3" fmla="*/ 406400 h 775854"/>
              <a:gd name="connsiteX4" fmla="*/ 1016000 w 4849091"/>
              <a:gd name="connsiteY4" fmla="*/ 406400 h 775854"/>
              <a:gd name="connsiteX5" fmla="*/ 1191491 w 4849091"/>
              <a:gd name="connsiteY5" fmla="*/ 434109 h 775854"/>
              <a:gd name="connsiteX6" fmla="*/ 1339273 w 4849091"/>
              <a:gd name="connsiteY6" fmla="*/ 563418 h 775854"/>
              <a:gd name="connsiteX7" fmla="*/ 1524000 w 4849091"/>
              <a:gd name="connsiteY7" fmla="*/ 591127 h 775854"/>
              <a:gd name="connsiteX8" fmla="*/ 1699491 w 4849091"/>
              <a:gd name="connsiteY8" fmla="*/ 572654 h 775854"/>
              <a:gd name="connsiteX9" fmla="*/ 1884218 w 4849091"/>
              <a:gd name="connsiteY9" fmla="*/ 665018 h 775854"/>
              <a:gd name="connsiteX10" fmla="*/ 2096655 w 4849091"/>
              <a:gd name="connsiteY10" fmla="*/ 637309 h 775854"/>
              <a:gd name="connsiteX11" fmla="*/ 2253673 w 4849091"/>
              <a:gd name="connsiteY11" fmla="*/ 711200 h 775854"/>
              <a:gd name="connsiteX12" fmla="*/ 2558473 w 4849091"/>
              <a:gd name="connsiteY12" fmla="*/ 655782 h 775854"/>
              <a:gd name="connsiteX13" fmla="*/ 2706255 w 4849091"/>
              <a:gd name="connsiteY13" fmla="*/ 775854 h 775854"/>
              <a:gd name="connsiteX14" fmla="*/ 3140364 w 4849091"/>
              <a:gd name="connsiteY14" fmla="*/ 674254 h 775854"/>
              <a:gd name="connsiteX15" fmla="*/ 3398982 w 4849091"/>
              <a:gd name="connsiteY15" fmla="*/ 563418 h 775854"/>
              <a:gd name="connsiteX16" fmla="*/ 3676073 w 4849091"/>
              <a:gd name="connsiteY16" fmla="*/ 230909 h 775854"/>
              <a:gd name="connsiteX17" fmla="*/ 3870037 w 4849091"/>
              <a:gd name="connsiteY17" fmla="*/ 0 h 775854"/>
              <a:gd name="connsiteX18" fmla="*/ 4248727 w 4849091"/>
              <a:gd name="connsiteY18" fmla="*/ 36945 h 775854"/>
              <a:gd name="connsiteX19" fmla="*/ 4581237 w 4849091"/>
              <a:gd name="connsiteY19" fmla="*/ 221672 h 775854"/>
              <a:gd name="connsiteX20" fmla="*/ 4701309 w 4849091"/>
              <a:gd name="connsiteY20" fmla="*/ 415636 h 775854"/>
              <a:gd name="connsiteX21" fmla="*/ 4849091 w 4849091"/>
              <a:gd name="connsiteY21" fmla="*/ 397163 h 7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49091" h="775854">
                <a:moveTo>
                  <a:pt x="0" y="18472"/>
                </a:moveTo>
                <a:lnTo>
                  <a:pt x="193964" y="18472"/>
                </a:lnTo>
                <a:lnTo>
                  <a:pt x="563418" y="230909"/>
                </a:lnTo>
                <a:lnTo>
                  <a:pt x="692727" y="406400"/>
                </a:lnTo>
                <a:lnTo>
                  <a:pt x="1016000" y="406400"/>
                </a:lnTo>
                <a:lnTo>
                  <a:pt x="1191491" y="434109"/>
                </a:lnTo>
                <a:lnTo>
                  <a:pt x="1339273" y="563418"/>
                </a:lnTo>
                <a:lnTo>
                  <a:pt x="1524000" y="591127"/>
                </a:lnTo>
                <a:lnTo>
                  <a:pt x="1699491" y="572654"/>
                </a:lnTo>
                <a:lnTo>
                  <a:pt x="1884218" y="665018"/>
                </a:lnTo>
                <a:lnTo>
                  <a:pt x="2096655" y="637309"/>
                </a:lnTo>
                <a:lnTo>
                  <a:pt x="2253673" y="711200"/>
                </a:lnTo>
                <a:lnTo>
                  <a:pt x="2558473" y="655782"/>
                </a:lnTo>
                <a:lnTo>
                  <a:pt x="2706255" y="775854"/>
                </a:lnTo>
                <a:lnTo>
                  <a:pt x="3140364" y="674254"/>
                </a:lnTo>
                <a:lnTo>
                  <a:pt x="3398982" y="563418"/>
                </a:lnTo>
                <a:lnTo>
                  <a:pt x="3676073" y="230909"/>
                </a:lnTo>
                <a:lnTo>
                  <a:pt x="3870037" y="0"/>
                </a:lnTo>
                <a:lnTo>
                  <a:pt x="4248727" y="36945"/>
                </a:lnTo>
                <a:lnTo>
                  <a:pt x="4581237" y="221672"/>
                </a:lnTo>
                <a:lnTo>
                  <a:pt x="4701309" y="415636"/>
                </a:lnTo>
                <a:lnTo>
                  <a:pt x="4849091" y="397163"/>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46" name="Freeform 45"/>
          <p:cNvSpPr/>
          <p:nvPr/>
        </p:nvSpPr>
        <p:spPr>
          <a:xfrm>
            <a:off x="2362200" y="1758520"/>
            <a:ext cx="4800600" cy="597408"/>
          </a:xfrm>
          <a:custGeom>
            <a:avLst/>
            <a:gdLst>
              <a:gd name="connsiteX0" fmla="*/ 0 w 4800600"/>
              <a:gd name="connsiteY0" fmla="*/ 1097280 h 1783080"/>
              <a:gd name="connsiteX1" fmla="*/ 210312 w 4800600"/>
              <a:gd name="connsiteY1" fmla="*/ 1088136 h 1783080"/>
              <a:gd name="connsiteX2" fmla="*/ 201168 w 4800600"/>
              <a:gd name="connsiteY2" fmla="*/ 914400 h 1783080"/>
              <a:gd name="connsiteX3" fmla="*/ 356616 w 4800600"/>
              <a:gd name="connsiteY3" fmla="*/ 768096 h 1783080"/>
              <a:gd name="connsiteX4" fmla="*/ 539496 w 4800600"/>
              <a:gd name="connsiteY4" fmla="*/ 685800 h 1783080"/>
              <a:gd name="connsiteX5" fmla="*/ 704088 w 4800600"/>
              <a:gd name="connsiteY5" fmla="*/ 320040 h 1783080"/>
              <a:gd name="connsiteX6" fmla="*/ 841248 w 4800600"/>
              <a:gd name="connsiteY6" fmla="*/ 164592 h 1783080"/>
              <a:gd name="connsiteX7" fmla="*/ 996696 w 4800600"/>
              <a:gd name="connsiteY7" fmla="*/ 0 h 1783080"/>
              <a:gd name="connsiteX8" fmla="*/ 1170432 w 4800600"/>
              <a:gd name="connsiteY8" fmla="*/ 64008 h 1783080"/>
              <a:gd name="connsiteX9" fmla="*/ 1353312 w 4800600"/>
              <a:gd name="connsiteY9" fmla="*/ 0 h 1783080"/>
              <a:gd name="connsiteX10" fmla="*/ 1508760 w 4800600"/>
              <a:gd name="connsiteY10" fmla="*/ 73152 h 1783080"/>
              <a:gd name="connsiteX11" fmla="*/ 1691640 w 4800600"/>
              <a:gd name="connsiteY11" fmla="*/ 27432 h 1783080"/>
              <a:gd name="connsiteX12" fmla="*/ 1837944 w 4800600"/>
              <a:gd name="connsiteY12" fmla="*/ 100584 h 1783080"/>
              <a:gd name="connsiteX13" fmla="*/ 2029968 w 4800600"/>
              <a:gd name="connsiteY13" fmla="*/ 429768 h 1783080"/>
              <a:gd name="connsiteX14" fmla="*/ 2167128 w 4800600"/>
              <a:gd name="connsiteY14" fmla="*/ 804672 h 1783080"/>
              <a:gd name="connsiteX15" fmla="*/ 2313432 w 4800600"/>
              <a:gd name="connsiteY15" fmla="*/ 1271016 h 1783080"/>
              <a:gd name="connsiteX16" fmla="*/ 2478024 w 4800600"/>
              <a:gd name="connsiteY16" fmla="*/ 1472184 h 1783080"/>
              <a:gd name="connsiteX17" fmla="*/ 2633472 w 4800600"/>
              <a:gd name="connsiteY17" fmla="*/ 1481328 h 1783080"/>
              <a:gd name="connsiteX18" fmla="*/ 2734056 w 4800600"/>
              <a:gd name="connsiteY18" fmla="*/ 1618488 h 1783080"/>
              <a:gd name="connsiteX19" fmla="*/ 2816352 w 4800600"/>
              <a:gd name="connsiteY19" fmla="*/ 1719072 h 1783080"/>
              <a:gd name="connsiteX20" fmla="*/ 3026664 w 4800600"/>
              <a:gd name="connsiteY20" fmla="*/ 1783080 h 1783080"/>
              <a:gd name="connsiteX21" fmla="*/ 3145536 w 4800600"/>
              <a:gd name="connsiteY21" fmla="*/ 1655064 h 1783080"/>
              <a:gd name="connsiteX22" fmla="*/ 3282696 w 4800600"/>
              <a:gd name="connsiteY22" fmla="*/ 1554480 h 1783080"/>
              <a:gd name="connsiteX23" fmla="*/ 3511296 w 4800600"/>
              <a:gd name="connsiteY23" fmla="*/ 1755648 h 1783080"/>
              <a:gd name="connsiteX24" fmla="*/ 3977640 w 4800600"/>
              <a:gd name="connsiteY24" fmla="*/ 1069848 h 1783080"/>
              <a:gd name="connsiteX25" fmla="*/ 4215384 w 4800600"/>
              <a:gd name="connsiteY25" fmla="*/ 1069848 h 1783080"/>
              <a:gd name="connsiteX26" fmla="*/ 4325112 w 4800600"/>
              <a:gd name="connsiteY26" fmla="*/ 795528 h 1783080"/>
              <a:gd name="connsiteX27" fmla="*/ 4498848 w 4800600"/>
              <a:gd name="connsiteY27" fmla="*/ 512064 h 1783080"/>
              <a:gd name="connsiteX28" fmla="*/ 4672584 w 4800600"/>
              <a:gd name="connsiteY28" fmla="*/ 411480 h 1783080"/>
              <a:gd name="connsiteX29" fmla="*/ 4800600 w 4800600"/>
              <a:gd name="connsiteY29" fmla="*/ 164592 h 1783080"/>
              <a:gd name="connsiteX30" fmla="*/ 4800600 w 4800600"/>
              <a:gd name="connsiteY30" fmla="*/ 164592 h 17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800600" h="1783080">
                <a:moveTo>
                  <a:pt x="0" y="1097280"/>
                </a:moveTo>
                <a:lnTo>
                  <a:pt x="210312" y="1088136"/>
                </a:lnTo>
                <a:lnTo>
                  <a:pt x="201168" y="914400"/>
                </a:lnTo>
                <a:lnTo>
                  <a:pt x="356616" y="768096"/>
                </a:lnTo>
                <a:lnTo>
                  <a:pt x="539496" y="685800"/>
                </a:lnTo>
                <a:lnTo>
                  <a:pt x="704088" y="320040"/>
                </a:lnTo>
                <a:lnTo>
                  <a:pt x="841248" y="164592"/>
                </a:lnTo>
                <a:lnTo>
                  <a:pt x="996696" y="0"/>
                </a:lnTo>
                <a:lnTo>
                  <a:pt x="1170432" y="64008"/>
                </a:lnTo>
                <a:lnTo>
                  <a:pt x="1353312" y="0"/>
                </a:lnTo>
                <a:lnTo>
                  <a:pt x="1508760" y="73152"/>
                </a:lnTo>
                <a:lnTo>
                  <a:pt x="1691640" y="27432"/>
                </a:lnTo>
                <a:lnTo>
                  <a:pt x="1837944" y="100584"/>
                </a:lnTo>
                <a:lnTo>
                  <a:pt x="2029968" y="429768"/>
                </a:lnTo>
                <a:lnTo>
                  <a:pt x="2167128" y="804672"/>
                </a:lnTo>
                <a:lnTo>
                  <a:pt x="2313432" y="1271016"/>
                </a:lnTo>
                <a:lnTo>
                  <a:pt x="2478024" y="1472184"/>
                </a:lnTo>
                <a:lnTo>
                  <a:pt x="2633472" y="1481328"/>
                </a:lnTo>
                <a:lnTo>
                  <a:pt x="2734056" y="1618488"/>
                </a:lnTo>
                <a:lnTo>
                  <a:pt x="2816352" y="1719072"/>
                </a:lnTo>
                <a:lnTo>
                  <a:pt x="3026664" y="1783080"/>
                </a:lnTo>
                <a:lnTo>
                  <a:pt x="3145536" y="1655064"/>
                </a:lnTo>
                <a:lnTo>
                  <a:pt x="3282696" y="1554480"/>
                </a:lnTo>
                <a:lnTo>
                  <a:pt x="3511296" y="1755648"/>
                </a:lnTo>
                <a:lnTo>
                  <a:pt x="3977640" y="1069848"/>
                </a:lnTo>
                <a:lnTo>
                  <a:pt x="4215384" y="1069848"/>
                </a:lnTo>
                <a:lnTo>
                  <a:pt x="4325112" y="795528"/>
                </a:lnTo>
                <a:lnTo>
                  <a:pt x="4498848" y="512064"/>
                </a:lnTo>
                <a:lnTo>
                  <a:pt x="4672584" y="411480"/>
                </a:lnTo>
                <a:lnTo>
                  <a:pt x="4800600" y="164592"/>
                </a:lnTo>
                <a:lnTo>
                  <a:pt x="4800600" y="164592"/>
                </a:ln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53" name="Freeform 52"/>
          <p:cNvSpPr/>
          <p:nvPr/>
        </p:nvSpPr>
        <p:spPr>
          <a:xfrm>
            <a:off x="2456873" y="3206167"/>
            <a:ext cx="4858327" cy="822037"/>
          </a:xfrm>
          <a:custGeom>
            <a:avLst/>
            <a:gdLst>
              <a:gd name="connsiteX0" fmla="*/ 4858327 w 4858327"/>
              <a:gd name="connsiteY0" fmla="*/ 387928 h 822037"/>
              <a:gd name="connsiteX1" fmla="*/ 4692072 w 4858327"/>
              <a:gd name="connsiteY1" fmla="*/ 424873 h 822037"/>
              <a:gd name="connsiteX2" fmla="*/ 4488872 w 4858327"/>
              <a:gd name="connsiteY2" fmla="*/ 277091 h 822037"/>
              <a:gd name="connsiteX3" fmla="*/ 4341091 w 4858327"/>
              <a:gd name="connsiteY3" fmla="*/ 184728 h 822037"/>
              <a:gd name="connsiteX4" fmla="*/ 4211781 w 4858327"/>
              <a:gd name="connsiteY4" fmla="*/ 9237 h 822037"/>
              <a:gd name="connsiteX5" fmla="*/ 4017818 w 4858327"/>
              <a:gd name="connsiteY5" fmla="*/ 175491 h 822037"/>
              <a:gd name="connsiteX6" fmla="*/ 3851563 w 4858327"/>
              <a:gd name="connsiteY6" fmla="*/ 175491 h 822037"/>
              <a:gd name="connsiteX7" fmla="*/ 3703781 w 4858327"/>
              <a:gd name="connsiteY7" fmla="*/ 397164 h 822037"/>
              <a:gd name="connsiteX8" fmla="*/ 3472872 w 4858327"/>
              <a:gd name="connsiteY8" fmla="*/ 443346 h 822037"/>
              <a:gd name="connsiteX9" fmla="*/ 3352800 w 4858327"/>
              <a:gd name="connsiteY9" fmla="*/ 665019 h 822037"/>
              <a:gd name="connsiteX10" fmla="*/ 3205018 w 4858327"/>
              <a:gd name="connsiteY10" fmla="*/ 517237 h 822037"/>
              <a:gd name="connsiteX11" fmla="*/ 2983345 w 4858327"/>
              <a:gd name="connsiteY11" fmla="*/ 646546 h 822037"/>
              <a:gd name="connsiteX12" fmla="*/ 2881745 w 4858327"/>
              <a:gd name="connsiteY12" fmla="*/ 822037 h 822037"/>
              <a:gd name="connsiteX13" fmla="*/ 2669309 w 4858327"/>
              <a:gd name="connsiteY13" fmla="*/ 775855 h 822037"/>
              <a:gd name="connsiteX14" fmla="*/ 2530763 w 4858327"/>
              <a:gd name="connsiteY14" fmla="*/ 609600 h 822037"/>
              <a:gd name="connsiteX15" fmla="*/ 2346036 w 4858327"/>
              <a:gd name="connsiteY15" fmla="*/ 766619 h 822037"/>
              <a:gd name="connsiteX16" fmla="*/ 2124363 w 4858327"/>
              <a:gd name="connsiteY16" fmla="*/ 822037 h 822037"/>
              <a:gd name="connsiteX17" fmla="*/ 1967345 w 4858327"/>
              <a:gd name="connsiteY17" fmla="*/ 729673 h 822037"/>
              <a:gd name="connsiteX18" fmla="*/ 1819563 w 4858327"/>
              <a:gd name="connsiteY18" fmla="*/ 711200 h 822037"/>
              <a:gd name="connsiteX19" fmla="*/ 1662545 w 4858327"/>
              <a:gd name="connsiteY19" fmla="*/ 637309 h 822037"/>
              <a:gd name="connsiteX20" fmla="*/ 1468581 w 4858327"/>
              <a:gd name="connsiteY20" fmla="*/ 665019 h 822037"/>
              <a:gd name="connsiteX21" fmla="*/ 1330036 w 4858327"/>
              <a:gd name="connsiteY21" fmla="*/ 600364 h 822037"/>
              <a:gd name="connsiteX22" fmla="*/ 1200727 w 4858327"/>
              <a:gd name="connsiteY22" fmla="*/ 609600 h 822037"/>
              <a:gd name="connsiteX23" fmla="*/ 1016000 w 4858327"/>
              <a:gd name="connsiteY23" fmla="*/ 360219 h 822037"/>
              <a:gd name="connsiteX24" fmla="*/ 803563 w 4858327"/>
              <a:gd name="connsiteY24" fmla="*/ 406400 h 822037"/>
              <a:gd name="connsiteX25" fmla="*/ 655781 w 4858327"/>
              <a:gd name="connsiteY25" fmla="*/ 424873 h 822037"/>
              <a:gd name="connsiteX26" fmla="*/ 489527 w 4858327"/>
              <a:gd name="connsiteY26" fmla="*/ 277091 h 822037"/>
              <a:gd name="connsiteX27" fmla="*/ 323272 w 4858327"/>
              <a:gd name="connsiteY27" fmla="*/ 193964 h 822037"/>
              <a:gd name="connsiteX28" fmla="*/ 166254 w 4858327"/>
              <a:gd name="connsiteY28" fmla="*/ 0 h 822037"/>
              <a:gd name="connsiteX29" fmla="*/ 0 w 4858327"/>
              <a:gd name="connsiteY29" fmla="*/ 147782 h 82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58327" h="822037">
                <a:moveTo>
                  <a:pt x="4858327" y="387928"/>
                </a:moveTo>
                <a:lnTo>
                  <a:pt x="4692072" y="424873"/>
                </a:lnTo>
                <a:lnTo>
                  <a:pt x="4488872" y="277091"/>
                </a:lnTo>
                <a:lnTo>
                  <a:pt x="4341091" y="184728"/>
                </a:lnTo>
                <a:lnTo>
                  <a:pt x="4211781" y="9237"/>
                </a:lnTo>
                <a:lnTo>
                  <a:pt x="4017818" y="175491"/>
                </a:lnTo>
                <a:lnTo>
                  <a:pt x="3851563" y="175491"/>
                </a:lnTo>
                <a:lnTo>
                  <a:pt x="3703781" y="397164"/>
                </a:lnTo>
                <a:lnTo>
                  <a:pt x="3472872" y="443346"/>
                </a:lnTo>
                <a:lnTo>
                  <a:pt x="3352800" y="665019"/>
                </a:lnTo>
                <a:lnTo>
                  <a:pt x="3205018" y="517237"/>
                </a:lnTo>
                <a:lnTo>
                  <a:pt x="2983345" y="646546"/>
                </a:lnTo>
                <a:lnTo>
                  <a:pt x="2881745" y="822037"/>
                </a:lnTo>
                <a:lnTo>
                  <a:pt x="2669309" y="775855"/>
                </a:lnTo>
                <a:lnTo>
                  <a:pt x="2530763" y="609600"/>
                </a:lnTo>
                <a:lnTo>
                  <a:pt x="2346036" y="766619"/>
                </a:lnTo>
                <a:lnTo>
                  <a:pt x="2124363" y="822037"/>
                </a:lnTo>
                <a:lnTo>
                  <a:pt x="1967345" y="729673"/>
                </a:lnTo>
                <a:lnTo>
                  <a:pt x="1819563" y="711200"/>
                </a:lnTo>
                <a:lnTo>
                  <a:pt x="1662545" y="637309"/>
                </a:lnTo>
                <a:lnTo>
                  <a:pt x="1468581" y="665019"/>
                </a:lnTo>
                <a:lnTo>
                  <a:pt x="1330036" y="600364"/>
                </a:lnTo>
                <a:lnTo>
                  <a:pt x="1200727" y="609600"/>
                </a:lnTo>
                <a:lnTo>
                  <a:pt x="1016000" y="360219"/>
                </a:lnTo>
                <a:lnTo>
                  <a:pt x="803563" y="406400"/>
                </a:lnTo>
                <a:lnTo>
                  <a:pt x="655781" y="424873"/>
                </a:lnTo>
                <a:lnTo>
                  <a:pt x="489527" y="277091"/>
                </a:lnTo>
                <a:lnTo>
                  <a:pt x="323272" y="193964"/>
                </a:lnTo>
                <a:lnTo>
                  <a:pt x="166254" y="0"/>
                </a:lnTo>
                <a:lnTo>
                  <a:pt x="0" y="147782"/>
                </a:ln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57" name="Freeform 56"/>
          <p:cNvSpPr/>
          <p:nvPr/>
        </p:nvSpPr>
        <p:spPr>
          <a:xfrm>
            <a:off x="2357437" y="5416120"/>
            <a:ext cx="4805363" cy="390525"/>
          </a:xfrm>
          <a:custGeom>
            <a:avLst/>
            <a:gdLst>
              <a:gd name="connsiteX0" fmla="*/ 0 w 4805363"/>
              <a:gd name="connsiteY0" fmla="*/ 71438 h 390525"/>
              <a:gd name="connsiteX1" fmla="*/ 200025 w 4805363"/>
              <a:gd name="connsiteY1" fmla="*/ 209550 h 390525"/>
              <a:gd name="connsiteX2" fmla="*/ 414338 w 4805363"/>
              <a:gd name="connsiteY2" fmla="*/ 323850 h 390525"/>
              <a:gd name="connsiteX3" fmla="*/ 557213 w 4805363"/>
              <a:gd name="connsiteY3" fmla="*/ 266700 h 390525"/>
              <a:gd name="connsiteX4" fmla="*/ 690563 w 4805363"/>
              <a:gd name="connsiteY4" fmla="*/ 133350 h 390525"/>
              <a:gd name="connsiteX5" fmla="*/ 847725 w 4805363"/>
              <a:gd name="connsiteY5" fmla="*/ 161925 h 390525"/>
              <a:gd name="connsiteX6" fmla="*/ 1052513 w 4805363"/>
              <a:gd name="connsiteY6" fmla="*/ 123825 h 390525"/>
              <a:gd name="connsiteX7" fmla="*/ 1219200 w 4805363"/>
              <a:gd name="connsiteY7" fmla="*/ 61913 h 390525"/>
              <a:gd name="connsiteX8" fmla="*/ 1352550 w 4805363"/>
              <a:gd name="connsiteY8" fmla="*/ 361950 h 390525"/>
              <a:gd name="connsiteX9" fmla="*/ 1490663 w 4805363"/>
              <a:gd name="connsiteY9" fmla="*/ 257175 h 390525"/>
              <a:gd name="connsiteX10" fmla="*/ 1652588 w 4805363"/>
              <a:gd name="connsiteY10" fmla="*/ 252413 h 390525"/>
              <a:gd name="connsiteX11" fmla="*/ 1843088 w 4805363"/>
              <a:gd name="connsiteY11" fmla="*/ 214313 h 390525"/>
              <a:gd name="connsiteX12" fmla="*/ 1995488 w 4805363"/>
              <a:gd name="connsiteY12" fmla="*/ 328613 h 390525"/>
              <a:gd name="connsiteX13" fmla="*/ 2200275 w 4805363"/>
              <a:gd name="connsiteY13" fmla="*/ 247650 h 390525"/>
              <a:gd name="connsiteX14" fmla="*/ 2338388 w 4805363"/>
              <a:gd name="connsiteY14" fmla="*/ 228600 h 390525"/>
              <a:gd name="connsiteX15" fmla="*/ 2490788 w 4805363"/>
              <a:gd name="connsiteY15" fmla="*/ 357188 h 390525"/>
              <a:gd name="connsiteX16" fmla="*/ 2847975 w 4805363"/>
              <a:gd name="connsiteY16" fmla="*/ 0 h 390525"/>
              <a:gd name="connsiteX17" fmla="*/ 3038475 w 4805363"/>
              <a:gd name="connsiteY17" fmla="*/ 123825 h 390525"/>
              <a:gd name="connsiteX18" fmla="*/ 3133725 w 4805363"/>
              <a:gd name="connsiteY18" fmla="*/ 114300 h 390525"/>
              <a:gd name="connsiteX19" fmla="*/ 3295650 w 4805363"/>
              <a:gd name="connsiteY19" fmla="*/ 204788 h 390525"/>
              <a:gd name="connsiteX20" fmla="*/ 3471863 w 4805363"/>
              <a:gd name="connsiteY20" fmla="*/ 204788 h 390525"/>
              <a:gd name="connsiteX21" fmla="*/ 3624263 w 4805363"/>
              <a:gd name="connsiteY21" fmla="*/ 57150 h 390525"/>
              <a:gd name="connsiteX22" fmla="*/ 3800475 w 4805363"/>
              <a:gd name="connsiteY22" fmla="*/ 85725 h 390525"/>
              <a:gd name="connsiteX23" fmla="*/ 3967163 w 4805363"/>
              <a:gd name="connsiteY23" fmla="*/ 266700 h 390525"/>
              <a:gd name="connsiteX24" fmla="*/ 4124325 w 4805363"/>
              <a:gd name="connsiteY24" fmla="*/ 390525 h 390525"/>
              <a:gd name="connsiteX25" fmla="*/ 4276725 w 4805363"/>
              <a:gd name="connsiteY25" fmla="*/ 266700 h 390525"/>
              <a:gd name="connsiteX26" fmla="*/ 4462463 w 4805363"/>
              <a:gd name="connsiteY26" fmla="*/ 257175 h 390525"/>
              <a:gd name="connsiteX27" fmla="*/ 4605338 w 4805363"/>
              <a:gd name="connsiteY27" fmla="*/ 133350 h 390525"/>
              <a:gd name="connsiteX28" fmla="*/ 4805363 w 4805363"/>
              <a:gd name="connsiteY28" fmla="*/ 157163 h 390525"/>
              <a:gd name="connsiteX29" fmla="*/ 4805363 w 4805363"/>
              <a:gd name="connsiteY29" fmla="*/ 157163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05363" h="390525">
                <a:moveTo>
                  <a:pt x="0" y="71438"/>
                </a:moveTo>
                <a:lnTo>
                  <a:pt x="200025" y="209550"/>
                </a:lnTo>
                <a:lnTo>
                  <a:pt x="414338" y="323850"/>
                </a:lnTo>
                <a:lnTo>
                  <a:pt x="557213" y="266700"/>
                </a:lnTo>
                <a:lnTo>
                  <a:pt x="690563" y="133350"/>
                </a:lnTo>
                <a:lnTo>
                  <a:pt x="847725" y="161925"/>
                </a:lnTo>
                <a:lnTo>
                  <a:pt x="1052513" y="123825"/>
                </a:lnTo>
                <a:lnTo>
                  <a:pt x="1219200" y="61913"/>
                </a:lnTo>
                <a:lnTo>
                  <a:pt x="1352550" y="361950"/>
                </a:lnTo>
                <a:lnTo>
                  <a:pt x="1490663" y="257175"/>
                </a:lnTo>
                <a:lnTo>
                  <a:pt x="1652588" y="252413"/>
                </a:lnTo>
                <a:lnTo>
                  <a:pt x="1843088" y="214313"/>
                </a:lnTo>
                <a:lnTo>
                  <a:pt x="1995488" y="328613"/>
                </a:lnTo>
                <a:lnTo>
                  <a:pt x="2200275" y="247650"/>
                </a:lnTo>
                <a:lnTo>
                  <a:pt x="2338388" y="228600"/>
                </a:lnTo>
                <a:lnTo>
                  <a:pt x="2490788" y="357188"/>
                </a:lnTo>
                <a:lnTo>
                  <a:pt x="2847975" y="0"/>
                </a:lnTo>
                <a:lnTo>
                  <a:pt x="3038475" y="123825"/>
                </a:lnTo>
                <a:lnTo>
                  <a:pt x="3133725" y="114300"/>
                </a:lnTo>
                <a:lnTo>
                  <a:pt x="3295650" y="204788"/>
                </a:lnTo>
                <a:lnTo>
                  <a:pt x="3471863" y="204788"/>
                </a:lnTo>
                <a:lnTo>
                  <a:pt x="3624263" y="57150"/>
                </a:lnTo>
                <a:lnTo>
                  <a:pt x="3800475" y="85725"/>
                </a:lnTo>
                <a:lnTo>
                  <a:pt x="3967163" y="266700"/>
                </a:lnTo>
                <a:lnTo>
                  <a:pt x="4124325" y="390525"/>
                </a:lnTo>
                <a:lnTo>
                  <a:pt x="4276725" y="266700"/>
                </a:lnTo>
                <a:lnTo>
                  <a:pt x="4462463" y="257175"/>
                </a:lnTo>
                <a:lnTo>
                  <a:pt x="4605338" y="133350"/>
                </a:lnTo>
                <a:lnTo>
                  <a:pt x="4805363" y="157163"/>
                </a:lnTo>
                <a:lnTo>
                  <a:pt x="4805363" y="157163"/>
                </a:ln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44" name="TextBox 43"/>
          <p:cNvSpPr txBox="1"/>
          <p:nvPr/>
        </p:nvSpPr>
        <p:spPr>
          <a:xfrm>
            <a:off x="7696200" y="1606120"/>
            <a:ext cx="897875" cy="369332"/>
          </a:xfrm>
          <a:prstGeom prst="rect">
            <a:avLst/>
          </a:prstGeom>
          <a:noFill/>
        </p:spPr>
        <p:txBody>
          <a:bodyPr wrap="none" rtlCol="0">
            <a:spAutoFit/>
          </a:bodyPr>
          <a:lstStyle/>
          <a:p>
            <a:r>
              <a:rPr lang="en-US" dirty="0" smtClean="0">
                <a:solidFill>
                  <a:schemeClr val="accent6"/>
                </a:solidFill>
                <a:latin typeface="Calibri" pitchFamily="34" charset="0"/>
                <a:cs typeface="Calibri" pitchFamily="34" charset="0"/>
              </a:rPr>
              <a:t>Healthy</a:t>
            </a:r>
            <a:endParaRPr lang="en-US" dirty="0">
              <a:solidFill>
                <a:schemeClr val="accent6"/>
              </a:solidFill>
              <a:latin typeface="Calibri" pitchFamily="34" charset="0"/>
              <a:cs typeface="Calibri" pitchFamily="34" charset="0"/>
            </a:endParaRPr>
          </a:p>
        </p:txBody>
      </p:sp>
      <p:sp>
        <p:nvSpPr>
          <p:cNvPr id="45" name="TextBox 44"/>
          <p:cNvSpPr txBox="1"/>
          <p:nvPr/>
        </p:nvSpPr>
        <p:spPr>
          <a:xfrm>
            <a:off x="7696200" y="2139520"/>
            <a:ext cx="1250855" cy="369332"/>
          </a:xfrm>
          <a:prstGeom prst="rect">
            <a:avLst/>
          </a:prstGeom>
          <a:noFill/>
        </p:spPr>
        <p:txBody>
          <a:bodyPr wrap="none" rtlCol="0">
            <a:spAutoFit/>
          </a:bodyPr>
          <a:lstStyle/>
          <a:p>
            <a:r>
              <a:rPr lang="en-US" dirty="0" smtClean="0">
                <a:solidFill>
                  <a:schemeClr val="accent3"/>
                </a:solidFill>
                <a:latin typeface="Calibri" pitchFamily="34" charset="0"/>
                <a:cs typeface="Calibri" pitchFamily="34" charset="0"/>
              </a:rPr>
              <a:t>Depression</a:t>
            </a:r>
            <a:endParaRPr lang="en-US" dirty="0">
              <a:solidFill>
                <a:schemeClr val="accent3"/>
              </a:solidFill>
              <a:latin typeface="Calibri" pitchFamily="34" charset="0"/>
              <a:cs typeface="Calibri" pitchFamily="34" charset="0"/>
            </a:endParaRPr>
          </a:p>
        </p:txBody>
      </p:sp>
      <p:sp>
        <p:nvSpPr>
          <p:cNvPr id="52" name="Rectangle 51"/>
          <p:cNvSpPr/>
          <p:nvPr/>
        </p:nvSpPr>
        <p:spPr>
          <a:xfrm>
            <a:off x="11430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Souȇtre E et al. </a:t>
            </a:r>
            <a:r>
              <a:rPr lang="en-US" sz="1200" i="1" dirty="0" smtClean="0">
                <a:latin typeface="Calibri" pitchFamily="34" charset="0"/>
                <a:cs typeface="Calibri" pitchFamily="34" charset="0"/>
              </a:rPr>
              <a:t>Psychiatry Res</a:t>
            </a:r>
            <a:r>
              <a:rPr lang="en-US" sz="1200" dirty="0" smtClean="0">
                <a:latin typeface="Calibri" pitchFamily="34" charset="0"/>
                <a:cs typeface="Calibri" pitchFamily="34" charset="0"/>
              </a:rPr>
              <a:t>. 1989.</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2"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grpId="2"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wipe(left)">
                                      <p:cBhvr>
                                        <p:cTn id="28" dur="500"/>
                                        <p:tgtEl>
                                          <p:spTgt spid="67"/>
                                        </p:tgtEl>
                                      </p:cBhvr>
                                    </p:animEffect>
                                  </p:childTnLst>
                                </p:cTn>
                              </p:par>
                              <p:par>
                                <p:cTn id="29" presetID="22" presetClass="entr" presetSubtype="8" fill="hold" grpId="3"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5"/>
                                        </p:tgtEl>
                                        <p:attrNameLst>
                                          <p:attrName>style.visibility</p:attrName>
                                        </p:attrNameLst>
                                      </p:cBhvr>
                                      <p:to>
                                        <p:strVal val="visible"/>
                                      </p:to>
                                    </p:set>
                                  </p:childTnLst>
                                </p:cTn>
                              </p:par>
                              <p:par>
                                <p:cTn id="36" presetID="6" presetClass="emph" presetSubtype="0" fill="hold" grpId="0" nodeType="withEffect">
                                  <p:stCondLst>
                                    <p:cond delay="0"/>
                                  </p:stCondLst>
                                  <p:childTnLst>
                                    <p:animScale>
                                      <p:cBhvr>
                                        <p:cTn id="37" dur="1000" fill="hold"/>
                                        <p:tgtEl>
                                          <p:spTgt spid="8"/>
                                        </p:tgtEl>
                                      </p:cBhvr>
                                      <p:by x="100000" y="50000"/>
                                    </p:animScale>
                                  </p:childTnLst>
                                </p:cTn>
                              </p:par>
                              <p:par>
                                <p:cTn id="38" presetID="10" presetClass="entr" presetSubtype="0"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2000"/>
                                        <p:tgtEl>
                                          <p:spTgt spid="46"/>
                                        </p:tgtEl>
                                      </p:cBhvr>
                                    </p:animEffect>
                                  </p:childTnLst>
                                </p:cTn>
                              </p:par>
                              <p:par>
                                <p:cTn id="41" presetID="10" presetClass="exit" presetSubtype="0" fill="hold" grpId="1" nodeType="withEffect">
                                  <p:stCondLst>
                                    <p:cond delay="0"/>
                                  </p:stCondLst>
                                  <p:childTnLst>
                                    <p:animEffect transition="out" filter="fade">
                                      <p:cBhvr>
                                        <p:cTn id="42" dur="2000"/>
                                        <p:tgtEl>
                                          <p:spTgt spid="8"/>
                                        </p:tgtEl>
                                      </p:cBhvr>
                                    </p:animEffect>
                                    <p:set>
                                      <p:cBhvr>
                                        <p:cTn id="43" dur="1" fill="hold">
                                          <p:stCondLst>
                                            <p:cond delay="1999"/>
                                          </p:stCondLst>
                                        </p:cTn>
                                        <p:tgtEl>
                                          <p:spTgt spid="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64" presetClass="path" presetSubtype="0" accel="50000" decel="50000" fill="hold" grpId="0" nodeType="clickEffect">
                                  <p:stCondLst>
                                    <p:cond delay="0"/>
                                  </p:stCondLst>
                                  <p:childTnLst>
                                    <p:animMotion origin="layout" path="M 4.44444E-6 -1.11111E-6 L 4.44444E-6 -0.04444 " pathEditMode="relative" rAng="0" ptsTypes="AA">
                                      <p:cBhvr>
                                        <p:cTn id="47" dur="2000" fill="hold"/>
                                        <p:tgtEl>
                                          <p:spTgt spid="67"/>
                                        </p:tgtEl>
                                        <p:attrNameLst>
                                          <p:attrName>ppt_x</p:attrName>
                                          <p:attrName>ppt_y</p:attrName>
                                        </p:attrNameLst>
                                      </p:cBhvr>
                                      <p:rCtr x="0" y="-22"/>
                                    </p:animMotion>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2000"/>
                                        <p:tgtEl>
                                          <p:spTgt spid="53"/>
                                        </p:tgtEl>
                                      </p:cBhvr>
                                    </p:animEffect>
                                  </p:childTnLst>
                                </p:cTn>
                              </p:par>
                              <p:par>
                                <p:cTn id="51" presetID="10" presetClass="exit" presetSubtype="0" fill="hold" grpId="1" nodeType="withEffect">
                                  <p:stCondLst>
                                    <p:cond delay="0"/>
                                  </p:stCondLst>
                                  <p:childTnLst>
                                    <p:animEffect transition="out" filter="fade">
                                      <p:cBhvr>
                                        <p:cTn id="52" dur="2000"/>
                                        <p:tgtEl>
                                          <p:spTgt spid="67"/>
                                        </p:tgtEl>
                                      </p:cBhvr>
                                    </p:animEffect>
                                    <p:set>
                                      <p:cBhvr>
                                        <p:cTn id="53" dur="1" fill="hold">
                                          <p:stCondLst>
                                            <p:cond delay="1999"/>
                                          </p:stCondLst>
                                        </p:cTn>
                                        <p:tgtEl>
                                          <p:spTgt spid="67"/>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6" presetClass="emph" presetSubtype="0" fill="hold" grpId="0" nodeType="clickEffect">
                                  <p:stCondLst>
                                    <p:cond delay="0"/>
                                  </p:stCondLst>
                                  <p:childTnLst>
                                    <p:animScale>
                                      <p:cBhvr>
                                        <p:cTn id="57" dur="2000" fill="hold"/>
                                        <p:tgtEl>
                                          <p:spTgt spid="29"/>
                                        </p:tgtEl>
                                      </p:cBhvr>
                                      <p:by x="100000" y="25000"/>
                                    </p:animScale>
                                  </p:childTnLst>
                                </p:cTn>
                              </p:par>
                              <p:par>
                                <p:cTn id="58" presetID="42" presetClass="path" presetSubtype="0" accel="50000" decel="50000" fill="hold" grpId="1" nodeType="withEffect">
                                  <p:stCondLst>
                                    <p:cond delay="0"/>
                                  </p:stCondLst>
                                  <p:childTnLst>
                                    <p:animMotion origin="layout" path="M -1.66667E-6 -3.88529E-6 L -1.66667E-6 0.06406 " pathEditMode="relative" rAng="0" ptsTypes="AA">
                                      <p:cBhvr>
                                        <p:cTn id="59" dur="2000" fill="hold"/>
                                        <p:tgtEl>
                                          <p:spTgt spid="29"/>
                                        </p:tgtEl>
                                        <p:attrNameLst>
                                          <p:attrName>ppt_x</p:attrName>
                                          <p:attrName>ppt_y</p:attrName>
                                        </p:attrNameLst>
                                      </p:cBhvr>
                                      <p:rCtr x="0" y="32"/>
                                    </p:animMotion>
                                  </p:childTnLst>
                                </p:cTn>
                              </p:par>
                            </p:childTnLst>
                          </p:cTn>
                        </p:par>
                        <p:par>
                          <p:cTn id="60" fill="hold">
                            <p:stCondLst>
                              <p:cond delay="2000"/>
                            </p:stCondLst>
                            <p:childTnLst>
                              <p:par>
                                <p:cTn id="61" presetID="10" presetClass="exit" presetSubtype="0" fill="hold" grpId="2" nodeType="afterEffect">
                                  <p:stCondLst>
                                    <p:cond delay="0"/>
                                  </p:stCondLst>
                                  <p:childTnLst>
                                    <p:animEffect transition="out" filter="fade">
                                      <p:cBhvr>
                                        <p:cTn id="62" dur="1000"/>
                                        <p:tgtEl>
                                          <p:spTgt spid="29"/>
                                        </p:tgtEl>
                                      </p:cBhvr>
                                    </p:animEffect>
                                    <p:set>
                                      <p:cBhvr>
                                        <p:cTn id="63" dur="1" fill="hold">
                                          <p:stCondLst>
                                            <p:cond delay="999"/>
                                          </p:stCondLst>
                                        </p:cTn>
                                        <p:tgtEl>
                                          <p:spTgt spid="29"/>
                                        </p:tgtEl>
                                        <p:attrNameLst>
                                          <p:attrName>style.visibility</p:attrName>
                                        </p:attrNameLst>
                                      </p:cBhvr>
                                      <p:to>
                                        <p:strVal val="hidden"/>
                                      </p:to>
                                    </p:set>
                                  </p:childTnLst>
                                </p:cTn>
                              </p:par>
                              <p:par>
                                <p:cTn id="64" presetID="10" presetClass="entr" presetSubtype="0"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2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29" grpId="0" animBg="1"/>
      <p:bldP spid="29" grpId="1" animBg="1"/>
      <p:bldP spid="29" grpId="2" animBg="1"/>
      <p:bldP spid="29" grpId="3" animBg="1"/>
      <p:bldP spid="67" grpId="0" animBg="1"/>
      <p:bldP spid="67" grpId="1" animBg="1"/>
      <p:bldP spid="67" grpId="2" animBg="1"/>
      <p:bldP spid="46" grpId="0" animBg="1"/>
      <p:bldP spid="53" grpId="0" animBg="1"/>
      <p:bldP spid="57" grpId="0" animBg="1"/>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320"/>
            <a:ext cx="8171688" cy="1021080"/>
          </a:xfrm>
        </p:spPr>
        <p:txBody>
          <a:bodyPr>
            <a:normAutofit fontScale="90000"/>
          </a:bodyPr>
          <a:lstStyle/>
          <a:p>
            <a:r>
              <a:rPr lang="en-US" dirty="0" smtClean="0"/>
              <a:t>Circadian Rhythms are Controlled by Master Clock Genes</a:t>
            </a:r>
            <a:endParaRPr lang="en-US" dirty="0"/>
          </a:p>
        </p:txBody>
      </p:sp>
      <p:sp>
        <p:nvSpPr>
          <p:cNvPr id="4" name="TextBox 3"/>
          <p:cNvSpPr txBox="1"/>
          <p:nvPr/>
        </p:nvSpPr>
        <p:spPr>
          <a:xfrm>
            <a:off x="32534" y="4800600"/>
            <a:ext cx="1946751" cy="707886"/>
          </a:xfrm>
          <a:prstGeom prst="rect">
            <a:avLst/>
          </a:prstGeom>
          <a:noFill/>
        </p:spPr>
        <p:txBody>
          <a:bodyPr wrap="none" rtlCol="0">
            <a:spAutoFit/>
          </a:bodyPr>
          <a:lstStyle/>
          <a:p>
            <a:pPr algn="r"/>
            <a:r>
              <a:rPr lang="en-US" sz="2000" dirty="0" smtClean="0">
                <a:solidFill>
                  <a:schemeClr val="accent3"/>
                </a:solidFill>
                <a:latin typeface="Calibri" pitchFamily="34" charset="0"/>
                <a:cs typeface="Calibri" pitchFamily="34" charset="0"/>
              </a:rPr>
              <a:t>Suprachiasmatic </a:t>
            </a:r>
          </a:p>
          <a:p>
            <a:pPr algn="r"/>
            <a:r>
              <a:rPr lang="en-US" sz="2000" dirty="0" smtClean="0">
                <a:solidFill>
                  <a:schemeClr val="accent3"/>
                </a:solidFill>
                <a:latin typeface="Calibri" pitchFamily="34" charset="0"/>
                <a:cs typeface="Calibri" pitchFamily="34" charset="0"/>
              </a:rPr>
              <a:t>Nucleus</a:t>
            </a:r>
            <a:endParaRPr lang="en-US" sz="2000" dirty="0">
              <a:solidFill>
                <a:schemeClr val="accent3"/>
              </a:solidFill>
              <a:latin typeface="Calibri" pitchFamily="34" charset="0"/>
              <a:cs typeface="Calibri" pitchFamily="34" charset="0"/>
            </a:endParaRPr>
          </a:p>
        </p:txBody>
      </p:sp>
      <p:pic>
        <p:nvPicPr>
          <p:cNvPr id="5" name="Picture 4" descr="brain_NEW.png"/>
          <p:cNvPicPr>
            <a:picLocks noChangeAspect="1"/>
          </p:cNvPicPr>
          <p:nvPr/>
        </p:nvPicPr>
        <p:blipFill>
          <a:blip r:embed="rId3" cstate="print"/>
          <a:srcRect l="5753" t="6897" r="4591" b="5172"/>
          <a:stretch>
            <a:fillRect/>
          </a:stretch>
        </p:blipFill>
        <p:spPr>
          <a:xfrm>
            <a:off x="186267" y="1981200"/>
            <a:ext cx="2874682" cy="2819400"/>
          </a:xfrm>
          <a:prstGeom prst="rect">
            <a:avLst/>
          </a:prstGeom>
        </p:spPr>
      </p:pic>
      <p:cxnSp>
        <p:nvCxnSpPr>
          <p:cNvPr id="6" name="Straight Arrow Connector 5"/>
          <p:cNvCxnSpPr/>
          <p:nvPr/>
        </p:nvCxnSpPr>
        <p:spPr>
          <a:xfrm rot="5400000" flipH="1" flipV="1">
            <a:off x="456406" y="4191000"/>
            <a:ext cx="1067594" cy="794"/>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7" name="Rectangle 6"/>
          <p:cNvSpPr/>
          <p:nvPr/>
        </p:nvSpPr>
        <p:spPr>
          <a:xfrm>
            <a:off x="3276600" y="1447800"/>
            <a:ext cx="4343400" cy="4876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marL="223838" indent="-223838" defTabSz="169863">
              <a:spcBef>
                <a:spcPts val="600"/>
              </a:spcBef>
              <a:spcAft>
                <a:spcPts val="1200"/>
              </a:spcAft>
              <a:buFont typeface="Arial" pitchFamily="34" charset="0"/>
              <a:buChar char="•"/>
            </a:pPr>
            <a:r>
              <a:rPr lang="en-US" dirty="0" smtClean="0">
                <a:latin typeface="Calibri" pitchFamily="34" charset="0"/>
                <a:cs typeface="Calibri" pitchFamily="34" charset="0"/>
              </a:rPr>
              <a:t>Bmal1 and Clock are constitutively expressed.</a:t>
            </a:r>
          </a:p>
          <a:p>
            <a:pPr marL="223838" indent="-223838" defTabSz="169863">
              <a:spcBef>
                <a:spcPts val="600"/>
              </a:spcBef>
              <a:spcAft>
                <a:spcPts val="1200"/>
              </a:spcAft>
              <a:buFont typeface="Arial" pitchFamily="34" charset="0"/>
              <a:buChar char="•"/>
            </a:pPr>
            <a:r>
              <a:rPr lang="en-US" dirty="0" smtClean="0">
                <a:latin typeface="Calibri" pitchFamily="34" charset="0"/>
                <a:cs typeface="Calibri" pitchFamily="34" charset="0"/>
              </a:rPr>
              <a:t>When dimerized, Bmal1 and Clock become a transcription factor that increases the expression of many circadian-regulated proteins, including   Per and Cry.</a:t>
            </a:r>
          </a:p>
          <a:p>
            <a:pPr marL="223838" indent="-223838" defTabSz="169863">
              <a:spcBef>
                <a:spcPts val="600"/>
              </a:spcBef>
              <a:spcAft>
                <a:spcPts val="1200"/>
              </a:spcAft>
              <a:buFont typeface="Arial" pitchFamily="34" charset="0"/>
              <a:buChar char="•"/>
            </a:pPr>
            <a:r>
              <a:rPr lang="en-US" dirty="0" smtClean="0">
                <a:latin typeface="Calibri" pitchFamily="34" charset="0"/>
                <a:cs typeface="Calibri" pitchFamily="34" charset="0"/>
              </a:rPr>
              <a:t>Per and Cry dimerize, are phosphorylated, and then act as a transcriptional repressor of Bmal1 and Clock expression. </a:t>
            </a:r>
          </a:p>
          <a:p>
            <a:pPr marL="223838" indent="-223838" defTabSz="169863">
              <a:spcBef>
                <a:spcPts val="600"/>
              </a:spcBef>
              <a:spcAft>
                <a:spcPts val="1200"/>
              </a:spcAft>
              <a:buFont typeface="Arial" pitchFamily="34" charset="0"/>
              <a:buChar char="•"/>
            </a:pPr>
            <a:r>
              <a:rPr lang="en-US" dirty="0" smtClean="0">
                <a:latin typeface="Calibri" pitchFamily="34" charset="0"/>
                <a:cs typeface="Calibri" pitchFamily="34" charset="0"/>
              </a:rPr>
              <a:t>Over time, if no new Per and Cry are produced, the existing proteins degrade and transcriptional repression of Bmal1 and Clock is lifted, re-starting the cycle.</a:t>
            </a:r>
            <a:endParaRPr lang="en-US" dirty="0">
              <a:latin typeface="Calibri" pitchFamily="34" charset="0"/>
              <a:cs typeface="Calibri" pitchFamily="34" charset="0"/>
            </a:endParaRPr>
          </a:p>
        </p:txBody>
      </p:sp>
      <p:grpSp>
        <p:nvGrpSpPr>
          <p:cNvPr id="12" name="Group 31"/>
          <p:cNvGrpSpPr/>
          <p:nvPr/>
        </p:nvGrpSpPr>
        <p:grpSpPr>
          <a:xfrm>
            <a:off x="7625062" y="1676400"/>
            <a:ext cx="762000" cy="1390880"/>
            <a:chOff x="533400" y="2286000"/>
            <a:chExt cx="838200" cy="1529970"/>
          </a:xfrm>
        </p:grpSpPr>
        <p:pic>
          <p:nvPicPr>
            <p:cNvPr id="13" name="Picture 12" descr="Picture1.png"/>
            <p:cNvPicPr>
              <a:picLocks noChangeAspect="1"/>
            </p:cNvPicPr>
            <p:nvPr/>
          </p:nvPicPr>
          <p:blipFill>
            <a:blip r:embed="rId4" cstate="print"/>
            <a:srcRect r="47179"/>
            <a:stretch>
              <a:fillRect/>
            </a:stretch>
          </p:blipFill>
          <p:spPr>
            <a:xfrm>
              <a:off x="533400" y="2286000"/>
              <a:ext cx="685800" cy="1529970"/>
            </a:xfrm>
            <a:prstGeom prst="rect">
              <a:avLst/>
            </a:prstGeom>
          </p:spPr>
        </p:pic>
        <p:sp useBgFill="1">
          <p:nvSpPr>
            <p:cNvPr id="14" name="Isosceles Triangle 13"/>
            <p:cNvSpPr/>
            <p:nvPr/>
          </p:nvSpPr>
          <p:spPr>
            <a:xfrm rot="16200000">
              <a:off x="992975" y="2974168"/>
              <a:ext cx="300057" cy="15240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15" name="Picture 14" descr="Picture2.png"/>
            <p:cNvPicPr>
              <a:picLocks noChangeAspect="1"/>
            </p:cNvPicPr>
            <p:nvPr/>
          </p:nvPicPr>
          <p:blipFill>
            <a:blip r:embed="rId5" cstate="print"/>
            <a:srcRect l="27475"/>
            <a:stretch>
              <a:fillRect/>
            </a:stretch>
          </p:blipFill>
          <p:spPr>
            <a:xfrm>
              <a:off x="1203160" y="2452689"/>
              <a:ext cx="168440" cy="597359"/>
            </a:xfrm>
            <a:prstGeom prst="rect">
              <a:avLst/>
            </a:prstGeom>
          </p:spPr>
        </p:pic>
      </p:grpSp>
      <p:grpSp>
        <p:nvGrpSpPr>
          <p:cNvPr id="16" name="Group 32"/>
          <p:cNvGrpSpPr/>
          <p:nvPr/>
        </p:nvGrpSpPr>
        <p:grpSpPr>
          <a:xfrm flipH="1">
            <a:off x="8305800" y="1711125"/>
            <a:ext cx="838200" cy="1402474"/>
            <a:chOff x="533400" y="2286000"/>
            <a:chExt cx="914400" cy="1529970"/>
          </a:xfrm>
        </p:grpSpPr>
        <p:pic>
          <p:nvPicPr>
            <p:cNvPr id="17" name="Picture 16" descr="Picture1.png"/>
            <p:cNvPicPr>
              <a:picLocks noChangeAspect="1"/>
            </p:cNvPicPr>
            <p:nvPr/>
          </p:nvPicPr>
          <p:blipFill>
            <a:blip r:embed="rId4" cstate="print"/>
            <a:srcRect r="47179"/>
            <a:stretch>
              <a:fillRect/>
            </a:stretch>
          </p:blipFill>
          <p:spPr>
            <a:xfrm>
              <a:off x="533400" y="2286000"/>
              <a:ext cx="685800" cy="1529970"/>
            </a:xfrm>
            <a:prstGeom prst="rect">
              <a:avLst/>
            </a:prstGeom>
          </p:spPr>
        </p:pic>
        <p:pic>
          <p:nvPicPr>
            <p:cNvPr id="18" name="Picture 17" descr="Picture2.png"/>
            <p:cNvPicPr>
              <a:picLocks noChangeAspect="1"/>
            </p:cNvPicPr>
            <p:nvPr/>
          </p:nvPicPr>
          <p:blipFill>
            <a:blip r:embed="rId5" cstate="print"/>
            <a:srcRect l="27475"/>
            <a:stretch>
              <a:fillRect/>
            </a:stretch>
          </p:blipFill>
          <p:spPr>
            <a:xfrm>
              <a:off x="1203160" y="2781296"/>
              <a:ext cx="244640" cy="597359"/>
            </a:xfrm>
            <a:prstGeom prst="rect">
              <a:avLst/>
            </a:prstGeom>
          </p:spPr>
        </p:pic>
        <p:sp useBgFill="1">
          <p:nvSpPr>
            <p:cNvPr id="19" name="Isosceles Triangle 18"/>
            <p:cNvSpPr/>
            <p:nvPr/>
          </p:nvSpPr>
          <p:spPr>
            <a:xfrm rot="16200000">
              <a:off x="993225" y="2664375"/>
              <a:ext cx="304800" cy="1576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24" name="Group 82"/>
          <p:cNvGrpSpPr/>
          <p:nvPr/>
        </p:nvGrpSpPr>
        <p:grpSpPr>
          <a:xfrm>
            <a:off x="7613942" y="3505200"/>
            <a:ext cx="996658" cy="1143000"/>
            <a:chOff x="2667000" y="2743200"/>
            <a:chExt cx="996658" cy="1143000"/>
          </a:xfrm>
        </p:grpSpPr>
        <p:pic>
          <p:nvPicPr>
            <p:cNvPr id="25" name="Picture 24" descr="Picture3.png"/>
            <p:cNvPicPr>
              <a:picLocks noChangeAspect="1"/>
            </p:cNvPicPr>
            <p:nvPr/>
          </p:nvPicPr>
          <p:blipFill>
            <a:blip r:embed="rId6" cstate="print"/>
            <a:srcRect r="46930" b="25293"/>
            <a:stretch>
              <a:fillRect/>
            </a:stretch>
          </p:blipFill>
          <p:spPr>
            <a:xfrm>
              <a:off x="2667000" y="2743200"/>
              <a:ext cx="685800" cy="1143000"/>
            </a:xfrm>
            <a:prstGeom prst="rect">
              <a:avLst/>
            </a:prstGeom>
          </p:spPr>
        </p:pic>
        <p:pic>
          <p:nvPicPr>
            <p:cNvPr id="26" name="Picture 25" descr="Picture4.png"/>
            <p:cNvPicPr>
              <a:picLocks noChangeAspect="1"/>
            </p:cNvPicPr>
            <p:nvPr/>
          </p:nvPicPr>
          <p:blipFill>
            <a:blip r:embed="rId7" cstate="print"/>
            <a:srcRect b="32897"/>
            <a:stretch>
              <a:fillRect/>
            </a:stretch>
          </p:blipFill>
          <p:spPr>
            <a:xfrm rot="5400000">
              <a:off x="3279648" y="2892552"/>
              <a:ext cx="457162" cy="310858"/>
            </a:xfrm>
            <a:prstGeom prst="rect">
              <a:avLst/>
            </a:prstGeom>
          </p:spPr>
        </p:pic>
        <p:sp useBgFill="1">
          <p:nvSpPr>
            <p:cNvPr id="27" name="Isosceles Triangle 26"/>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28" name="TextBox 27"/>
          <p:cNvSpPr txBox="1"/>
          <p:nvPr/>
        </p:nvSpPr>
        <p:spPr>
          <a:xfrm>
            <a:off x="7625062" y="2438400"/>
            <a:ext cx="774571" cy="369332"/>
          </a:xfrm>
          <a:prstGeom prst="rect">
            <a:avLst/>
          </a:prstGeom>
          <a:noFill/>
        </p:spPr>
        <p:txBody>
          <a:bodyPr wrap="none" rtlCol="0">
            <a:spAutoFit/>
          </a:bodyPr>
          <a:lstStyle/>
          <a:p>
            <a:r>
              <a:rPr lang="en-US" dirty="0" smtClean="0">
                <a:latin typeface="Calibri" pitchFamily="34" charset="0"/>
                <a:cs typeface="Calibri" pitchFamily="34" charset="0"/>
              </a:rPr>
              <a:t>Bmal1</a:t>
            </a:r>
            <a:endParaRPr lang="en-US" dirty="0">
              <a:latin typeface="Calibri" pitchFamily="34" charset="0"/>
              <a:cs typeface="Calibri" pitchFamily="34" charset="0"/>
            </a:endParaRPr>
          </a:p>
        </p:txBody>
      </p:sp>
      <p:sp>
        <p:nvSpPr>
          <p:cNvPr id="29" name="TextBox 28"/>
          <p:cNvSpPr txBox="1"/>
          <p:nvPr/>
        </p:nvSpPr>
        <p:spPr>
          <a:xfrm>
            <a:off x="8310862" y="2438400"/>
            <a:ext cx="684803" cy="369332"/>
          </a:xfrm>
          <a:prstGeom prst="rect">
            <a:avLst/>
          </a:prstGeom>
          <a:noFill/>
        </p:spPr>
        <p:txBody>
          <a:bodyPr wrap="none" rtlCol="0">
            <a:spAutoFit/>
          </a:bodyPr>
          <a:lstStyle/>
          <a:p>
            <a:r>
              <a:rPr lang="en-US" dirty="0" smtClean="0">
                <a:latin typeface="Calibri" pitchFamily="34" charset="0"/>
                <a:cs typeface="Calibri" pitchFamily="34" charset="0"/>
              </a:rPr>
              <a:t>Clock</a:t>
            </a:r>
            <a:endParaRPr lang="en-US" dirty="0">
              <a:latin typeface="Calibri" pitchFamily="34" charset="0"/>
              <a:cs typeface="Calibri" pitchFamily="34" charset="0"/>
            </a:endParaRPr>
          </a:p>
        </p:txBody>
      </p:sp>
      <p:sp>
        <p:nvSpPr>
          <p:cNvPr id="31" name="TextBox 30"/>
          <p:cNvSpPr txBox="1"/>
          <p:nvPr/>
        </p:nvSpPr>
        <p:spPr>
          <a:xfrm>
            <a:off x="7877100" y="4267200"/>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sp>
        <p:nvSpPr>
          <p:cNvPr id="33" name="&quot;No&quot; Symbol 32"/>
          <p:cNvSpPr/>
          <p:nvPr/>
        </p:nvSpPr>
        <p:spPr>
          <a:xfrm>
            <a:off x="8001000" y="5334000"/>
            <a:ext cx="838200" cy="838200"/>
          </a:xfrm>
          <a:prstGeom prst="noSmoking">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32" name="Rectangle 31"/>
          <p:cNvSpPr/>
          <p:nvPr/>
        </p:nvSpPr>
        <p:spPr>
          <a:xfrm>
            <a:off x="0" y="6400800"/>
            <a:ext cx="9144000" cy="276999"/>
          </a:xfrm>
          <a:prstGeom prst="rect">
            <a:avLst/>
          </a:prstGeom>
        </p:spPr>
        <p:txBody>
          <a:bodyPr wrap="square">
            <a:spAutoFit/>
          </a:bodyPr>
          <a:lstStyle/>
          <a:p>
            <a:pPr algn="ctr"/>
            <a:r>
              <a:rPr lang="en-US" sz="1200" dirty="0" smtClean="0">
                <a:latin typeface="Calibri" pitchFamily="34" charset="0"/>
                <a:cs typeface="Calibri" pitchFamily="34" charset="0"/>
              </a:rPr>
              <a:t>McClung CA. </a:t>
            </a:r>
            <a:r>
              <a:rPr lang="en-US" sz="1200" i="1" dirty="0" err="1" smtClean="0">
                <a:latin typeface="Calibri" pitchFamily="34" charset="0"/>
                <a:cs typeface="Calibri" pitchFamily="34" charset="0"/>
              </a:rPr>
              <a:t>Pharmacol</a:t>
            </a:r>
            <a:r>
              <a:rPr lang="en-US" sz="1200" i="1" dirty="0" smtClean="0">
                <a:latin typeface="Calibri" pitchFamily="34" charset="0"/>
                <a:cs typeface="Calibri" pitchFamily="34" charset="0"/>
              </a:rPr>
              <a:t> &amp; </a:t>
            </a:r>
            <a:r>
              <a:rPr lang="en-US" sz="1200" i="1" dirty="0" err="1" smtClean="0">
                <a:latin typeface="Calibri" pitchFamily="34" charset="0"/>
                <a:cs typeface="Calibri" pitchFamily="34" charset="0"/>
              </a:rPr>
              <a:t>Ther</a:t>
            </a:r>
            <a:r>
              <a:rPr lang="en-US" sz="1200" i="1" dirty="0" smtClean="0">
                <a:latin typeface="Calibri" pitchFamily="34" charset="0"/>
                <a:cs typeface="Calibri" pitchFamily="34" charset="0"/>
              </a:rPr>
              <a:t>.</a:t>
            </a:r>
            <a:r>
              <a:rPr lang="en-US" sz="1200" dirty="0" smtClean="0">
                <a:latin typeface="Calibri" pitchFamily="34" charset="0"/>
                <a:cs typeface="Calibri" pitchFamily="34" charset="0"/>
              </a:rPr>
              <a:t> 2007.</a:t>
            </a:r>
            <a:endParaRPr lang="en-US" sz="1200" dirty="0">
              <a:latin typeface="Calibri" pitchFamily="34" charset="0"/>
              <a:cs typeface="Calibri" pitchFamily="34" charset="0"/>
            </a:endParaRPr>
          </a:p>
        </p:txBody>
      </p:sp>
      <p:grpSp>
        <p:nvGrpSpPr>
          <p:cNvPr id="20" name="Group 78"/>
          <p:cNvGrpSpPr/>
          <p:nvPr/>
        </p:nvGrpSpPr>
        <p:grpSpPr>
          <a:xfrm flipH="1">
            <a:off x="8229600" y="3505200"/>
            <a:ext cx="990600" cy="1143000"/>
            <a:chOff x="2673058" y="3048000"/>
            <a:chExt cx="990600" cy="1143000"/>
          </a:xfrm>
        </p:grpSpPr>
        <p:pic>
          <p:nvPicPr>
            <p:cNvPr id="21" name="Picture 20" descr="Picture3.png"/>
            <p:cNvPicPr>
              <a:picLocks noChangeAspect="1"/>
            </p:cNvPicPr>
            <p:nvPr/>
          </p:nvPicPr>
          <p:blipFill>
            <a:blip r:embed="rId6" cstate="print"/>
            <a:srcRect r="46930" b="25293"/>
            <a:stretch>
              <a:fillRect/>
            </a:stretch>
          </p:blipFill>
          <p:spPr>
            <a:xfrm>
              <a:off x="2673058" y="3048000"/>
              <a:ext cx="685800" cy="1143000"/>
            </a:xfrm>
            <a:prstGeom prst="rect">
              <a:avLst/>
            </a:prstGeom>
          </p:spPr>
        </p:pic>
        <p:pic>
          <p:nvPicPr>
            <p:cNvPr id="22" name="Picture 21" descr="Picture4.png"/>
            <p:cNvPicPr>
              <a:picLocks noChangeAspect="1"/>
            </p:cNvPicPr>
            <p:nvPr/>
          </p:nvPicPr>
          <p:blipFill>
            <a:blip r:embed="rId7" cstate="print"/>
            <a:srcRect b="32897"/>
            <a:stretch>
              <a:fillRect/>
            </a:stretch>
          </p:blipFill>
          <p:spPr>
            <a:xfrm rot="5400000">
              <a:off x="3279648" y="3578351"/>
              <a:ext cx="457162" cy="310858"/>
            </a:xfrm>
            <a:prstGeom prst="rect">
              <a:avLst/>
            </a:prstGeom>
          </p:spPr>
        </p:pic>
        <p:sp useBgFill="1">
          <p:nvSpPr>
            <p:cNvPr id="23" name="Isosceles Triangle 22"/>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30" name="TextBox 29"/>
          <p:cNvSpPr txBox="1"/>
          <p:nvPr/>
        </p:nvSpPr>
        <p:spPr>
          <a:xfrm>
            <a:off x="8460802" y="4267200"/>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sp>
        <p:nvSpPr>
          <p:cNvPr id="34" name="TextBox 33"/>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0" nodeType="clickEffect">
                                  <p:stCondLst>
                                    <p:cond delay="0"/>
                                  </p:stCondLst>
                                  <p:childTnLst>
                                    <p:set>
                                      <p:cBhvr>
                                        <p:cTn id="14" dur="1" fill="hold">
                                          <p:stCondLst>
                                            <p:cond delay="0"/>
                                          </p:stCondLst>
                                        </p:cTn>
                                        <p:tgtEl>
                                          <p:spTgt spid="7">
                                            <p:bg/>
                                          </p:spTgt>
                                        </p:tgtEl>
                                        <p:attrNameLst>
                                          <p:attrName>style.visibility</p:attrName>
                                        </p:attrNameLst>
                                      </p:cBhvr>
                                      <p:to>
                                        <p:strVal val="visible"/>
                                      </p:to>
                                    </p:set>
                                    <p:anim calcmode="lin" valueType="num">
                                      <p:cBhvr>
                                        <p:cTn id="15" dur="500" fill="hold"/>
                                        <p:tgtEl>
                                          <p:spTgt spid="7">
                                            <p:bg/>
                                          </p:spTgt>
                                        </p:tgtEl>
                                        <p:attrNameLst>
                                          <p:attrName>ppt_w</p:attrName>
                                        </p:attrNameLst>
                                      </p:cBhvr>
                                      <p:tavLst>
                                        <p:tav tm="0">
                                          <p:val>
                                            <p:fltVal val="0"/>
                                          </p:val>
                                        </p:tav>
                                        <p:tav tm="100000">
                                          <p:val>
                                            <p:strVal val="#ppt_w"/>
                                          </p:val>
                                        </p:tav>
                                      </p:tavLst>
                                    </p:anim>
                                    <p:anim calcmode="lin" valueType="num">
                                      <p:cBhvr>
                                        <p:cTn id="16" dur="500" fill="hold"/>
                                        <p:tgtEl>
                                          <p:spTgt spid="7">
                                            <p:bg/>
                                          </p:spTgt>
                                        </p:tgtEl>
                                        <p:attrNameLst>
                                          <p:attrName>ppt_h</p:attrName>
                                        </p:attrNameLst>
                                      </p:cBhvr>
                                      <p:tavLst>
                                        <p:tav tm="0">
                                          <p:val>
                                            <p:fltVal val="0"/>
                                          </p:val>
                                        </p:tav>
                                        <p:tav tm="100000">
                                          <p:val>
                                            <p:strVal val="#ppt_h"/>
                                          </p:val>
                                        </p:tav>
                                      </p:tavLst>
                                    </p:anim>
                                    <p:animEffect transition="in" filter="fade">
                                      <p:cBhvr>
                                        <p:cTn id="17" dur="500"/>
                                        <p:tgtEl>
                                          <p:spTgt spid="7">
                                            <p:bg/>
                                          </p:spTgt>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wipe(left)">
                                      <p:cBhvr>
                                        <p:cTn id="21" dur="500"/>
                                        <p:tgtEl>
                                          <p:spTgt spid="7">
                                            <p:txEl>
                                              <p:pRg st="0" end="0"/>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7">
                                            <p:txEl>
                                              <p:pRg st="1" end="1"/>
                                            </p:txEl>
                                          </p:spTgt>
                                        </p:tgtEl>
                                        <p:attrNameLst>
                                          <p:attrName>style.visibility</p:attrName>
                                        </p:attrNameLst>
                                      </p:cBhvr>
                                      <p:to>
                                        <p:strVal val="visible"/>
                                      </p:to>
                                    </p:set>
                                    <p:animEffect transition="in" filter="wipe(left)">
                                      <p:cBhvr>
                                        <p:cTn id="46" dur="500"/>
                                        <p:tgtEl>
                                          <p:spTgt spid="7">
                                            <p:txEl>
                                              <p:pRg st="1" end="1"/>
                                            </p:txEl>
                                          </p:spTgt>
                                        </p:tgtEl>
                                      </p:cBhvr>
                                    </p:animEffect>
                                  </p:childTnLst>
                                </p:cTn>
                              </p:par>
                              <p:par>
                                <p:cTn id="47" presetID="53"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0"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Effect transition="in" filter="fade">
                                      <p:cBhvr>
                                        <p:cTn id="56" dur="500"/>
                                        <p:tgtEl>
                                          <p:spTgt spid="24"/>
                                        </p:tgtEl>
                                      </p:cBhvr>
                                    </p:animEffect>
                                  </p:childTnLst>
                                </p:cTn>
                              </p:par>
                              <p:par>
                                <p:cTn id="57" presetID="53" presetClass="entr" presetSubtype="0"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par>
                                <p:cTn id="62" presetID="53" presetClass="entr" presetSubtype="0" fill="hold" nodeType="with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fltVal val="0"/>
                                          </p:val>
                                        </p:tav>
                                        <p:tav tm="100000">
                                          <p:val>
                                            <p:strVal val="#ppt_h"/>
                                          </p:val>
                                        </p:tav>
                                      </p:tavLst>
                                    </p:anim>
                                    <p:animEffect transition="in" filter="fade">
                                      <p:cBhvr>
                                        <p:cTn id="66" dur="500"/>
                                        <p:tgtEl>
                                          <p:spTgt spid="3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7">
                                            <p:txEl>
                                              <p:pRg st="2" end="2"/>
                                            </p:txEl>
                                          </p:spTgt>
                                        </p:tgtEl>
                                        <p:attrNameLst>
                                          <p:attrName>style.visibility</p:attrName>
                                        </p:attrNameLst>
                                      </p:cBhvr>
                                      <p:to>
                                        <p:strVal val="visible"/>
                                      </p:to>
                                    </p:set>
                                    <p:animEffect transition="in" filter="wipe(left)">
                                      <p:cBhvr>
                                        <p:cTn id="71" dur="500"/>
                                        <p:tgtEl>
                                          <p:spTgt spid="7">
                                            <p:txEl>
                                              <p:pRg st="2" end="2"/>
                                            </p:txEl>
                                          </p:spTgt>
                                        </p:tgtEl>
                                      </p:cBhvr>
                                    </p:animEffect>
                                  </p:childTnLst>
                                </p:cTn>
                              </p:par>
                              <p:par>
                                <p:cTn id="72" presetID="53"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p:cTn id="74" dur="500" fill="hold"/>
                                        <p:tgtEl>
                                          <p:spTgt spid="33"/>
                                        </p:tgtEl>
                                        <p:attrNameLst>
                                          <p:attrName>ppt_w</p:attrName>
                                        </p:attrNameLst>
                                      </p:cBhvr>
                                      <p:tavLst>
                                        <p:tav tm="0">
                                          <p:val>
                                            <p:fltVal val="0"/>
                                          </p:val>
                                        </p:tav>
                                        <p:tav tm="100000">
                                          <p:val>
                                            <p:strVal val="#ppt_w"/>
                                          </p:val>
                                        </p:tav>
                                      </p:tavLst>
                                    </p:anim>
                                    <p:anim calcmode="lin" valueType="num">
                                      <p:cBhvr>
                                        <p:cTn id="75" dur="500" fill="hold"/>
                                        <p:tgtEl>
                                          <p:spTgt spid="33"/>
                                        </p:tgtEl>
                                        <p:attrNameLst>
                                          <p:attrName>ppt_h</p:attrName>
                                        </p:attrNameLst>
                                      </p:cBhvr>
                                      <p:tavLst>
                                        <p:tav tm="0">
                                          <p:val>
                                            <p:fltVal val="0"/>
                                          </p:val>
                                        </p:tav>
                                        <p:tav tm="100000">
                                          <p:val>
                                            <p:strVal val="#ppt_h"/>
                                          </p:val>
                                        </p:tav>
                                      </p:tavLst>
                                    </p:anim>
                                    <p:animEffect transition="in" filter="fade">
                                      <p:cBhvr>
                                        <p:cTn id="76" dur="500"/>
                                        <p:tgtEl>
                                          <p:spTgt spid="33"/>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7">
                                            <p:txEl>
                                              <p:pRg st="3" end="3"/>
                                            </p:txEl>
                                          </p:spTgt>
                                        </p:tgtEl>
                                        <p:attrNameLst>
                                          <p:attrName>style.visibility</p:attrName>
                                        </p:attrNameLst>
                                      </p:cBhvr>
                                      <p:to>
                                        <p:strVal val="visible"/>
                                      </p:to>
                                    </p:set>
                                    <p:animEffect transition="in" filter="wipe(left)">
                                      <p:cBhvr>
                                        <p:cTn id="81"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uiExpand="1" build="allAtOnce" animBg="1"/>
      <p:bldP spid="28" grpId="0"/>
      <p:bldP spid="29" grpId="0"/>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Oval 38"/>
          <p:cNvSpPr/>
          <p:nvPr/>
        </p:nvSpPr>
        <p:spPr>
          <a:xfrm>
            <a:off x="685800" y="4114800"/>
            <a:ext cx="5638800" cy="4419600"/>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pic>
        <p:nvPicPr>
          <p:cNvPr id="77"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1573591" y="5612191"/>
            <a:ext cx="1580861" cy="1580861"/>
          </a:xfrm>
          <a:prstGeom prst="rect">
            <a:avLst/>
          </a:prstGeom>
          <a:noFill/>
        </p:spPr>
      </p:pic>
      <p:pic>
        <p:nvPicPr>
          <p:cNvPr id="46" name="Picture 45" descr="Clock.png"/>
          <p:cNvPicPr>
            <a:picLocks noChangeAspect="1"/>
          </p:cNvPicPr>
          <p:nvPr/>
        </p:nvPicPr>
        <p:blipFill>
          <a:blip r:embed="rId4" cstate="print"/>
          <a:stretch>
            <a:fillRect/>
          </a:stretch>
        </p:blipFill>
        <p:spPr>
          <a:xfrm>
            <a:off x="7315200" y="381000"/>
            <a:ext cx="1522052" cy="1522052"/>
          </a:xfrm>
          <a:prstGeom prst="rect">
            <a:avLst/>
          </a:prstGeom>
        </p:spPr>
      </p:pic>
      <p:sp>
        <p:nvSpPr>
          <p:cNvPr id="2" name="Title 1"/>
          <p:cNvSpPr>
            <a:spLocks noGrp="1"/>
          </p:cNvSpPr>
          <p:nvPr>
            <p:ph type="title"/>
          </p:nvPr>
        </p:nvSpPr>
        <p:spPr/>
        <p:txBody>
          <a:bodyPr>
            <a:normAutofit fontScale="90000"/>
          </a:bodyPr>
          <a:lstStyle/>
          <a:p>
            <a:r>
              <a:rPr lang="en-US" dirty="0" smtClean="0"/>
              <a:t>Setting the Clock: </a:t>
            </a:r>
            <a:br>
              <a:rPr lang="en-US" dirty="0" smtClean="0"/>
            </a:br>
            <a:r>
              <a:rPr lang="en-US" dirty="0" smtClean="0"/>
              <a:t>Master Circadian Pacemakers</a:t>
            </a:r>
            <a:endParaRPr lang="en-US" dirty="0"/>
          </a:p>
        </p:txBody>
      </p:sp>
      <p:pic>
        <p:nvPicPr>
          <p:cNvPr id="35"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3919312" y="5532350"/>
            <a:ext cx="1580861" cy="1580861"/>
          </a:xfrm>
          <a:prstGeom prst="rect">
            <a:avLst/>
          </a:prstGeom>
          <a:noFill/>
        </p:spPr>
      </p:pic>
      <p:sp>
        <p:nvSpPr>
          <p:cNvPr id="42" name="Freeform 41"/>
          <p:cNvSpPr/>
          <p:nvPr/>
        </p:nvSpPr>
        <p:spPr>
          <a:xfrm>
            <a:off x="0" y="2053759"/>
            <a:ext cx="9122229" cy="1694543"/>
          </a:xfrm>
          <a:custGeom>
            <a:avLst/>
            <a:gdLst>
              <a:gd name="connsiteX0" fmla="*/ 0 w 9122229"/>
              <a:gd name="connsiteY0" fmla="*/ 1520372 h 1694543"/>
              <a:gd name="connsiteX1" fmla="*/ 805543 w 9122229"/>
              <a:gd name="connsiteY1" fmla="*/ 943429 h 1694543"/>
              <a:gd name="connsiteX2" fmla="*/ 1709057 w 9122229"/>
              <a:gd name="connsiteY2" fmla="*/ 431800 h 1694543"/>
              <a:gd name="connsiteX3" fmla="*/ 3254829 w 9122229"/>
              <a:gd name="connsiteY3" fmla="*/ 50800 h 1694543"/>
              <a:gd name="connsiteX4" fmla="*/ 5551714 w 9122229"/>
              <a:gd name="connsiteY4" fmla="*/ 127000 h 1694543"/>
              <a:gd name="connsiteX5" fmla="*/ 7805057 w 9122229"/>
              <a:gd name="connsiteY5" fmla="*/ 801915 h 1694543"/>
              <a:gd name="connsiteX6" fmla="*/ 9122229 w 9122229"/>
              <a:gd name="connsiteY6" fmla="*/ 1694543 h 169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2229" h="1694543">
                <a:moveTo>
                  <a:pt x="0" y="1520372"/>
                </a:moveTo>
                <a:cubicBezTo>
                  <a:pt x="260350" y="1322615"/>
                  <a:pt x="520700" y="1124858"/>
                  <a:pt x="805543" y="943429"/>
                </a:cubicBezTo>
                <a:cubicBezTo>
                  <a:pt x="1090386" y="762000"/>
                  <a:pt x="1300843" y="580571"/>
                  <a:pt x="1709057" y="431800"/>
                </a:cubicBezTo>
                <a:cubicBezTo>
                  <a:pt x="2117271" y="283029"/>
                  <a:pt x="2614386" y="101600"/>
                  <a:pt x="3254829" y="50800"/>
                </a:cubicBezTo>
                <a:cubicBezTo>
                  <a:pt x="3895272" y="0"/>
                  <a:pt x="4793343" y="1814"/>
                  <a:pt x="5551714" y="127000"/>
                </a:cubicBezTo>
                <a:cubicBezTo>
                  <a:pt x="6310085" y="252186"/>
                  <a:pt x="7209971" y="540658"/>
                  <a:pt x="7805057" y="801915"/>
                </a:cubicBezTo>
                <a:cubicBezTo>
                  <a:pt x="8400143" y="1063172"/>
                  <a:pt x="8761186" y="1378857"/>
                  <a:pt x="9122229" y="1694543"/>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dirty="0">
              <a:latin typeface="Calibri" pitchFamily="34" charset="0"/>
              <a:cs typeface="Calibri" pitchFamily="34" charset="0"/>
            </a:endParaRPr>
          </a:p>
        </p:txBody>
      </p:sp>
      <p:grpSp>
        <p:nvGrpSpPr>
          <p:cNvPr id="3" name="Group 31"/>
          <p:cNvGrpSpPr/>
          <p:nvPr/>
        </p:nvGrpSpPr>
        <p:grpSpPr>
          <a:xfrm>
            <a:off x="1752600" y="5025559"/>
            <a:ext cx="762000" cy="1390880"/>
            <a:chOff x="533400" y="2286000"/>
            <a:chExt cx="838200" cy="1529970"/>
          </a:xfrm>
        </p:grpSpPr>
        <p:pic>
          <p:nvPicPr>
            <p:cNvPr id="59" name="Picture 58" descr="Picture1.png"/>
            <p:cNvPicPr>
              <a:picLocks noChangeAspect="1"/>
            </p:cNvPicPr>
            <p:nvPr/>
          </p:nvPicPr>
          <p:blipFill>
            <a:blip r:embed="rId5" cstate="print"/>
            <a:srcRect r="47179"/>
            <a:stretch>
              <a:fillRect/>
            </a:stretch>
          </p:blipFill>
          <p:spPr>
            <a:xfrm>
              <a:off x="533400" y="2286000"/>
              <a:ext cx="685800" cy="1529970"/>
            </a:xfrm>
            <a:prstGeom prst="rect">
              <a:avLst/>
            </a:prstGeom>
          </p:spPr>
        </p:pic>
        <p:sp useBgFill="1">
          <p:nvSpPr>
            <p:cNvPr id="60" name="Isosceles Triangle 59"/>
            <p:cNvSpPr/>
            <p:nvPr/>
          </p:nvSpPr>
          <p:spPr>
            <a:xfrm rot="16200000">
              <a:off x="992975" y="2974168"/>
              <a:ext cx="300057" cy="15240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61" name="Picture 60" descr="Picture2.png"/>
            <p:cNvPicPr>
              <a:picLocks noChangeAspect="1"/>
            </p:cNvPicPr>
            <p:nvPr/>
          </p:nvPicPr>
          <p:blipFill>
            <a:blip r:embed="rId6" cstate="print"/>
            <a:srcRect l="27475"/>
            <a:stretch>
              <a:fillRect/>
            </a:stretch>
          </p:blipFill>
          <p:spPr>
            <a:xfrm>
              <a:off x="1203160" y="2452689"/>
              <a:ext cx="168440" cy="597359"/>
            </a:xfrm>
            <a:prstGeom prst="rect">
              <a:avLst/>
            </a:prstGeom>
          </p:spPr>
        </p:pic>
      </p:grpSp>
      <p:grpSp>
        <p:nvGrpSpPr>
          <p:cNvPr id="4" name="Group 32"/>
          <p:cNvGrpSpPr/>
          <p:nvPr/>
        </p:nvGrpSpPr>
        <p:grpSpPr>
          <a:xfrm flipH="1">
            <a:off x="2590800" y="5147085"/>
            <a:ext cx="838200" cy="1402474"/>
            <a:chOff x="533400" y="2286000"/>
            <a:chExt cx="914400" cy="1529970"/>
          </a:xfrm>
        </p:grpSpPr>
        <p:pic>
          <p:nvPicPr>
            <p:cNvPr id="65" name="Picture 64" descr="Picture1.png"/>
            <p:cNvPicPr>
              <a:picLocks noChangeAspect="1"/>
            </p:cNvPicPr>
            <p:nvPr/>
          </p:nvPicPr>
          <p:blipFill>
            <a:blip r:embed="rId5" cstate="print"/>
            <a:srcRect r="47179"/>
            <a:stretch>
              <a:fillRect/>
            </a:stretch>
          </p:blipFill>
          <p:spPr>
            <a:xfrm>
              <a:off x="533400" y="2286000"/>
              <a:ext cx="685800" cy="1529970"/>
            </a:xfrm>
            <a:prstGeom prst="rect">
              <a:avLst/>
            </a:prstGeom>
          </p:spPr>
        </p:pic>
        <p:pic>
          <p:nvPicPr>
            <p:cNvPr id="66" name="Picture 65" descr="Picture2.png"/>
            <p:cNvPicPr>
              <a:picLocks noChangeAspect="1"/>
            </p:cNvPicPr>
            <p:nvPr/>
          </p:nvPicPr>
          <p:blipFill>
            <a:blip r:embed="rId6" cstate="print"/>
            <a:srcRect l="27475"/>
            <a:stretch>
              <a:fillRect/>
            </a:stretch>
          </p:blipFill>
          <p:spPr>
            <a:xfrm>
              <a:off x="1203160" y="2781296"/>
              <a:ext cx="244640" cy="597359"/>
            </a:xfrm>
            <a:prstGeom prst="rect">
              <a:avLst/>
            </a:prstGeom>
          </p:spPr>
        </p:pic>
        <p:sp useBgFill="1">
          <p:nvSpPr>
            <p:cNvPr id="67" name="Isosceles Triangle 66"/>
            <p:cNvSpPr/>
            <p:nvPr/>
          </p:nvSpPr>
          <p:spPr>
            <a:xfrm rot="16200000">
              <a:off x="993225" y="2664375"/>
              <a:ext cx="304800" cy="1576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68" name="Down Arrow 67"/>
          <p:cNvSpPr/>
          <p:nvPr/>
        </p:nvSpPr>
        <p:spPr>
          <a:xfrm>
            <a:off x="2950534" y="4165587"/>
            <a:ext cx="1143000" cy="13716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3" name="Rounded Rectangle 72"/>
          <p:cNvSpPr/>
          <p:nvPr/>
        </p:nvSpPr>
        <p:spPr>
          <a:xfrm>
            <a:off x="4953000" y="5635159"/>
            <a:ext cx="457200" cy="3048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4" name="Isosceles Triangle 73"/>
          <p:cNvSpPr/>
          <p:nvPr/>
        </p:nvSpPr>
        <p:spPr>
          <a:xfrm>
            <a:off x="5105400" y="5558959"/>
            <a:ext cx="685800" cy="533400"/>
          </a:xfrm>
          <a:prstGeom prst="triangl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5" name="Oval 74"/>
          <p:cNvSpPr/>
          <p:nvPr/>
        </p:nvSpPr>
        <p:spPr>
          <a:xfrm>
            <a:off x="4724400" y="5711359"/>
            <a:ext cx="685800" cy="381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latin typeface="Calibri" pitchFamily="34" charset="0"/>
              <a:cs typeface="Calibri" pitchFamily="34" charset="0"/>
            </a:endParaRPr>
          </a:p>
        </p:txBody>
      </p:sp>
      <p:grpSp>
        <p:nvGrpSpPr>
          <p:cNvPr id="5" name="Group 82"/>
          <p:cNvGrpSpPr/>
          <p:nvPr/>
        </p:nvGrpSpPr>
        <p:grpSpPr>
          <a:xfrm>
            <a:off x="4495800" y="5330359"/>
            <a:ext cx="996658" cy="1143000"/>
            <a:chOff x="2667000" y="2743200"/>
            <a:chExt cx="996658" cy="1143000"/>
          </a:xfrm>
        </p:grpSpPr>
        <p:pic>
          <p:nvPicPr>
            <p:cNvPr id="79" name="Picture 78" descr="Picture3.png"/>
            <p:cNvPicPr>
              <a:picLocks noChangeAspect="1"/>
            </p:cNvPicPr>
            <p:nvPr/>
          </p:nvPicPr>
          <p:blipFill>
            <a:blip r:embed="rId7" cstate="print"/>
            <a:srcRect r="46930" b="25293"/>
            <a:stretch>
              <a:fillRect/>
            </a:stretch>
          </p:blipFill>
          <p:spPr>
            <a:xfrm>
              <a:off x="2667000" y="2743200"/>
              <a:ext cx="685800" cy="1143000"/>
            </a:xfrm>
            <a:prstGeom prst="rect">
              <a:avLst/>
            </a:prstGeom>
          </p:spPr>
        </p:pic>
        <p:pic>
          <p:nvPicPr>
            <p:cNvPr id="81" name="Picture 80" descr="Picture4.png"/>
            <p:cNvPicPr>
              <a:picLocks noChangeAspect="1"/>
            </p:cNvPicPr>
            <p:nvPr/>
          </p:nvPicPr>
          <p:blipFill>
            <a:blip r:embed="rId8" cstate="print"/>
            <a:srcRect b="32897"/>
            <a:stretch>
              <a:fillRect/>
            </a:stretch>
          </p:blipFill>
          <p:spPr>
            <a:xfrm rot="5400000">
              <a:off x="3279648" y="2892552"/>
              <a:ext cx="457162" cy="310858"/>
            </a:xfrm>
            <a:prstGeom prst="rect">
              <a:avLst/>
            </a:prstGeom>
          </p:spPr>
        </p:pic>
        <p:sp useBgFill="1">
          <p:nvSpPr>
            <p:cNvPr id="82" name="Isosceles Triangle 81"/>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6" name="Group 83"/>
          <p:cNvGrpSpPr/>
          <p:nvPr/>
        </p:nvGrpSpPr>
        <p:grpSpPr>
          <a:xfrm flipH="1">
            <a:off x="4648200" y="5330359"/>
            <a:ext cx="990600" cy="1143000"/>
            <a:chOff x="2673058" y="3048000"/>
            <a:chExt cx="990600" cy="1143000"/>
          </a:xfrm>
        </p:grpSpPr>
        <p:pic>
          <p:nvPicPr>
            <p:cNvPr id="85" name="Picture 84" descr="Picture3.png"/>
            <p:cNvPicPr>
              <a:picLocks noChangeAspect="1"/>
            </p:cNvPicPr>
            <p:nvPr/>
          </p:nvPicPr>
          <p:blipFill>
            <a:blip r:embed="rId7" cstate="print"/>
            <a:srcRect r="46930" b="25293"/>
            <a:stretch>
              <a:fillRect/>
            </a:stretch>
          </p:blipFill>
          <p:spPr>
            <a:xfrm>
              <a:off x="2673058" y="3048000"/>
              <a:ext cx="685800" cy="1143000"/>
            </a:xfrm>
            <a:prstGeom prst="rect">
              <a:avLst/>
            </a:prstGeom>
          </p:spPr>
        </p:pic>
        <p:pic>
          <p:nvPicPr>
            <p:cNvPr id="86" name="Picture 85" descr="Picture4.png"/>
            <p:cNvPicPr>
              <a:picLocks noChangeAspect="1"/>
            </p:cNvPicPr>
            <p:nvPr/>
          </p:nvPicPr>
          <p:blipFill>
            <a:blip r:embed="rId8" cstate="print"/>
            <a:srcRect b="32897"/>
            <a:stretch>
              <a:fillRect/>
            </a:stretch>
          </p:blipFill>
          <p:spPr>
            <a:xfrm rot="5400000">
              <a:off x="3279648" y="3578351"/>
              <a:ext cx="457162" cy="310858"/>
            </a:xfrm>
            <a:prstGeom prst="rect">
              <a:avLst/>
            </a:prstGeom>
          </p:spPr>
        </p:pic>
        <p:sp useBgFill="1">
          <p:nvSpPr>
            <p:cNvPr id="87" name="Isosceles Triangle 86"/>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88" name="TextBox 87"/>
          <p:cNvSpPr txBox="1"/>
          <p:nvPr/>
        </p:nvSpPr>
        <p:spPr>
          <a:xfrm>
            <a:off x="3810000" y="3212068"/>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sp>
        <p:nvSpPr>
          <p:cNvPr id="89" name="TextBox 88"/>
          <p:cNvSpPr txBox="1"/>
          <p:nvPr/>
        </p:nvSpPr>
        <p:spPr>
          <a:xfrm>
            <a:off x="4953000" y="3212068"/>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sp>
        <p:nvSpPr>
          <p:cNvPr id="91" name="TextBox 90"/>
          <p:cNvSpPr txBox="1"/>
          <p:nvPr/>
        </p:nvSpPr>
        <p:spPr>
          <a:xfrm>
            <a:off x="2667000" y="5863759"/>
            <a:ext cx="684803" cy="369332"/>
          </a:xfrm>
          <a:prstGeom prst="rect">
            <a:avLst/>
          </a:prstGeom>
          <a:noFill/>
        </p:spPr>
        <p:txBody>
          <a:bodyPr wrap="none" rtlCol="0">
            <a:spAutoFit/>
          </a:bodyPr>
          <a:lstStyle/>
          <a:p>
            <a:r>
              <a:rPr lang="en-US" dirty="0" smtClean="0">
                <a:latin typeface="Calibri" pitchFamily="34" charset="0"/>
                <a:cs typeface="Calibri" pitchFamily="34" charset="0"/>
              </a:rPr>
              <a:t>Clock</a:t>
            </a:r>
            <a:endParaRPr lang="en-US" dirty="0">
              <a:latin typeface="Calibri" pitchFamily="34" charset="0"/>
              <a:cs typeface="Calibri" pitchFamily="34" charset="0"/>
            </a:endParaRPr>
          </a:p>
        </p:txBody>
      </p:sp>
      <p:pic>
        <p:nvPicPr>
          <p:cNvPr id="78" name="Picture 77" descr="Picture3.png"/>
          <p:cNvPicPr>
            <a:picLocks noChangeAspect="1"/>
          </p:cNvPicPr>
          <p:nvPr/>
        </p:nvPicPr>
        <p:blipFill>
          <a:blip r:embed="rId7" cstate="print"/>
          <a:srcRect b="25292"/>
          <a:stretch>
            <a:fillRect/>
          </a:stretch>
        </p:blipFill>
        <p:spPr>
          <a:xfrm>
            <a:off x="3505200" y="2514600"/>
            <a:ext cx="1292245" cy="1143000"/>
          </a:xfrm>
          <a:prstGeom prst="rect">
            <a:avLst/>
          </a:prstGeom>
        </p:spPr>
      </p:pic>
      <p:pic>
        <p:nvPicPr>
          <p:cNvPr id="1035" name="Picture 11" descr="C:\Users\nlowe\AppData\Local\Microsoft\Windows\Temporary Internet Files\Content.IE5\GQ0GSDKH\MC900300013[1].wmf"/>
          <p:cNvPicPr>
            <a:picLocks noChangeAspect="1" noChangeArrowheads="1"/>
          </p:cNvPicPr>
          <p:nvPr/>
        </p:nvPicPr>
        <p:blipFill>
          <a:blip r:embed="rId9" cstate="print"/>
          <a:srcRect/>
          <a:stretch>
            <a:fillRect/>
          </a:stretch>
        </p:blipFill>
        <p:spPr bwMode="auto">
          <a:xfrm flipH="1">
            <a:off x="1219200" y="2470711"/>
            <a:ext cx="1143000" cy="1238198"/>
          </a:xfrm>
          <a:prstGeom prst="rect">
            <a:avLst/>
          </a:prstGeom>
          <a:noFill/>
        </p:spPr>
      </p:pic>
      <p:sp>
        <p:nvSpPr>
          <p:cNvPr id="95" name="TextBox 94"/>
          <p:cNvSpPr txBox="1"/>
          <p:nvPr/>
        </p:nvSpPr>
        <p:spPr>
          <a:xfrm>
            <a:off x="1371600" y="3733800"/>
            <a:ext cx="798617" cy="369332"/>
          </a:xfrm>
          <a:prstGeom prst="rect">
            <a:avLst/>
          </a:prstGeom>
          <a:noFill/>
        </p:spPr>
        <p:txBody>
          <a:bodyPr wrap="none" rtlCol="0">
            <a:spAutoFit/>
          </a:bodyPr>
          <a:lstStyle/>
          <a:p>
            <a:r>
              <a:rPr lang="en-US" dirty="0" smtClean="0">
                <a:latin typeface="Calibri" pitchFamily="34" charset="0"/>
                <a:cs typeface="Calibri" pitchFamily="34" charset="0"/>
              </a:rPr>
              <a:t>Kinase</a:t>
            </a:r>
            <a:endParaRPr lang="en-US" dirty="0">
              <a:latin typeface="Calibri" pitchFamily="34" charset="0"/>
              <a:cs typeface="Calibri" pitchFamily="34" charset="0"/>
            </a:endParaRPr>
          </a:p>
        </p:txBody>
      </p:sp>
      <p:cxnSp>
        <p:nvCxnSpPr>
          <p:cNvPr id="98" name="Straight Arrow Connector 97"/>
          <p:cNvCxnSpPr/>
          <p:nvPr/>
        </p:nvCxnSpPr>
        <p:spPr>
          <a:xfrm flipV="1">
            <a:off x="1750831" y="2805126"/>
            <a:ext cx="609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1905001" y="2783126"/>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itchFamily="34" charset="0"/>
                <a:cs typeface="Calibri" pitchFamily="34" charset="0"/>
              </a:rPr>
              <a:t>P</a:t>
            </a:r>
            <a:endParaRPr lang="en-US" dirty="0">
              <a:latin typeface="Calibri" pitchFamily="34" charset="0"/>
              <a:cs typeface="Calibri" pitchFamily="34" charset="0"/>
            </a:endParaRPr>
          </a:p>
        </p:txBody>
      </p:sp>
      <p:grpSp>
        <p:nvGrpSpPr>
          <p:cNvPr id="7" name="Group 31"/>
          <p:cNvGrpSpPr/>
          <p:nvPr/>
        </p:nvGrpSpPr>
        <p:grpSpPr>
          <a:xfrm>
            <a:off x="1752600" y="5056433"/>
            <a:ext cx="762000" cy="1390880"/>
            <a:chOff x="533400" y="2286000"/>
            <a:chExt cx="838200" cy="1529970"/>
          </a:xfrm>
        </p:grpSpPr>
        <p:pic>
          <p:nvPicPr>
            <p:cNvPr id="102" name="Picture 101" descr="Picture1.png"/>
            <p:cNvPicPr>
              <a:picLocks noChangeAspect="1"/>
            </p:cNvPicPr>
            <p:nvPr/>
          </p:nvPicPr>
          <p:blipFill>
            <a:blip r:embed="rId5" cstate="print"/>
            <a:srcRect r="47179"/>
            <a:stretch>
              <a:fillRect/>
            </a:stretch>
          </p:blipFill>
          <p:spPr>
            <a:xfrm>
              <a:off x="533400" y="2286000"/>
              <a:ext cx="685800" cy="1529970"/>
            </a:xfrm>
            <a:prstGeom prst="rect">
              <a:avLst/>
            </a:prstGeom>
          </p:spPr>
        </p:pic>
        <p:sp useBgFill="1">
          <p:nvSpPr>
            <p:cNvPr id="103" name="Isosceles Triangle 102"/>
            <p:cNvSpPr/>
            <p:nvPr/>
          </p:nvSpPr>
          <p:spPr>
            <a:xfrm rot="16200000">
              <a:off x="992975" y="2974168"/>
              <a:ext cx="300057" cy="15240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104" name="Picture 103" descr="Picture2.png"/>
            <p:cNvPicPr>
              <a:picLocks noChangeAspect="1"/>
            </p:cNvPicPr>
            <p:nvPr/>
          </p:nvPicPr>
          <p:blipFill>
            <a:blip r:embed="rId6" cstate="print"/>
            <a:srcRect l="27475"/>
            <a:stretch>
              <a:fillRect/>
            </a:stretch>
          </p:blipFill>
          <p:spPr>
            <a:xfrm>
              <a:off x="1203160" y="2452689"/>
              <a:ext cx="168440" cy="597359"/>
            </a:xfrm>
            <a:prstGeom prst="rect">
              <a:avLst/>
            </a:prstGeom>
          </p:spPr>
        </p:pic>
      </p:grpSp>
      <p:grpSp>
        <p:nvGrpSpPr>
          <p:cNvPr id="8" name="Group 32"/>
          <p:cNvGrpSpPr/>
          <p:nvPr/>
        </p:nvGrpSpPr>
        <p:grpSpPr>
          <a:xfrm flipH="1">
            <a:off x="2590800" y="5177959"/>
            <a:ext cx="838200" cy="1402474"/>
            <a:chOff x="533400" y="2286000"/>
            <a:chExt cx="914400" cy="1529970"/>
          </a:xfrm>
        </p:grpSpPr>
        <p:pic>
          <p:nvPicPr>
            <p:cNvPr id="106" name="Picture 105" descr="Picture1.png"/>
            <p:cNvPicPr>
              <a:picLocks noChangeAspect="1"/>
            </p:cNvPicPr>
            <p:nvPr/>
          </p:nvPicPr>
          <p:blipFill>
            <a:blip r:embed="rId5" cstate="print"/>
            <a:srcRect r="47179"/>
            <a:stretch>
              <a:fillRect/>
            </a:stretch>
          </p:blipFill>
          <p:spPr>
            <a:xfrm>
              <a:off x="533400" y="2286000"/>
              <a:ext cx="685800" cy="1529970"/>
            </a:xfrm>
            <a:prstGeom prst="rect">
              <a:avLst/>
            </a:prstGeom>
          </p:spPr>
        </p:pic>
        <p:pic>
          <p:nvPicPr>
            <p:cNvPr id="107" name="Picture 106" descr="Picture2.png"/>
            <p:cNvPicPr>
              <a:picLocks noChangeAspect="1"/>
            </p:cNvPicPr>
            <p:nvPr/>
          </p:nvPicPr>
          <p:blipFill>
            <a:blip r:embed="rId6" cstate="print"/>
            <a:srcRect l="27475"/>
            <a:stretch>
              <a:fillRect/>
            </a:stretch>
          </p:blipFill>
          <p:spPr>
            <a:xfrm>
              <a:off x="1203160" y="2781296"/>
              <a:ext cx="244640" cy="597359"/>
            </a:xfrm>
            <a:prstGeom prst="rect">
              <a:avLst/>
            </a:prstGeom>
          </p:spPr>
        </p:pic>
        <p:sp useBgFill="1">
          <p:nvSpPr>
            <p:cNvPr id="108" name="Isosceles Triangle 107"/>
            <p:cNvSpPr/>
            <p:nvPr/>
          </p:nvSpPr>
          <p:spPr>
            <a:xfrm rot="16200000">
              <a:off x="993225" y="2664375"/>
              <a:ext cx="304800" cy="1576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109" name="TextBox 108"/>
          <p:cNvSpPr txBox="1"/>
          <p:nvPr/>
        </p:nvSpPr>
        <p:spPr>
          <a:xfrm>
            <a:off x="1905000" y="5894633"/>
            <a:ext cx="774571" cy="369332"/>
          </a:xfrm>
          <a:prstGeom prst="rect">
            <a:avLst/>
          </a:prstGeom>
          <a:noFill/>
        </p:spPr>
        <p:txBody>
          <a:bodyPr wrap="none" rtlCol="0">
            <a:spAutoFit/>
          </a:bodyPr>
          <a:lstStyle/>
          <a:p>
            <a:r>
              <a:rPr lang="en-US" dirty="0" smtClean="0">
                <a:latin typeface="Calibri" pitchFamily="34" charset="0"/>
                <a:cs typeface="Calibri" pitchFamily="34" charset="0"/>
              </a:rPr>
              <a:t>Bmal1</a:t>
            </a:r>
            <a:endParaRPr lang="en-US" dirty="0">
              <a:latin typeface="Calibri" pitchFamily="34" charset="0"/>
              <a:cs typeface="Calibri" pitchFamily="34" charset="0"/>
            </a:endParaRPr>
          </a:p>
        </p:txBody>
      </p:sp>
      <p:sp>
        <p:nvSpPr>
          <p:cNvPr id="110" name="TextBox 109"/>
          <p:cNvSpPr txBox="1"/>
          <p:nvPr/>
        </p:nvSpPr>
        <p:spPr>
          <a:xfrm>
            <a:off x="2667000" y="5894633"/>
            <a:ext cx="684803" cy="369332"/>
          </a:xfrm>
          <a:prstGeom prst="rect">
            <a:avLst/>
          </a:prstGeom>
          <a:noFill/>
        </p:spPr>
        <p:txBody>
          <a:bodyPr wrap="none" rtlCol="0">
            <a:spAutoFit/>
          </a:bodyPr>
          <a:lstStyle/>
          <a:p>
            <a:r>
              <a:rPr lang="en-US" dirty="0" smtClean="0">
                <a:latin typeface="Calibri" pitchFamily="34" charset="0"/>
                <a:cs typeface="Calibri" pitchFamily="34" charset="0"/>
              </a:rPr>
              <a:t>Clock</a:t>
            </a:r>
            <a:endParaRPr lang="en-US" dirty="0">
              <a:latin typeface="Calibri" pitchFamily="34" charset="0"/>
              <a:cs typeface="Calibri" pitchFamily="34" charset="0"/>
            </a:endParaRPr>
          </a:p>
        </p:txBody>
      </p:sp>
      <p:sp>
        <p:nvSpPr>
          <p:cNvPr id="50" name="TextBox 49"/>
          <p:cNvSpPr txBox="1"/>
          <p:nvPr/>
        </p:nvSpPr>
        <p:spPr>
          <a:xfrm>
            <a:off x="685800" y="6428601"/>
            <a:ext cx="766557" cy="307777"/>
          </a:xfrm>
          <a:prstGeom prst="rect">
            <a:avLst/>
          </a:prstGeom>
          <a:noFill/>
        </p:spPr>
        <p:txBody>
          <a:bodyPr wrap="none" rtlCol="0">
            <a:spAutoFit/>
          </a:bodyPr>
          <a:lstStyle/>
          <a:p>
            <a:r>
              <a:rPr lang="en-US" sz="1400" dirty="0" smtClean="0">
                <a:latin typeface="Calibri" pitchFamily="34" charset="0"/>
                <a:cs typeface="Calibri" pitchFamily="34" charset="0"/>
              </a:rPr>
              <a:t>Nucleus</a:t>
            </a:r>
            <a:endParaRPr lang="en-US" sz="1400" dirty="0">
              <a:latin typeface="Calibri" pitchFamily="34" charset="0"/>
              <a:cs typeface="Calibri" pitchFamily="34" charset="0"/>
            </a:endParaRPr>
          </a:p>
        </p:txBody>
      </p:sp>
      <p:sp>
        <p:nvSpPr>
          <p:cNvPr id="51" name="TextBox 50"/>
          <p:cNvSpPr txBox="1"/>
          <p:nvPr/>
        </p:nvSpPr>
        <p:spPr>
          <a:xfrm>
            <a:off x="-63140" y="2438400"/>
            <a:ext cx="995337" cy="523220"/>
          </a:xfrm>
          <a:prstGeom prst="rect">
            <a:avLst/>
          </a:prstGeom>
          <a:noFill/>
        </p:spPr>
        <p:txBody>
          <a:bodyPr wrap="none" rtlCol="0">
            <a:spAutoFit/>
          </a:bodyPr>
          <a:lstStyle/>
          <a:p>
            <a:pPr algn="r"/>
            <a:r>
              <a:rPr lang="en-US" sz="1400" dirty="0" smtClean="0">
                <a:latin typeface="Calibri" pitchFamily="34" charset="0"/>
                <a:cs typeface="Calibri" pitchFamily="34" charset="0"/>
              </a:rPr>
              <a:t>Cell </a:t>
            </a:r>
          </a:p>
          <a:p>
            <a:pPr algn="r"/>
            <a:r>
              <a:rPr lang="en-US" sz="1400" dirty="0" smtClean="0">
                <a:latin typeface="Calibri" pitchFamily="34" charset="0"/>
                <a:cs typeface="Calibri" pitchFamily="34" charset="0"/>
              </a:rPr>
              <a:t>Membrane</a:t>
            </a:r>
            <a:endParaRPr lang="en-US" sz="1400" dirty="0">
              <a:latin typeface="Calibri" pitchFamily="34" charset="0"/>
              <a:cs typeface="Calibri" pitchFamily="34" charset="0"/>
            </a:endParaRPr>
          </a:p>
        </p:txBody>
      </p:sp>
      <p:sp>
        <p:nvSpPr>
          <p:cNvPr id="52" name="TextBox 51"/>
          <p:cNvSpPr txBox="1"/>
          <p:nvPr/>
        </p:nvSpPr>
        <p:spPr>
          <a:xfrm>
            <a:off x="7377619" y="2209800"/>
            <a:ext cx="1766381" cy="646331"/>
          </a:xfrm>
          <a:prstGeom prst="rect">
            <a:avLst/>
          </a:prstGeom>
          <a:noFill/>
        </p:spPr>
        <p:txBody>
          <a:bodyPr wrap="none" rtlCol="0">
            <a:spAutoFit/>
          </a:bodyPr>
          <a:lstStyle/>
          <a:p>
            <a:pPr algn="r"/>
            <a:r>
              <a:rPr lang="en-US" dirty="0" smtClean="0">
                <a:latin typeface="Calibri" pitchFamily="34" charset="0"/>
                <a:cs typeface="Calibri" pitchFamily="34" charset="0"/>
              </a:rPr>
              <a:t>Suprachiasmatic </a:t>
            </a:r>
          </a:p>
          <a:p>
            <a:pPr algn="r"/>
            <a:r>
              <a:rPr lang="en-US" dirty="0" smtClean="0">
                <a:latin typeface="Calibri" pitchFamily="34" charset="0"/>
                <a:cs typeface="Calibri" pitchFamily="34" charset="0"/>
              </a:rPr>
              <a:t>Nucleus</a:t>
            </a:r>
            <a:endParaRPr lang="en-US" dirty="0">
              <a:latin typeface="Calibri" pitchFamily="34" charset="0"/>
              <a:cs typeface="Calibri" pitchFamily="34" charset="0"/>
            </a:endParaRPr>
          </a:p>
        </p:txBody>
      </p:sp>
      <p:sp>
        <p:nvSpPr>
          <p:cNvPr id="53" name="&quot;No&quot; Symbol 52"/>
          <p:cNvSpPr/>
          <p:nvPr/>
        </p:nvSpPr>
        <p:spPr>
          <a:xfrm>
            <a:off x="3733800" y="2667000"/>
            <a:ext cx="838200" cy="838200"/>
          </a:xfrm>
          <a:prstGeom prst="noSmoking">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55" name="TextBox 54"/>
          <p:cNvSpPr txBox="1"/>
          <p:nvPr/>
        </p:nvSpPr>
        <p:spPr>
          <a:xfrm>
            <a:off x="1905000" y="5902569"/>
            <a:ext cx="774571" cy="369332"/>
          </a:xfrm>
          <a:prstGeom prst="rect">
            <a:avLst/>
          </a:prstGeom>
          <a:noFill/>
        </p:spPr>
        <p:txBody>
          <a:bodyPr wrap="none" rtlCol="0">
            <a:spAutoFit/>
          </a:bodyPr>
          <a:lstStyle/>
          <a:p>
            <a:r>
              <a:rPr lang="en-US" dirty="0" smtClean="0">
                <a:latin typeface="Calibri" pitchFamily="34" charset="0"/>
                <a:cs typeface="Calibri" pitchFamily="34" charset="0"/>
              </a:rPr>
              <a:t>Bmal1</a:t>
            </a:r>
            <a:endParaRPr lang="en-US" dirty="0">
              <a:latin typeface="Calibri" pitchFamily="34" charset="0"/>
              <a:cs typeface="Calibri" pitchFamily="34" charset="0"/>
            </a:endParaRPr>
          </a:p>
        </p:txBody>
      </p:sp>
      <p:cxnSp>
        <p:nvCxnSpPr>
          <p:cNvPr id="57" name="Straight Arrow Connector 56"/>
          <p:cNvCxnSpPr/>
          <p:nvPr/>
        </p:nvCxnSpPr>
        <p:spPr>
          <a:xfrm>
            <a:off x="6172200" y="4038600"/>
            <a:ext cx="990600" cy="93233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8" name="Straight Arrow Connector 57"/>
          <p:cNvCxnSpPr/>
          <p:nvPr/>
        </p:nvCxnSpPr>
        <p:spPr>
          <a:xfrm rot="5400000">
            <a:off x="7178040" y="4282440"/>
            <a:ext cx="1219200" cy="1219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0" name="Straight Arrow Connector 69"/>
          <p:cNvCxnSpPr/>
          <p:nvPr/>
        </p:nvCxnSpPr>
        <p:spPr>
          <a:xfrm>
            <a:off x="6858000" y="5181600"/>
            <a:ext cx="304800" cy="152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0" name="TextBox 89"/>
          <p:cNvSpPr txBox="1"/>
          <p:nvPr/>
        </p:nvSpPr>
        <p:spPr>
          <a:xfrm>
            <a:off x="7162800" y="4953000"/>
            <a:ext cx="1981200"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latin typeface="Calibri" pitchFamily="34" charset="0"/>
                <a:cs typeface="Calibri" pitchFamily="34" charset="0"/>
              </a:rPr>
              <a:t>Circadian Changes in Hormones, Body Temperature, Trophic Factors, Mood, etc.</a:t>
            </a:r>
            <a:endParaRPr lang="en-US" dirty="0">
              <a:latin typeface="Calibri" pitchFamily="34" charset="0"/>
              <a:cs typeface="Calibri" pitchFamily="34" charset="0"/>
            </a:endParaRPr>
          </a:p>
        </p:txBody>
      </p:sp>
      <p:sp>
        <p:nvSpPr>
          <p:cNvPr id="62" name="TextBox 61"/>
          <p:cNvSpPr txBox="1"/>
          <p:nvPr/>
        </p:nvSpPr>
        <p:spPr>
          <a:xfrm>
            <a:off x="493059" y="6581001"/>
            <a:ext cx="8153400" cy="276999"/>
          </a:xfrm>
          <a:prstGeom prst="rect">
            <a:avLst/>
          </a:prstGeom>
          <a:noFill/>
        </p:spPr>
        <p:txBody>
          <a:bodyPr wrap="square" rtlCol="0">
            <a:spAutoFit/>
          </a:bodyPr>
          <a:lstStyle/>
          <a:p>
            <a:pPr algn="ctr"/>
            <a:r>
              <a:rPr lang="en-US" sz="1200" dirty="0" smtClean="0">
                <a:latin typeface="Calibri" pitchFamily="34" charset="0"/>
                <a:cs typeface="Calibri" pitchFamily="34" charset="0"/>
              </a:rPr>
              <a:t>McClung CA. </a:t>
            </a:r>
            <a:r>
              <a:rPr lang="en-US" sz="1200" i="1" dirty="0" err="1" smtClean="0">
                <a:latin typeface="Calibri" pitchFamily="34" charset="0"/>
                <a:cs typeface="Calibri" pitchFamily="34" charset="0"/>
              </a:rPr>
              <a:t>Pharmacol</a:t>
            </a:r>
            <a:r>
              <a:rPr lang="en-US" sz="1200" i="1" dirty="0" smtClean="0">
                <a:latin typeface="Calibri" pitchFamily="34" charset="0"/>
                <a:cs typeface="Calibri" pitchFamily="34" charset="0"/>
              </a:rPr>
              <a:t> &amp; </a:t>
            </a:r>
            <a:r>
              <a:rPr lang="en-US" sz="1200" i="1" dirty="0" err="1" smtClean="0">
                <a:latin typeface="Calibri" pitchFamily="34" charset="0"/>
                <a:cs typeface="Calibri" pitchFamily="34" charset="0"/>
              </a:rPr>
              <a:t>Ther</a:t>
            </a:r>
            <a:r>
              <a:rPr lang="en-US" sz="1200" i="1" dirty="0" smtClean="0">
                <a:latin typeface="Calibri" pitchFamily="34" charset="0"/>
                <a:cs typeface="Calibri" pitchFamily="34" charset="0"/>
              </a:rPr>
              <a:t>.</a:t>
            </a:r>
            <a:r>
              <a:rPr lang="en-US" sz="1200" dirty="0" smtClean="0">
                <a:latin typeface="Calibri" pitchFamily="34" charset="0"/>
                <a:cs typeface="Calibri" pitchFamily="34" charset="0"/>
              </a:rPr>
              <a:t> 2007. Stephen M. Stahl, MD, PhD; University of California, San Diego.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slide(fromBottom)">
                                      <p:cBhvr>
                                        <p:cTn id="7" dur="500"/>
                                        <p:tgtEl>
                                          <p:spTgt spid="91"/>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slide(fromBottom)">
                                      <p:cBhvr>
                                        <p:cTn id="10" dur="500"/>
                                        <p:tgtEl>
                                          <p:spTgt spid="55"/>
                                        </p:tgtEl>
                                      </p:cBhvr>
                                    </p:animEffect>
                                  </p:childTnLst>
                                </p:cTn>
                              </p:par>
                              <p:par>
                                <p:cTn id="11" presetID="1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Bottom)">
                                      <p:cBhvr>
                                        <p:cTn id="13" dur="500"/>
                                        <p:tgtEl>
                                          <p:spTgt spid="4"/>
                                        </p:tgtEl>
                                      </p:cBhvr>
                                    </p:animEffect>
                                  </p:childTnLst>
                                </p:cTn>
                              </p:par>
                              <p:par>
                                <p:cTn id="14" presetID="12" presetClass="entr" presetSubtype="4"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lide(fromBottom)">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6" presetClass="path" presetSubtype="0" accel="50000" decel="50000" fill="hold" nodeType="clickEffect">
                                  <p:stCondLst>
                                    <p:cond delay="0"/>
                                  </p:stCondLst>
                                  <p:childTnLst>
                                    <p:animMotion origin="layout" path="M 3.33333E-6 3.33333E-6 L 0.125 -0.12361 " pathEditMode="relative" rAng="0" ptsTypes="AA">
                                      <p:cBhvr>
                                        <p:cTn id="20" dur="2000" fill="hold"/>
                                        <p:tgtEl>
                                          <p:spTgt spid="3"/>
                                        </p:tgtEl>
                                        <p:attrNameLst>
                                          <p:attrName>ppt_x</p:attrName>
                                          <p:attrName>ppt_y</p:attrName>
                                        </p:attrNameLst>
                                      </p:cBhvr>
                                      <p:rCtr x="63" y="-62"/>
                                    </p:animMotion>
                                  </p:childTnLst>
                                </p:cTn>
                              </p:par>
                              <p:par>
                                <p:cTn id="21" presetID="63" presetClass="path" presetSubtype="0" accel="50000" decel="50000" fill="hold" nodeType="withEffect">
                                  <p:stCondLst>
                                    <p:cond delay="0"/>
                                  </p:stCondLst>
                                  <p:childTnLst>
                                    <p:animMotion origin="layout" path="M 5.55112E-17 4.81481E-6 L 0.07083 -0.14213 " pathEditMode="relative" rAng="0" ptsTypes="AA">
                                      <p:cBhvr>
                                        <p:cTn id="22" dur="2000" fill="hold"/>
                                        <p:tgtEl>
                                          <p:spTgt spid="4"/>
                                        </p:tgtEl>
                                        <p:attrNameLst>
                                          <p:attrName>ppt_x</p:attrName>
                                          <p:attrName>ppt_y</p:attrName>
                                        </p:attrNameLst>
                                      </p:cBhvr>
                                      <p:rCtr x="35" y="-71"/>
                                    </p:animMotion>
                                  </p:childTnLst>
                                </p:cTn>
                              </p:par>
                              <p:par>
                                <p:cTn id="23" presetID="10" presetClass="exit" presetSubtype="0" fill="hold" grpId="1" nodeType="withEffect">
                                  <p:stCondLst>
                                    <p:cond delay="0"/>
                                  </p:stCondLst>
                                  <p:childTnLst>
                                    <p:animEffect transition="out" filter="fade">
                                      <p:cBhvr>
                                        <p:cTn id="24" dur="2000"/>
                                        <p:tgtEl>
                                          <p:spTgt spid="91"/>
                                        </p:tgtEl>
                                      </p:cBhvr>
                                    </p:animEffect>
                                    <p:set>
                                      <p:cBhvr>
                                        <p:cTn id="25" dur="1" fill="hold">
                                          <p:stCondLst>
                                            <p:cond delay="1999"/>
                                          </p:stCondLst>
                                        </p:cTn>
                                        <p:tgtEl>
                                          <p:spTgt spid="91"/>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2000"/>
                                        <p:tgtEl>
                                          <p:spTgt spid="55"/>
                                        </p:tgtEl>
                                      </p:cBhvr>
                                    </p:animEffect>
                                    <p:set>
                                      <p:cBhvr>
                                        <p:cTn id="28" dur="1" fill="hold">
                                          <p:stCondLst>
                                            <p:cond delay="1999"/>
                                          </p:stCondLst>
                                        </p:cTn>
                                        <p:tgtEl>
                                          <p:spTgt spid="55"/>
                                        </p:tgtEl>
                                        <p:attrNameLst>
                                          <p:attrName>style.visibility</p:attrName>
                                        </p:attrNameLst>
                                      </p:cBhvr>
                                      <p:to>
                                        <p:strVal val="hidden"/>
                                      </p:to>
                                    </p:se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500"/>
                                        <p:tgtEl>
                                          <p:spTgt spid="68"/>
                                        </p:tgtEl>
                                      </p:cBhvr>
                                    </p:animEffect>
                                  </p:childTnLst>
                                </p:cTn>
                              </p:par>
                            </p:childTnLst>
                          </p:cTn>
                        </p:par>
                        <p:par>
                          <p:cTn id="33" fill="hold">
                            <p:stCondLst>
                              <p:cond delay="2500"/>
                            </p:stCondLst>
                            <p:childTnLst>
                              <p:par>
                                <p:cTn id="34" presetID="1" presetClass="exit" presetSubtype="0" fill="hold" nodeType="afterEffect">
                                  <p:stCondLst>
                                    <p:cond delay="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63" presetClass="path" presetSubtype="0" accel="50000" decel="50000" fill="hold" grpId="1" nodeType="clickEffect">
                                  <p:stCondLst>
                                    <p:cond delay="0"/>
                                  </p:stCondLst>
                                  <p:childTnLst>
                                    <p:animMotion origin="layout" path="M 0.01372 0.00324 L 0.10955 0.08426 " pathEditMode="relative" rAng="0" ptsTypes="AA">
                                      <p:cBhvr>
                                        <p:cTn id="41" dur="2000" fill="hold"/>
                                        <p:tgtEl>
                                          <p:spTgt spid="68"/>
                                        </p:tgtEl>
                                        <p:attrNameLst>
                                          <p:attrName>ppt_x</p:attrName>
                                          <p:attrName>ppt_y</p:attrName>
                                        </p:attrNameLst>
                                      </p:cBhvr>
                                      <p:rCtr x="48" y="41"/>
                                    </p:animMotion>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p:cTn id="46" dur="500" fill="hold"/>
                                        <p:tgtEl>
                                          <p:spTgt spid="73"/>
                                        </p:tgtEl>
                                        <p:attrNameLst>
                                          <p:attrName>ppt_w</p:attrName>
                                        </p:attrNameLst>
                                      </p:cBhvr>
                                      <p:tavLst>
                                        <p:tav tm="0">
                                          <p:val>
                                            <p:fltVal val="0"/>
                                          </p:val>
                                        </p:tav>
                                        <p:tav tm="100000">
                                          <p:val>
                                            <p:strVal val="#ppt_w"/>
                                          </p:val>
                                        </p:tav>
                                      </p:tavLst>
                                    </p:anim>
                                    <p:anim calcmode="lin" valueType="num">
                                      <p:cBhvr>
                                        <p:cTn id="47" dur="500" fill="hold"/>
                                        <p:tgtEl>
                                          <p:spTgt spid="73"/>
                                        </p:tgtEl>
                                        <p:attrNameLst>
                                          <p:attrName>ppt_h</p:attrName>
                                        </p:attrNameLst>
                                      </p:cBhvr>
                                      <p:tavLst>
                                        <p:tav tm="0">
                                          <p:val>
                                            <p:fltVal val="0"/>
                                          </p:val>
                                        </p:tav>
                                        <p:tav tm="100000">
                                          <p:val>
                                            <p:strVal val="#ppt_h"/>
                                          </p:val>
                                        </p:tav>
                                      </p:tavLst>
                                    </p:anim>
                                    <p:animEffect transition="in" filter="fade">
                                      <p:cBhvr>
                                        <p:cTn id="48" dur="500"/>
                                        <p:tgtEl>
                                          <p:spTgt spid="73"/>
                                        </p:tgtEl>
                                      </p:cBhvr>
                                    </p:animEffect>
                                  </p:childTnLst>
                                </p:cTn>
                              </p:par>
                              <p:par>
                                <p:cTn id="49" presetID="63" presetClass="path" presetSubtype="0" accel="50000" decel="50000" fill="hold" grpId="1" nodeType="withEffect">
                                  <p:stCondLst>
                                    <p:cond delay="0"/>
                                  </p:stCondLst>
                                  <p:childTnLst>
                                    <p:animMotion origin="layout" path="M 3.33333E-6 -3.7037E-6 L 0.175 -0.08842 " pathEditMode="relative" rAng="0" ptsTypes="AA">
                                      <p:cBhvr>
                                        <p:cTn id="50" dur="2000" fill="hold"/>
                                        <p:tgtEl>
                                          <p:spTgt spid="73"/>
                                        </p:tgtEl>
                                        <p:attrNameLst>
                                          <p:attrName>ppt_x</p:attrName>
                                          <p:attrName>ppt_y</p:attrName>
                                        </p:attrNameLst>
                                      </p:cBhvr>
                                      <p:rCtr x="87" y="-44"/>
                                    </p:animMotion>
                                  </p:childTnLst>
                                </p:cTn>
                              </p:par>
                              <p:par>
                                <p:cTn id="51" presetID="53" presetClass="entr" presetSubtype="0"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p:cTn id="53" dur="500" fill="hold"/>
                                        <p:tgtEl>
                                          <p:spTgt spid="74"/>
                                        </p:tgtEl>
                                        <p:attrNameLst>
                                          <p:attrName>ppt_w</p:attrName>
                                        </p:attrNameLst>
                                      </p:cBhvr>
                                      <p:tavLst>
                                        <p:tav tm="0">
                                          <p:val>
                                            <p:fltVal val="0"/>
                                          </p:val>
                                        </p:tav>
                                        <p:tav tm="100000">
                                          <p:val>
                                            <p:strVal val="#ppt_w"/>
                                          </p:val>
                                        </p:tav>
                                      </p:tavLst>
                                    </p:anim>
                                    <p:anim calcmode="lin" valueType="num">
                                      <p:cBhvr>
                                        <p:cTn id="54" dur="500" fill="hold"/>
                                        <p:tgtEl>
                                          <p:spTgt spid="74"/>
                                        </p:tgtEl>
                                        <p:attrNameLst>
                                          <p:attrName>ppt_h</p:attrName>
                                        </p:attrNameLst>
                                      </p:cBhvr>
                                      <p:tavLst>
                                        <p:tav tm="0">
                                          <p:val>
                                            <p:fltVal val="0"/>
                                          </p:val>
                                        </p:tav>
                                        <p:tav tm="100000">
                                          <p:val>
                                            <p:strVal val="#ppt_h"/>
                                          </p:val>
                                        </p:tav>
                                      </p:tavLst>
                                    </p:anim>
                                    <p:animEffect transition="in" filter="fade">
                                      <p:cBhvr>
                                        <p:cTn id="55" dur="500"/>
                                        <p:tgtEl>
                                          <p:spTgt spid="74"/>
                                        </p:tgtEl>
                                      </p:cBhvr>
                                    </p:animEffect>
                                  </p:childTnLst>
                                </p:cTn>
                              </p:par>
                              <p:par>
                                <p:cTn id="56" presetID="56" presetClass="path" presetSubtype="0" accel="50000" decel="50000" fill="hold" grpId="1" nodeType="withEffect">
                                  <p:stCondLst>
                                    <p:cond delay="0"/>
                                  </p:stCondLst>
                                  <p:childTnLst>
                                    <p:animMotion origin="layout" path="M 0 0  L 0.25 -0.33333  E" pathEditMode="relative" ptsTypes="">
                                      <p:cBhvr>
                                        <p:cTn id="57" dur="2000" fill="hold"/>
                                        <p:tgtEl>
                                          <p:spTgt spid="74"/>
                                        </p:tgtEl>
                                        <p:attrNameLst>
                                          <p:attrName>ppt_x</p:attrName>
                                          <p:attrName>ppt_y</p:attrName>
                                        </p:attrNameLst>
                                      </p:cBhvr>
                                    </p:animMotion>
                                  </p:childTnLst>
                                </p:cTn>
                              </p:par>
                              <p:par>
                                <p:cTn id="58" presetID="53"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p:cTn id="60" dur="500" fill="hold"/>
                                        <p:tgtEl>
                                          <p:spTgt spid="75"/>
                                        </p:tgtEl>
                                        <p:attrNameLst>
                                          <p:attrName>ppt_w</p:attrName>
                                        </p:attrNameLst>
                                      </p:cBhvr>
                                      <p:tavLst>
                                        <p:tav tm="0">
                                          <p:val>
                                            <p:fltVal val="0"/>
                                          </p:val>
                                        </p:tav>
                                        <p:tav tm="100000">
                                          <p:val>
                                            <p:strVal val="#ppt_w"/>
                                          </p:val>
                                        </p:tav>
                                      </p:tavLst>
                                    </p:anim>
                                    <p:anim calcmode="lin" valueType="num">
                                      <p:cBhvr>
                                        <p:cTn id="61" dur="500" fill="hold"/>
                                        <p:tgtEl>
                                          <p:spTgt spid="75"/>
                                        </p:tgtEl>
                                        <p:attrNameLst>
                                          <p:attrName>ppt_h</p:attrName>
                                        </p:attrNameLst>
                                      </p:cBhvr>
                                      <p:tavLst>
                                        <p:tav tm="0">
                                          <p:val>
                                            <p:fltVal val="0"/>
                                          </p:val>
                                        </p:tav>
                                        <p:tav tm="100000">
                                          <p:val>
                                            <p:strVal val="#ppt_h"/>
                                          </p:val>
                                        </p:tav>
                                      </p:tavLst>
                                    </p:anim>
                                    <p:animEffect transition="in" filter="fade">
                                      <p:cBhvr>
                                        <p:cTn id="62" dur="500"/>
                                        <p:tgtEl>
                                          <p:spTgt spid="75"/>
                                        </p:tgtEl>
                                      </p:cBhvr>
                                    </p:animEffect>
                                  </p:childTnLst>
                                </p:cTn>
                              </p:par>
                              <p:par>
                                <p:cTn id="63" presetID="64" presetClass="path" presetSubtype="0" accel="50000" decel="50000" fill="hold" grpId="1" nodeType="withEffect">
                                  <p:stCondLst>
                                    <p:cond delay="0"/>
                                  </p:stCondLst>
                                  <p:childTnLst>
                                    <p:animMotion origin="layout" path="M 3.33333E-6 4.44444E-6 L 0.10416 -0.27223 " pathEditMode="relative" rAng="0" ptsTypes="AA">
                                      <p:cBhvr>
                                        <p:cTn id="64" dur="2000" fill="hold"/>
                                        <p:tgtEl>
                                          <p:spTgt spid="75"/>
                                        </p:tgtEl>
                                        <p:attrNameLst>
                                          <p:attrName>ppt_x</p:attrName>
                                          <p:attrName>ppt_y</p:attrName>
                                        </p:attrNameLst>
                                      </p:cBhvr>
                                      <p:rCtr x="52" y="-136"/>
                                    </p:animMotion>
                                  </p:childTnLst>
                                </p:cTn>
                              </p:par>
                              <p:par>
                                <p:cTn id="65" presetID="53"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Effect transition="in" filter="fade">
                                      <p:cBhvr>
                                        <p:cTn id="69" dur="500"/>
                                        <p:tgtEl>
                                          <p:spTgt spid="5"/>
                                        </p:tgtEl>
                                      </p:cBhvr>
                                    </p:animEffect>
                                  </p:childTnLst>
                                </p:cTn>
                              </p:par>
                              <p:par>
                                <p:cTn id="70" presetID="53" presetClass="entr" presetSubtype="0" fill="hold" nodeType="with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p:cTn id="72" dur="500" fill="hold"/>
                                        <p:tgtEl>
                                          <p:spTgt spid="6"/>
                                        </p:tgtEl>
                                        <p:attrNameLst>
                                          <p:attrName>ppt_w</p:attrName>
                                        </p:attrNameLst>
                                      </p:cBhvr>
                                      <p:tavLst>
                                        <p:tav tm="0">
                                          <p:val>
                                            <p:fltVal val="0"/>
                                          </p:val>
                                        </p:tav>
                                        <p:tav tm="100000">
                                          <p:val>
                                            <p:strVal val="#ppt_w"/>
                                          </p:val>
                                        </p:tav>
                                      </p:tavLst>
                                    </p:anim>
                                    <p:anim calcmode="lin" valueType="num">
                                      <p:cBhvr>
                                        <p:cTn id="73" dur="500" fill="hold"/>
                                        <p:tgtEl>
                                          <p:spTgt spid="6"/>
                                        </p:tgtEl>
                                        <p:attrNameLst>
                                          <p:attrName>ppt_h</p:attrName>
                                        </p:attrNameLst>
                                      </p:cBhvr>
                                      <p:tavLst>
                                        <p:tav tm="0">
                                          <p:val>
                                            <p:fltVal val="0"/>
                                          </p:val>
                                        </p:tav>
                                        <p:tav tm="100000">
                                          <p:val>
                                            <p:strVal val="#ppt_h"/>
                                          </p:val>
                                        </p:tav>
                                      </p:tavLst>
                                    </p:anim>
                                    <p:animEffect transition="in" filter="fade">
                                      <p:cBhvr>
                                        <p:cTn id="74" dur="500"/>
                                        <p:tgtEl>
                                          <p:spTgt spid="6"/>
                                        </p:tgtEl>
                                      </p:cBhvr>
                                    </p:animEffect>
                                  </p:childTnLst>
                                </p:cTn>
                              </p:par>
                              <p:par>
                                <p:cTn id="75" presetID="64" presetClass="path" presetSubtype="0" accel="50000" decel="50000" fill="hold" nodeType="withEffect">
                                  <p:stCondLst>
                                    <p:cond delay="0"/>
                                  </p:stCondLst>
                                  <p:childTnLst>
                                    <p:animMotion origin="layout" path="M -5.55556E-7 -4.44444E-6 L -0.10451 -0.40555 " pathEditMode="relative" rAng="0" ptsTypes="AA">
                                      <p:cBhvr>
                                        <p:cTn id="76" dur="2000" fill="hold"/>
                                        <p:tgtEl>
                                          <p:spTgt spid="5"/>
                                        </p:tgtEl>
                                        <p:attrNameLst>
                                          <p:attrName>ppt_x</p:attrName>
                                          <p:attrName>ppt_y</p:attrName>
                                        </p:attrNameLst>
                                      </p:cBhvr>
                                      <p:rCtr x="-52" y="-203"/>
                                    </p:animMotion>
                                  </p:childTnLst>
                                </p:cTn>
                              </p:par>
                              <p:par>
                                <p:cTn id="77" presetID="64" presetClass="path" presetSubtype="0" accel="50000" decel="50000" fill="hold" nodeType="withEffect">
                                  <p:stCondLst>
                                    <p:cond delay="0"/>
                                  </p:stCondLst>
                                  <p:childTnLst>
                                    <p:animMotion origin="layout" path="M 2.77778E-6 -4.44444E-6 L 0.00382 -0.41666 " pathEditMode="relative" rAng="0" ptsTypes="AA">
                                      <p:cBhvr>
                                        <p:cTn id="78" dur="2000" fill="hold"/>
                                        <p:tgtEl>
                                          <p:spTgt spid="6"/>
                                        </p:tgtEl>
                                        <p:attrNameLst>
                                          <p:attrName>ppt_x</p:attrName>
                                          <p:attrName>ppt_y</p:attrName>
                                        </p:attrNameLst>
                                      </p:cBhvr>
                                      <p:rCtr x="2" y="-208"/>
                                    </p:animMotion>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wipe(up)">
                                      <p:cBhvr>
                                        <p:cTn id="83" dur="500"/>
                                        <p:tgtEl>
                                          <p:spTgt spid="70"/>
                                        </p:tgtEl>
                                      </p:cBhvr>
                                    </p:animEffect>
                                  </p:childTnLst>
                                </p:cTn>
                              </p:par>
                              <p:par>
                                <p:cTn id="84" presetID="22" presetClass="entr" presetSubtype="1" fill="hold" nodeType="with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wipe(up)">
                                      <p:cBhvr>
                                        <p:cTn id="86" dur="500"/>
                                        <p:tgtEl>
                                          <p:spTgt spid="57"/>
                                        </p:tgtEl>
                                      </p:cBhvr>
                                    </p:animEffect>
                                  </p:childTnLst>
                                </p:cTn>
                              </p:par>
                              <p:par>
                                <p:cTn id="87" presetID="22" presetClass="entr" presetSubtype="1" fill="hold" nodeType="with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wipe(up)">
                                      <p:cBhvr>
                                        <p:cTn id="89" dur="500"/>
                                        <p:tgtEl>
                                          <p:spTgt spid="58"/>
                                        </p:tgtEl>
                                      </p:cBhvr>
                                    </p:animEffect>
                                  </p:childTnLst>
                                </p:cTn>
                              </p:par>
                            </p:childTnLst>
                          </p:cTn>
                        </p:par>
                        <p:par>
                          <p:cTn id="90" fill="hold">
                            <p:stCondLst>
                              <p:cond delay="500"/>
                            </p:stCondLst>
                            <p:childTnLst>
                              <p:par>
                                <p:cTn id="91" presetID="53" presetClass="entr" presetSubtype="0" fill="hold" grpId="0" nodeType="afterEffect">
                                  <p:stCondLst>
                                    <p:cond delay="0"/>
                                  </p:stCondLst>
                                  <p:childTnLst>
                                    <p:set>
                                      <p:cBhvr>
                                        <p:cTn id="92" dur="1" fill="hold">
                                          <p:stCondLst>
                                            <p:cond delay="0"/>
                                          </p:stCondLst>
                                        </p:cTn>
                                        <p:tgtEl>
                                          <p:spTgt spid="90"/>
                                        </p:tgtEl>
                                        <p:attrNameLst>
                                          <p:attrName>style.visibility</p:attrName>
                                        </p:attrNameLst>
                                      </p:cBhvr>
                                      <p:to>
                                        <p:strVal val="visible"/>
                                      </p:to>
                                    </p:set>
                                    <p:anim calcmode="lin" valueType="num">
                                      <p:cBhvr>
                                        <p:cTn id="93" dur="500" fill="hold"/>
                                        <p:tgtEl>
                                          <p:spTgt spid="90"/>
                                        </p:tgtEl>
                                        <p:attrNameLst>
                                          <p:attrName>ppt_w</p:attrName>
                                        </p:attrNameLst>
                                      </p:cBhvr>
                                      <p:tavLst>
                                        <p:tav tm="0">
                                          <p:val>
                                            <p:fltVal val="0"/>
                                          </p:val>
                                        </p:tav>
                                        <p:tav tm="100000">
                                          <p:val>
                                            <p:strVal val="#ppt_w"/>
                                          </p:val>
                                        </p:tav>
                                      </p:tavLst>
                                    </p:anim>
                                    <p:anim calcmode="lin" valueType="num">
                                      <p:cBhvr>
                                        <p:cTn id="94" dur="500" fill="hold"/>
                                        <p:tgtEl>
                                          <p:spTgt spid="90"/>
                                        </p:tgtEl>
                                        <p:attrNameLst>
                                          <p:attrName>ppt_h</p:attrName>
                                        </p:attrNameLst>
                                      </p:cBhvr>
                                      <p:tavLst>
                                        <p:tav tm="0">
                                          <p:val>
                                            <p:fltVal val="0"/>
                                          </p:val>
                                        </p:tav>
                                        <p:tav tm="100000">
                                          <p:val>
                                            <p:strVal val="#ppt_h"/>
                                          </p:val>
                                        </p:tav>
                                      </p:tavLst>
                                    </p:anim>
                                    <p:animEffect transition="in" filter="fade">
                                      <p:cBhvr>
                                        <p:cTn id="95" dur="500"/>
                                        <p:tgtEl>
                                          <p:spTgt spid="90"/>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0" fill="hold" grpId="0" nodeType="clickEffect">
                                  <p:stCondLst>
                                    <p:cond delay="0"/>
                                  </p:stCondLst>
                                  <p:childTnLst>
                                    <p:set>
                                      <p:cBhvr>
                                        <p:cTn id="99" dur="1" fill="hold">
                                          <p:stCondLst>
                                            <p:cond delay="0"/>
                                          </p:stCondLst>
                                        </p:cTn>
                                        <p:tgtEl>
                                          <p:spTgt spid="88"/>
                                        </p:tgtEl>
                                        <p:attrNameLst>
                                          <p:attrName>style.visibility</p:attrName>
                                        </p:attrNameLst>
                                      </p:cBhvr>
                                      <p:to>
                                        <p:strVal val="visible"/>
                                      </p:to>
                                    </p:set>
                                    <p:anim calcmode="lin" valueType="num">
                                      <p:cBhvr>
                                        <p:cTn id="100" dur="500" fill="hold"/>
                                        <p:tgtEl>
                                          <p:spTgt spid="88"/>
                                        </p:tgtEl>
                                        <p:attrNameLst>
                                          <p:attrName>ppt_w</p:attrName>
                                        </p:attrNameLst>
                                      </p:cBhvr>
                                      <p:tavLst>
                                        <p:tav tm="0">
                                          <p:val>
                                            <p:fltVal val="0"/>
                                          </p:val>
                                        </p:tav>
                                        <p:tav tm="100000">
                                          <p:val>
                                            <p:strVal val="#ppt_w"/>
                                          </p:val>
                                        </p:tav>
                                      </p:tavLst>
                                    </p:anim>
                                    <p:anim calcmode="lin" valueType="num">
                                      <p:cBhvr>
                                        <p:cTn id="101" dur="500" fill="hold"/>
                                        <p:tgtEl>
                                          <p:spTgt spid="88"/>
                                        </p:tgtEl>
                                        <p:attrNameLst>
                                          <p:attrName>ppt_h</p:attrName>
                                        </p:attrNameLst>
                                      </p:cBhvr>
                                      <p:tavLst>
                                        <p:tav tm="0">
                                          <p:val>
                                            <p:fltVal val="0"/>
                                          </p:val>
                                        </p:tav>
                                        <p:tav tm="100000">
                                          <p:val>
                                            <p:strVal val="#ppt_h"/>
                                          </p:val>
                                        </p:tav>
                                      </p:tavLst>
                                    </p:anim>
                                    <p:animEffect transition="in" filter="fade">
                                      <p:cBhvr>
                                        <p:cTn id="102" dur="500"/>
                                        <p:tgtEl>
                                          <p:spTgt spid="88"/>
                                        </p:tgtEl>
                                      </p:cBhvr>
                                    </p:animEffect>
                                  </p:childTnLst>
                                </p:cTn>
                              </p:par>
                              <p:par>
                                <p:cTn id="103" presetID="53"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 calcmode="lin" valueType="num">
                                      <p:cBhvr>
                                        <p:cTn id="105" dur="500" fill="hold"/>
                                        <p:tgtEl>
                                          <p:spTgt spid="89"/>
                                        </p:tgtEl>
                                        <p:attrNameLst>
                                          <p:attrName>ppt_w</p:attrName>
                                        </p:attrNameLst>
                                      </p:cBhvr>
                                      <p:tavLst>
                                        <p:tav tm="0">
                                          <p:val>
                                            <p:fltVal val="0"/>
                                          </p:val>
                                        </p:tav>
                                        <p:tav tm="100000">
                                          <p:val>
                                            <p:strVal val="#ppt_w"/>
                                          </p:val>
                                        </p:tav>
                                      </p:tavLst>
                                    </p:anim>
                                    <p:anim calcmode="lin" valueType="num">
                                      <p:cBhvr>
                                        <p:cTn id="106" dur="500" fill="hold"/>
                                        <p:tgtEl>
                                          <p:spTgt spid="89"/>
                                        </p:tgtEl>
                                        <p:attrNameLst>
                                          <p:attrName>ppt_h</p:attrName>
                                        </p:attrNameLst>
                                      </p:cBhvr>
                                      <p:tavLst>
                                        <p:tav tm="0">
                                          <p:val>
                                            <p:fltVal val="0"/>
                                          </p:val>
                                        </p:tav>
                                        <p:tav tm="100000">
                                          <p:val>
                                            <p:strVal val="#ppt_h"/>
                                          </p:val>
                                        </p:tav>
                                      </p:tavLst>
                                    </p:anim>
                                    <p:animEffect transition="in" filter="fade">
                                      <p:cBhvr>
                                        <p:cTn id="107" dur="500"/>
                                        <p:tgtEl>
                                          <p:spTgt spid="89"/>
                                        </p:tgtEl>
                                      </p:cBhvr>
                                    </p:animEffect>
                                  </p:childTnLst>
                                </p:cTn>
                              </p:par>
                            </p:childTnLst>
                          </p:cTn>
                        </p:par>
                      </p:childTnLst>
                    </p:cTn>
                  </p:par>
                  <p:par>
                    <p:cTn id="108" fill="hold">
                      <p:stCondLst>
                        <p:cond delay="indefinite"/>
                      </p:stCondLst>
                      <p:childTnLst>
                        <p:par>
                          <p:cTn id="109" fill="hold">
                            <p:stCondLst>
                              <p:cond delay="0"/>
                            </p:stCondLst>
                            <p:childTnLst>
                              <p:par>
                                <p:cTn id="110" presetID="35" presetClass="path" presetSubtype="0" accel="50000" decel="50000" fill="hold" nodeType="clickEffect">
                                  <p:stCondLst>
                                    <p:cond delay="0"/>
                                  </p:stCondLst>
                                  <p:childTnLst>
                                    <p:animMotion origin="layout" path="M 0.00382 -0.41666 L -0.08785 -0.40555 " pathEditMode="relative" rAng="0" ptsTypes="AA">
                                      <p:cBhvr>
                                        <p:cTn id="111" dur="2000" fill="hold"/>
                                        <p:tgtEl>
                                          <p:spTgt spid="6"/>
                                        </p:tgtEl>
                                        <p:attrNameLst>
                                          <p:attrName>ppt_x</p:attrName>
                                          <p:attrName>ppt_y</p:attrName>
                                        </p:attrNameLst>
                                      </p:cBhvr>
                                      <p:rCtr x="-46" y="6"/>
                                    </p:animMotion>
                                  </p:childTnLst>
                                </p:cTn>
                              </p:par>
                              <p:par>
                                <p:cTn id="112" presetID="10" presetClass="exit" presetSubtype="0" fill="hold" grpId="1" nodeType="withEffect">
                                  <p:stCondLst>
                                    <p:cond delay="0"/>
                                  </p:stCondLst>
                                  <p:childTnLst>
                                    <p:animEffect transition="out" filter="fade">
                                      <p:cBhvr>
                                        <p:cTn id="113" dur="2000"/>
                                        <p:tgtEl>
                                          <p:spTgt spid="88"/>
                                        </p:tgtEl>
                                      </p:cBhvr>
                                    </p:animEffect>
                                    <p:set>
                                      <p:cBhvr>
                                        <p:cTn id="114" dur="1" fill="hold">
                                          <p:stCondLst>
                                            <p:cond delay="1999"/>
                                          </p:stCondLst>
                                        </p:cTn>
                                        <p:tgtEl>
                                          <p:spTgt spid="88"/>
                                        </p:tgtEl>
                                        <p:attrNameLst>
                                          <p:attrName>style.visibility</p:attrName>
                                        </p:attrNameLst>
                                      </p:cBhvr>
                                      <p:to>
                                        <p:strVal val="hidden"/>
                                      </p:to>
                                    </p:set>
                                  </p:childTnLst>
                                </p:cTn>
                              </p:par>
                              <p:par>
                                <p:cTn id="115" presetID="10" presetClass="exit" presetSubtype="0" fill="hold" grpId="1" nodeType="withEffect">
                                  <p:stCondLst>
                                    <p:cond delay="0"/>
                                  </p:stCondLst>
                                  <p:childTnLst>
                                    <p:animEffect transition="out" filter="fade">
                                      <p:cBhvr>
                                        <p:cTn id="116" dur="2000"/>
                                        <p:tgtEl>
                                          <p:spTgt spid="89"/>
                                        </p:tgtEl>
                                      </p:cBhvr>
                                    </p:animEffect>
                                    <p:set>
                                      <p:cBhvr>
                                        <p:cTn id="117" dur="1" fill="hold">
                                          <p:stCondLst>
                                            <p:cond delay="1999"/>
                                          </p:stCondLst>
                                        </p:cTn>
                                        <p:tgtEl>
                                          <p:spTgt spid="89"/>
                                        </p:tgtEl>
                                        <p:attrNameLst>
                                          <p:attrName>style.visibility</p:attrName>
                                        </p:attrNameLst>
                                      </p:cBhvr>
                                      <p:to>
                                        <p:strVal val="hidden"/>
                                      </p:to>
                                    </p:set>
                                  </p:childTnLst>
                                </p:cTn>
                              </p:par>
                            </p:childTnLst>
                          </p:cTn>
                        </p:par>
                        <p:par>
                          <p:cTn id="118" fill="hold">
                            <p:stCondLst>
                              <p:cond delay="2000"/>
                            </p:stCondLst>
                            <p:childTnLst>
                              <p:par>
                                <p:cTn id="119" presetID="10" presetClass="entr" presetSubtype="0" fill="hold" nodeType="afterEffect">
                                  <p:stCondLst>
                                    <p:cond delay="0"/>
                                  </p:stCondLst>
                                  <p:childTnLst>
                                    <p:set>
                                      <p:cBhvr>
                                        <p:cTn id="120" dur="1" fill="hold">
                                          <p:stCondLst>
                                            <p:cond delay="0"/>
                                          </p:stCondLst>
                                        </p:cTn>
                                        <p:tgtEl>
                                          <p:spTgt spid="78"/>
                                        </p:tgtEl>
                                        <p:attrNameLst>
                                          <p:attrName>style.visibility</p:attrName>
                                        </p:attrNameLst>
                                      </p:cBhvr>
                                      <p:to>
                                        <p:strVal val="visible"/>
                                      </p:to>
                                    </p:set>
                                    <p:animEffect transition="in" filter="fade">
                                      <p:cBhvr>
                                        <p:cTn id="121" dur="1000"/>
                                        <p:tgtEl>
                                          <p:spTgt spid="78"/>
                                        </p:tgtEl>
                                      </p:cBhvr>
                                    </p:animEffect>
                                  </p:childTnLst>
                                </p:cTn>
                              </p:par>
                              <p:par>
                                <p:cTn id="122" presetID="10" presetClass="exit" presetSubtype="0" fill="hold" nodeType="withEffect">
                                  <p:stCondLst>
                                    <p:cond delay="0"/>
                                  </p:stCondLst>
                                  <p:childTnLst>
                                    <p:animEffect transition="out" filter="fade">
                                      <p:cBhvr>
                                        <p:cTn id="123" dur="500"/>
                                        <p:tgtEl>
                                          <p:spTgt spid="6"/>
                                        </p:tgtEl>
                                      </p:cBhvr>
                                    </p:animEffect>
                                    <p:set>
                                      <p:cBhvr>
                                        <p:cTn id="124" dur="1" fill="hold">
                                          <p:stCondLst>
                                            <p:cond delay="499"/>
                                          </p:stCondLst>
                                        </p:cTn>
                                        <p:tgtEl>
                                          <p:spTgt spid="6"/>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5"/>
                                        </p:tgtEl>
                                      </p:cBhvr>
                                    </p:animEffect>
                                    <p:set>
                                      <p:cBhvr>
                                        <p:cTn id="127" dur="1" fill="hold">
                                          <p:stCondLst>
                                            <p:cond delay="499"/>
                                          </p:stCondLst>
                                        </p:cTn>
                                        <p:tgtEl>
                                          <p:spTgt spid="5"/>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1035"/>
                                        </p:tgtEl>
                                        <p:attrNameLst>
                                          <p:attrName>style.visibility</p:attrName>
                                        </p:attrNameLst>
                                      </p:cBhvr>
                                      <p:to>
                                        <p:strVal val="visible"/>
                                      </p:to>
                                    </p:set>
                                    <p:animEffect transition="in" filter="fade">
                                      <p:cBhvr>
                                        <p:cTn id="132" dur="2000"/>
                                        <p:tgtEl>
                                          <p:spTgt spid="1035"/>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95"/>
                                        </p:tgtEl>
                                        <p:attrNameLst>
                                          <p:attrName>style.visibility</p:attrName>
                                        </p:attrNameLst>
                                      </p:cBhvr>
                                      <p:to>
                                        <p:strVal val="visible"/>
                                      </p:to>
                                    </p:set>
                                    <p:animEffect transition="in" filter="fade">
                                      <p:cBhvr>
                                        <p:cTn id="135" dur="2000"/>
                                        <p:tgtEl>
                                          <p:spTgt spid="95"/>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animEffect transition="in" filter="fade">
                                      <p:cBhvr>
                                        <p:cTn id="138" dur="2000"/>
                                        <p:tgtEl>
                                          <p:spTgt spid="96"/>
                                        </p:tgtEl>
                                      </p:cBhvr>
                                    </p:animEffect>
                                  </p:childTnLst>
                                </p:cTn>
                              </p:par>
                              <p:par>
                                <p:cTn id="139" presetID="10" presetClass="entr" presetSubtype="0" fill="hold" nodeType="withEffect">
                                  <p:stCondLst>
                                    <p:cond delay="0"/>
                                  </p:stCondLst>
                                  <p:childTnLst>
                                    <p:set>
                                      <p:cBhvr>
                                        <p:cTn id="140" dur="1" fill="hold">
                                          <p:stCondLst>
                                            <p:cond delay="0"/>
                                          </p:stCondLst>
                                        </p:cTn>
                                        <p:tgtEl>
                                          <p:spTgt spid="98"/>
                                        </p:tgtEl>
                                        <p:attrNameLst>
                                          <p:attrName>style.visibility</p:attrName>
                                        </p:attrNameLst>
                                      </p:cBhvr>
                                      <p:to>
                                        <p:strVal val="visible"/>
                                      </p:to>
                                    </p:set>
                                    <p:animEffect transition="in" filter="fade">
                                      <p:cBhvr>
                                        <p:cTn id="141" dur="2000"/>
                                        <p:tgtEl>
                                          <p:spTgt spid="98"/>
                                        </p:tgtEl>
                                      </p:cBhvr>
                                    </p:animEffect>
                                  </p:childTnLst>
                                </p:cTn>
                              </p:par>
                            </p:childTnLst>
                          </p:cTn>
                        </p:par>
                      </p:childTnLst>
                    </p:cTn>
                  </p:par>
                  <p:par>
                    <p:cTn id="142" fill="hold">
                      <p:stCondLst>
                        <p:cond delay="indefinite"/>
                      </p:stCondLst>
                      <p:childTnLst>
                        <p:par>
                          <p:cTn id="143" fill="hold">
                            <p:stCondLst>
                              <p:cond delay="0"/>
                            </p:stCondLst>
                            <p:childTnLst>
                              <p:par>
                                <p:cTn id="144" presetID="0" presetClass="path" presetSubtype="0" accel="50000" decel="50000" fill="hold" nodeType="clickEffect">
                                  <p:stCondLst>
                                    <p:cond delay="0"/>
                                  </p:stCondLst>
                                  <p:childTnLst>
                                    <p:animMotion origin="layout" path="M 0 0 C 0.00365 -0.0044 0.0059 -0.00857 0.01059 -0.01088 C 0.01337 -0.01667 0.01511 -0.01667 0.01979 -0.01852 C 0.02691 -0.025 0.03507 -0.03102 0.04306 -0.03565 C 0.04566 -0.03704 0.04861 -0.03727 0.05122 -0.03866 C 0.0566 -0.04167 0.06181 -0.0463 0.06754 -0.04815 C 0.07639 -0.05116 0.08524 -0.05255 0.09427 -0.05417 C 0.11927 -0.06412 0.14983 -0.05741 0.17448 -0.05579 C 0.1816 -0.0537 0.18837 -0.05023 0.19549 -0.04815 C 0.20017 -0.04144 0.20851 -0.03982 0.21511 -0.03727 C 0.21875 -0.03241 0.22292 -0.03171 0.22795 -0.0294 C 0.22934 -0.0287 0.23142 -0.02639 0.23142 -0.02639 " pathEditMode="relative" ptsTypes="fffffffffffA">
                                      <p:cBhvr>
                                        <p:cTn id="145" dur="1000" fill="hold"/>
                                        <p:tgtEl>
                                          <p:spTgt spid="98"/>
                                        </p:tgtEl>
                                        <p:attrNameLst>
                                          <p:attrName>ppt_x</p:attrName>
                                          <p:attrName>ppt_y</p:attrName>
                                        </p:attrNameLst>
                                      </p:cBhvr>
                                    </p:animMotion>
                                  </p:childTnLst>
                                </p:cTn>
                              </p:par>
                              <p:par>
                                <p:cTn id="146" presetID="0" presetClass="path" presetSubtype="0" accel="50000" decel="50000" fill="hold" grpId="1" nodeType="withEffect">
                                  <p:stCondLst>
                                    <p:cond delay="0"/>
                                  </p:stCondLst>
                                  <p:childTnLst>
                                    <p:animMotion origin="layout" path="M 0 0 C 0.00365 -0.0044 0.0059 -0.00857 0.01059 -0.01088 C 0.01337 -0.01667 0.01511 -0.01667 0.01979 -0.01852 C 0.02691 -0.025 0.03507 -0.03102 0.04306 -0.03565 C 0.04566 -0.03704 0.04861 -0.03727 0.05122 -0.03866 C 0.0566 -0.04167 0.06181 -0.0463 0.06754 -0.04815 C 0.07639 -0.05116 0.08524 -0.05255 0.09427 -0.05417 C 0.11927 -0.06412 0.14983 -0.05741 0.17448 -0.05579 C 0.1816 -0.0537 0.18837 -0.05023 0.19549 -0.04815 C 0.20017 -0.04144 0.20851 -0.03982 0.21511 -0.03727 C 0.21875 -0.03241 0.22292 -0.03171 0.22795 -0.0294 C 0.22934 -0.0287 0.23142 -0.02639 0.23142 -0.02639 " pathEditMode="relative" ptsTypes="fffffffffffA">
                                      <p:cBhvr>
                                        <p:cTn id="147" dur="1000" fill="hold"/>
                                        <p:tgtEl>
                                          <p:spTgt spid="96"/>
                                        </p:tgtEl>
                                        <p:attrNameLst>
                                          <p:attrName>ppt_x</p:attrName>
                                          <p:attrName>ppt_y</p:attrName>
                                        </p:attrNameLst>
                                      </p:cBhvr>
                                    </p:animMotion>
                                  </p:childTnLst>
                                </p:cTn>
                              </p:par>
                              <p:par>
                                <p:cTn id="148" presetID="8" presetClass="emph" presetSubtype="0" fill="hold" nodeType="withEffect">
                                  <p:stCondLst>
                                    <p:cond delay="0"/>
                                  </p:stCondLst>
                                  <p:childTnLst>
                                    <p:animRot by="2700000">
                                      <p:cBhvr>
                                        <p:cTn id="149" dur="1000" fill="hold"/>
                                        <p:tgtEl>
                                          <p:spTgt spid="98"/>
                                        </p:tgtEl>
                                        <p:attrNameLst>
                                          <p:attrName>r</p:attrName>
                                        </p:attrNameLst>
                                      </p:cBhvr>
                                    </p:animRo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grpId="0" nodeType="clickEffect">
                                  <p:stCondLst>
                                    <p:cond delay="0"/>
                                  </p:stCondLst>
                                  <p:childTnLst>
                                    <p:set>
                                      <p:cBhvr>
                                        <p:cTn id="153" dur="1" fill="hold">
                                          <p:stCondLst>
                                            <p:cond delay="0"/>
                                          </p:stCondLst>
                                        </p:cTn>
                                        <p:tgtEl>
                                          <p:spTgt spid="53"/>
                                        </p:tgtEl>
                                        <p:attrNameLst>
                                          <p:attrName>style.visibility</p:attrName>
                                        </p:attrNameLst>
                                      </p:cBhvr>
                                      <p:to>
                                        <p:strVal val="visible"/>
                                      </p:to>
                                    </p:set>
                                    <p:animEffect transition="in" filter="fade">
                                      <p:cBhvr>
                                        <p:cTn id="154" dur="1000"/>
                                        <p:tgtEl>
                                          <p:spTgt spid="53"/>
                                        </p:tgtEl>
                                      </p:cBhvr>
                                    </p:animEffect>
                                  </p:childTnLst>
                                </p:cTn>
                              </p:par>
                              <p:par>
                                <p:cTn id="155" presetID="10" presetClass="exit" presetSubtype="0" fill="hold" nodeType="withEffect">
                                  <p:stCondLst>
                                    <p:cond delay="0"/>
                                  </p:stCondLst>
                                  <p:childTnLst>
                                    <p:animEffect transition="out" filter="fade">
                                      <p:cBhvr>
                                        <p:cTn id="156" dur="2000"/>
                                        <p:tgtEl>
                                          <p:spTgt spid="98"/>
                                        </p:tgtEl>
                                      </p:cBhvr>
                                    </p:animEffect>
                                    <p:set>
                                      <p:cBhvr>
                                        <p:cTn id="157" dur="1" fill="hold">
                                          <p:stCondLst>
                                            <p:cond delay="1999"/>
                                          </p:stCondLst>
                                        </p:cTn>
                                        <p:tgtEl>
                                          <p:spTgt spid="98"/>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2000"/>
                                        <p:tgtEl>
                                          <p:spTgt spid="78"/>
                                        </p:tgtEl>
                                      </p:cBhvr>
                                    </p:animEffect>
                                    <p:set>
                                      <p:cBhvr>
                                        <p:cTn id="160" dur="1" fill="hold">
                                          <p:stCondLst>
                                            <p:cond delay="1999"/>
                                          </p:stCondLst>
                                        </p:cTn>
                                        <p:tgtEl>
                                          <p:spTgt spid="78"/>
                                        </p:tgtEl>
                                        <p:attrNameLst>
                                          <p:attrName>style.visibility</p:attrName>
                                        </p:attrNameLst>
                                      </p:cBhvr>
                                      <p:to>
                                        <p:strVal val="hidden"/>
                                      </p:to>
                                    </p:set>
                                  </p:childTnLst>
                                </p:cTn>
                              </p:par>
                              <p:par>
                                <p:cTn id="161" presetID="1" presetClass="exit" presetSubtype="0" fill="hold" grpId="2" nodeType="withEffect">
                                  <p:stCondLst>
                                    <p:cond delay="0"/>
                                  </p:stCondLst>
                                  <p:childTnLst>
                                    <p:set>
                                      <p:cBhvr>
                                        <p:cTn id="162" dur="1" fill="hold">
                                          <p:stCondLst>
                                            <p:cond delay="0"/>
                                          </p:stCondLst>
                                        </p:cTn>
                                        <p:tgtEl>
                                          <p:spTgt spid="96"/>
                                        </p:tgtEl>
                                        <p:attrNameLst>
                                          <p:attrName>style.visibility</p:attrName>
                                        </p:attrNameLst>
                                      </p:cBhvr>
                                      <p:to>
                                        <p:strVal val="hidden"/>
                                      </p:to>
                                    </p:set>
                                  </p:childTnLst>
                                </p:cTn>
                              </p:par>
                            </p:childTnLst>
                          </p:cTn>
                        </p:par>
                        <p:par>
                          <p:cTn id="163" fill="hold">
                            <p:stCondLst>
                              <p:cond delay="2000"/>
                            </p:stCondLst>
                            <p:childTnLst>
                              <p:par>
                                <p:cTn id="164" presetID="0" presetClass="path" presetSubtype="0" accel="50000" decel="50000" fill="hold" grpId="1" nodeType="afterEffect">
                                  <p:stCondLst>
                                    <p:cond delay="0"/>
                                  </p:stCondLst>
                                  <p:childTnLst>
                                    <p:animMotion origin="layout" path="M 0 0 C -0.00468 -0.00161 -0.00937 -0.00346 -0.01406 -0.00508 C -0.02708 -0.00462 -0.04027 -0.00462 -0.05329 -0.00346 C -0.06475 -0.00231 -0.06961 0.00301 -0.07986 0.00671 C -0.08559 0.00879 -0.09201 0.01018 -0.09757 0.01342 C -0.1052 0.01781 -0.11145 0.02706 -0.11909 0.0303 C -0.12309 0.034 -0.12638 0.03747 -0.13038 0.04048 C -0.13298 0.04256 -0.13802 0.04718 -0.13802 0.04718 C -0.13888 0.0488 -0.13941 0.05111 -0.14062 0.05227 C -0.14166 0.05343 -0.14357 0.05273 -0.14444 0.05389 C -0.14531 0.05505 -0.14513 0.05736 -0.14566 0.05898 C -0.14722 0.06314 -0.14948 0.06568 -0.15191 0.06915 C -0.15416 0.07702 -0.15694 0.08488 -0.16215 0.08927 C -0.1651 0.1013 -0.16302 0.09644 -0.16718 0.10454 C -0.1717 0.12327 -0.16441 0.09506 -0.171 0.11448 C -0.17257 0.11934 -0.17309 0.12489 -0.17482 0.12975 C -0.17638 0.13368 -0.17829 0.13761 -0.17986 0.14154 C -0.18125 0.15287 -0.18263 0.16397 -0.1875 0.17369 C -0.18906 0.18479 -0.19132 0.19774 -0.19635 0.20722 C -0.19895 0.22549 -0.20329 0.2426 -0.2052 0.26134 C -0.20711 0.28146 -0.20625 0.30181 -0.20902 0.32193 C -0.2085 0.35338 -0.20833 0.38506 -0.20763 0.41652 C -0.20729 0.43525 -0.20868 0.43039 -0.20382 0.44011 C -0.20347 0.44173 -0.20312 0.44358 -0.2026 0.44519 C -0.20191 0.44751 -0.20052 0.44959 -0.2 0.4519 C -0.19479 0.47225 -0.20138 0.45283 -0.19757 0.4637 " pathEditMode="relative" ptsTypes="fffffffffffffffffffffffffA">
                                      <p:cBhvr>
                                        <p:cTn id="165" dur="2000" fill="hold"/>
                                        <p:tgtEl>
                                          <p:spTgt spid="53"/>
                                        </p:tgtEl>
                                        <p:attrNameLst>
                                          <p:attrName>ppt_x</p:attrName>
                                          <p:attrName>ppt_y</p:attrName>
                                        </p:attrNameLst>
                                      </p:cBhvr>
                                    </p:animMotion>
                                  </p:childTnLst>
                                </p:cTn>
                              </p:par>
                            </p:childTnLst>
                          </p:cTn>
                        </p:par>
                        <p:par>
                          <p:cTn id="166" fill="hold">
                            <p:stCondLst>
                              <p:cond delay="4000"/>
                            </p:stCondLst>
                            <p:childTnLst>
                              <p:par>
                                <p:cTn id="167" presetID="10" presetClass="exit" presetSubtype="0" fill="hold" grpId="2" nodeType="afterEffect">
                                  <p:stCondLst>
                                    <p:cond delay="0"/>
                                  </p:stCondLst>
                                  <p:childTnLst>
                                    <p:animEffect transition="out" filter="fade">
                                      <p:cBhvr>
                                        <p:cTn id="168" dur="2000"/>
                                        <p:tgtEl>
                                          <p:spTgt spid="68"/>
                                        </p:tgtEl>
                                      </p:cBhvr>
                                    </p:animEffect>
                                    <p:set>
                                      <p:cBhvr>
                                        <p:cTn id="169" dur="1" fill="hold">
                                          <p:stCondLst>
                                            <p:cond delay="1999"/>
                                          </p:stCondLst>
                                        </p:cTn>
                                        <p:tgtEl>
                                          <p:spTgt spid="68"/>
                                        </p:tgtEl>
                                        <p:attrNameLst>
                                          <p:attrName>style.visibility</p:attrName>
                                        </p:attrNameLst>
                                      </p:cBhvr>
                                      <p:to>
                                        <p:strVal val="hidden"/>
                                      </p:to>
                                    </p:set>
                                  </p:childTnLst>
                                </p:cTn>
                              </p:par>
                              <p:par>
                                <p:cTn id="170" presetID="10" presetClass="exit" presetSubtype="0" fill="hold" grpId="2" nodeType="withEffect">
                                  <p:stCondLst>
                                    <p:cond delay="0"/>
                                  </p:stCondLst>
                                  <p:childTnLst>
                                    <p:animEffect transition="out" filter="fade">
                                      <p:cBhvr>
                                        <p:cTn id="171" dur="2000"/>
                                        <p:tgtEl>
                                          <p:spTgt spid="73"/>
                                        </p:tgtEl>
                                      </p:cBhvr>
                                    </p:animEffect>
                                    <p:set>
                                      <p:cBhvr>
                                        <p:cTn id="172" dur="1" fill="hold">
                                          <p:stCondLst>
                                            <p:cond delay="1999"/>
                                          </p:stCondLst>
                                        </p:cTn>
                                        <p:tgtEl>
                                          <p:spTgt spid="73"/>
                                        </p:tgtEl>
                                        <p:attrNameLst>
                                          <p:attrName>style.visibility</p:attrName>
                                        </p:attrNameLst>
                                      </p:cBhvr>
                                      <p:to>
                                        <p:strVal val="hidden"/>
                                      </p:to>
                                    </p:set>
                                  </p:childTnLst>
                                </p:cTn>
                              </p:par>
                              <p:par>
                                <p:cTn id="173" presetID="10" presetClass="exit" presetSubtype="0" fill="hold" grpId="2" nodeType="withEffect">
                                  <p:stCondLst>
                                    <p:cond delay="0"/>
                                  </p:stCondLst>
                                  <p:childTnLst>
                                    <p:animEffect transition="out" filter="fade">
                                      <p:cBhvr>
                                        <p:cTn id="174" dur="2000"/>
                                        <p:tgtEl>
                                          <p:spTgt spid="74"/>
                                        </p:tgtEl>
                                      </p:cBhvr>
                                    </p:animEffect>
                                    <p:set>
                                      <p:cBhvr>
                                        <p:cTn id="175" dur="1" fill="hold">
                                          <p:stCondLst>
                                            <p:cond delay="1999"/>
                                          </p:stCondLst>
                                        </p:cTn>
                                        <p:tgtEl>
                                          <p:spTgt spid="74"/>
                                        </p:tgtEl>
                                        <p:attrNameLst>
                                          <p:attrName>style.visibility</p:attrName>
                                        </p:attrNameLst>
                                      </p:cBhvr>
                                      <p:to>
                                        <p:strVal val="hidden"/>
                                      </p:to>
                                    </p:set>
                                  </p:childTnLst>
                                </p:cTn>
                              </p:par>
                              <p:par>
                                <p:cTn id="176" presetID="10" presetClass="exit" presetSubtype="0" fill="hold" nodeType="withEffect">
                                  <p:stCondLst>
                                    <p:cond delay="0"/>
                                  </p:stCondLst>
                                  <p:childTnLst>
                                    <p:animEffect transition="out" filter="fade">
                                      <p:cBhvr>
                                        <p:cTn id="177" dur="2000"/>
                                        <p:tgtEl>
                                          <p:spTgt spid="75"/>
                                        </p:tgtEl>
                                      </p:cBhvr>
                                    </p:animEffect>
                                    <p:set>
                                      <p:cBhvr>
                                        <p:cTn id="178" dur="1" fill="hold">
                                          <p:stCondLst>
                                            <p:cond delay="1999"/>
                                          </p:stCondLst>
                                        </p:cTn>
                                        <p:tgtEl>
                                          <p:spTgt spid="75"/>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2000"/>
                                        <p:tgtEl>
                                          <p:spTgt spid="70"/>
                                        </p:tgtEl>
                                      </p:cBhvr>
                                    </p:animEffect>
                                    <p:set>
                                      <p:cBhvr>
                                        <p:cTn id="181" dur="1" fill="hold">
                                          <p:stCondLst>
                                            <p:cond delay="1999"/>
                                          </p:stCondLst>
                                        </p:cTn>
                                        <p:tgtEl>
                                          <p:spTgt spid="70"/>
                                        </p:tgtEl>
                                        <p:attrNameLst>
                                          <p:attrName>style.visibility</p:attrName>
                                        </p:attrNameLst>
                                      </p:cBhvr>
                                      <p:to>
                                        <p:strVal val="hidden"/>
                                      </p:to>
                                    </p:set>
                                  </p:childTnLst>
                                </p:cTn>
                              </p:par>
                              <p:par>
                                <p:cTn id="182" presetID="10" presetClass="exit" presetSubtype="0" fill="hold" nodeType="withEffect">
                                  <p:stCondLst>
                                    <p:cond delay="0"/>
                                  </p:stCondLst>
                                  <p:childTnLst>
                                    <p:animEffect transition="out" filter="fade">
                                      <p:cBhvr>
                                        <p:cTn id="183" dur="2000"/>
                                        <p:tgtEl>
                                          <p:spTgt spid="57"/>
                                        </p:tgtEl>
                                      </p:cBhvr>
                                    </p:animEffect>
                                    <p:set>
                                      <p:cBhvr>
                                        <p:cTn id="184" dur="1" fill="hold">
                                          <p:stCondLst>
                                            <p:cond delay="1999"/>
                                          </p:stCondLst>
                                        </p:cTn>
                                        <p:tgtEl>
                                          <p:spTgt spid="57"/>
                                        </p:tgtEl>
                                        <p:attrNameLst>
                                          <p:attrName>style.visibility</p:attrName>
                                        </p:attrNameLst>
                                      </p:cBhvr>
                                      <p:to>
                                        <p:strVal val="hidden"/>
                                      </p:to>
                                    </p:set>
                                  </p:childTnLst>
                                </p:cTn>
                              </p:par>
                              <p:par>
                                <p:cTn id="185" presetID="10" presetClass="exit" presetSubtype="0" fill="hold" nodeType="withEffect">
                                  <p:stCondLst>
                                    <p:cond delay="0"/>
                                  </p:stCondLst>
                                  <p:childTnLst>
                                    <p:animEffect transition="out" filter="fade">
                                      <p:cBhvr>
                                        <p:cTn id="186" dur="2000"/>
                                        <p:tgtEl>
                                          <p:spTgt spid="58"/>
                                        </p:tgtEl>
                                      </p:cBhvr>
                                    </p:animEffect>
                                    <p:set>
                                      <p:cBhvr>
                                        <p:cTn id="187" dur="1" fill="hold">
                                          <p:stCondLst>
                                            <p:cond delay="1999"/>
                                          </p:stCondLst>
                                        </p:cTn>
                                        <p:tgtEl>
                                          <p:spTgt spid="58"/>
                                        </p:tgtEl>
                                        <p:attrNameLst>
                                          <p:attrName>style.visibility</p:attrName>
                                        </p:attrNameLst>
                                      </p:cBhvr>
                                      <p:to>
                                        <p:strVal val="hidden"/>
                                      </p:to>
                                    </p:set>
                                  </p:childTnLst>
                                </p:cTn>
                              </p:par>
                              <p:par>
                                <p:cTn id="188" presetID="10" presetClass="exit" presetSubtype="0" fill="hold" grpId="1" nodeType="withEffect">
                                  <p:stCondLst>
                                    <p:cond delay="0"/>
                                  </p:stCondLst>
                                  <p:childTnLst>
                                    <p:animEffect transition="out" filter="fade">
                                      <p:cBhvr>
                                        <p:cTn id="189" dur="2000"/>
                                        <p:tgtEl>
                                          <p:spTgt spid="90"/>
                                        </p:tgtEl>
                                      </p:cBhvr>
                                    </p:animEffect>
                                    <p:set>
                                      <p:cBhvr>
                                        <p:cTn id="190" dur="1" fill="hold">
                                          <p:stCondLst>
                                            <p:cond delay="1999"/>
                                          </p:stCondLst>
                                        </p:cTn>
                                        <p:tgtEl>
                                          <p:spTgt spid="90"/>
                                        </p:tgtEl>
                                        <p:attrNameLst>
                                          <p:attrName>style.visibility</p:attrName>
                                        </p:attrNameLst>
                                      </p:cBhvr>
                                      <p:to>
                                        <p:strVal val="hidden"/>
                                      </p:to>
                                    </p:set>
                                  </p:childTnLst>
                                </p:cTn>
                              </p:par>
                            </p:childTnLst>
                          </p:cTn>
                        </p:par>
                      </p:childTnLst>
                    </p:cTn>
                  </p:par>
                  <p:par>
                    <p:cTn id="191" fill="hold">
                      <p:stCondLst>
                        <p:cond delay="indefinite"/>
                      </p:stCondLst>
                      <p:childTnLst>
                        <p:par>
                          <p:cTn id="192" fill="hold">
                            <p:stCondLst>
                              <p:cond delay="0"/>
                            </p:stCondLst>
                            <p:childTnLst>
                              <p:par>
                                <p:cTn id="193" presetID="5" presetClass="exit" presetSubtype="10" fill="hold" grpId="2" nodeType="clickEffect">
                                  <p:stCondLst>
                                    <p:cond delay="0"/>
                                  </p:stCondLst>
                                  <p:childTnLst>
                                    <p:animEffect transition="out" filter="checkerboard(across)">
                                      <p:cBhvr>
                                        <p:cTn id="194" dur="3000"/>
                                        <p:tgtEl>
                                          <p:spTgt spid="53"/>
                                        </p:tgtEl>
                                      </p:cBhvr>
                                    </p:animEffect>
                                    <p:set>
                                      <p:cBhvr>
                                        <p:cTn id="195" dur="1" fill="hold">
                                          <p:stCondLst>
                                            <p:cond delay="2999"/>
                                          </p:stCondLst>
                                        </p:cTn>
                                        <p:tgtEl>
                                          <p:spTgt spid="53"/>
                                        </p:tgtEl>
                                        <p:attrNameLst>
                                          <p:attrName>style.visibility</p:attrName>
                                        </p:attrNameLst>
                                      </p:cBhvr>
                                      <p:to>
                                        <p:strVal val="hidden"/>
                                      </p:to>
                                    </p:set>
                                  </p:childTnLst>
                                </p:cTn>
                              </p:par>
                            </p:childTnLst>
                          </p:cTn>
                        </p:par>
                        <p:par>
                          <p:cTn id="196" fill="hold">
                            <p:stCondLst>
                              <p:cond delay="3000"/>
                            </p:stCondLst>
                            <p:childTnLst>
                              <p:par>
                                <p:cTn id="197" presetID="12" presetClass="entr" presetSubtype="4" fill="hold" nodeType="afterEffect">
                                  <p:stCondLst>
                                    <p:cond delay="0"/>
                                  </p:stCondLst>
                                  <p:childTnLst>
                                    <p:set>
                                      <p:cBhvr>
                                        <p:cTn id="198" dur="1" fill="hold">
                                          <p:stCondLst>
                                            <p:cond delay="0"/>
                                          </p:stCondLst>
                                        </p:cTn>
                                        <p:tgtEl>
                                          <p:spTgt spid="7"/>
                                        </p:tgtEl>
                                        <p:attrNameLst>
                                          <p:attrName>style.visibility</p:attrName>
                                        </p:attrNameLst>
                                      </p:cBhvr>
                                      <p:to>
                                        <p:strVal val="visible"/>
                                      </p:to>
                                    </p:set>
                                    <p:animEffect transition="in" filter="slide(fromBottom)">
                                      <p:cBhvr>
                                        <p:cTn id="199" dur="500"/>
                                        <p:tgtEl>
                                          <p:spTgt spid="7"/>
                                        </p:tgtEl>
                                      </p:cBhvr>
                                    </p:animEffect>
                                  </p:childTnLst>
                                </p:cTn>
                              </p:par>
                              <p:par>
                                <p:cTn id="200" presetID="12" presetClass="entr" presetSubtype="4" fill="hold" nodeType="withEffect">
                                  <p:stCondLst>
                                    <p:cond delay="0"/>
                                  </p:stCondLst>
                                  <p:childTnLst>
                                    <p:set>
                                      <p:cBhvr>
                                        <p:cTn id="201" dur="1" fill="hold">
                                          <p:stCondLst>
                                            <p:cond delay="0"/>
                                          </p:stCondLst>
                                        </p:cTn>
                                        <p:tgtEl>
                                          <p:spTgt spid="8"/>
                                        </p:tgtEl>
                                        <p:attrNameLst>
                                          <p:attrName>style.visibility</p:attrName>
                                        </p:attrNameLst>
                                      </p:cBhvr>
                                      <p:to>
                                        <p:strVal val="visible"/>
                                      </p:to>
                                    </p:set>
                                    <p:animEffect transition="in" filter="slide(fromBottom)">
                                      <p:cBhvr>
                                        <p:cTn id="202" dur="500"/>
                                        <p:tgtEl>
                                          <p:spTgt spid="8"/>
                                        </p:tgtEl>
                                      </p:cBhvr>
                                    </p:animEffect>
                                  </p:childTnLst>
                                </p:cTn>
                              </p:par>
                              <p:par>
                                <p:cTn id="203" presetID="12" presetClass="entr" presetSubtype="4" fill="hold" grpId="0" nodeType="withEffect">
                                  <p:stCondLst>
                                    <p:cond delay="0"/>
                                  </p:stCondLst>
                                  <p:childTnLst>
                                    <p:set>
                                      <p:cBhvr>
                                        <p:cTn id="204" dur="1" fill="hold">
                                          <p:stCondLst>
                                            <p:cond delay="0"/>
                                          </p:stCondLst>
                                        </p:cTn>
                                        <p:tgtEl>
                                          <p:spTgt spid="109"/>
                                        </p:tgtEl>
                                        <p:attrNameLst>
                                          <p:attrName>style.visibility</p:attrName>
                                        </p:attrNameLst>
                                      </p:cBhvr>
                                      <p:to>
                                        <p:strVal val="visible"/>
                                      </p:to>
                                    </p:set>
                                    <p:animEffect transition="in" filter="slide(fromBottom)">
                                      <p:cBhvr>
                                        <p:cTn id="205" dur="500"/>
                                        <p:tgtEl>
                                          <p:spTgt spid="109"/>
                                        </p:tgtEl>
                                      </p:cBhvr>
                                    </p:animEffect>
                                  </p:childTnLst>
                                </p:cTn>
                              </p:par>
                              <p:par>
                                <p:cTn id="206" presetID="12" presetClass="entr" presetSubtype="4" fill="hold" grpId="0" nodeType="withEffect">
                                  <p:stCondLst>
                                    <p:cond delay="0"/>
                                  </p:stCondLst>
                                  <p:childTnLst>
                                    <p:set>
                                      <p:cBhvr>
                                        <p:cTn id="207" dur="1" fill="hold">
                                          <p:stCondLst>
                                            <p:cond delay="0"/>
                                          </p:stCondLst>
                                        </p:cTn>
                                        <p:tgtEl>
                                          <p:spTgt spid="110"/>
                                        </p:tgtEl>
                                        <p:attrNameLst>
                                          <p:attrName>style.visibility</p:attrName>
                                        </p:attrNameLst>
                                      </p:cBhvr>
                                      <p:to>
                                        <p:strVal val="visible"/>
                                      </p:to>
                                    </p:set>
                                    <p:animEffect transition="in" filter="slide(fromBottom)">
                                      <p:cBhvr>
                                        <p:cTn id="208"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8" grpId="1" animBg="1"/>
      <p:bldP spid="68" grpId="2" animBg="1"/>
      <p:bldP spid="73" grpId="0" animBg="1"/>
      <p:bldP spid="73" grpId="1" animBg="1"/>
      <p:bldP spid="73" grpId="2" animBg="1"/>
      <p:bldP spid="74" grpId="0" animBg="1"/>
      <p:bldP spid="74" grpId="1" animBg="1"/>
      <p:bldP spid="74" grpId="2" animBg="1"/>
      <p:bldP spid="75" grpId="0" animBg="1"/>
      <p:bldP spid="75" grpId="1" animBg="1"/>
      <p:bldP spid="88" grpId="0"/>
      <p:bldP spid="88" grpId="1"/>
      <p:bldP spid="89" grpId="0"/>
      <p:bldP spid="89" grpId="1"/>
      <p:bldP spid="91" grpId="0"/>
      <p:bldP spid="91" grpId="1"/>
      <p:bldP spid="95" grpId="0"/>
      <p:bldP spid="96" grpId="0" animBg="1"/>
      <p:bldP spid="96" grpId="1" animBg="1"/>
      <p:bldP spid="96" grpId="2" animBg="1"/>
      <p:bldP spid="109" grpId="0"/>
      <p:bldP spid="110" grpId="0"/>
      <p:bldP spid="53" grpId="0" animBg="1"/>
      <p:bldP spid="53" grpId="1" animBg="1"/>
      <p:bldP spid="53" grpId="2" animBg="1"/>
      <p:bldP spid="55" grpId="0"/>
      <p:bldP spid="55" grpId="1"/>
      <p:bldP spid="90" grpId="0" animBg="1"/>
      <p:bldP spid="9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Circadian Pacemakers are Cyclical</a:t>
            </a:r>
            <a:endParaRPr lang="en-US" dirty="0"/>
          </a:p>
        </p:txBody>
      </p:sp>
      <p:grpSp>
        <p:nvGrpSpPr>
          <p:cNvPr id="31" name="Group 30"/>
          <p:cNvGrpSpPr/>
          <p:nvPr/>
        </p:nvGrpSpPr>
        <p:grpSpPr>
          <a:xfrm>
            <a:off x="2057400" y="2971800"/>
            <a:ext cx="1524000" cy="1402474"/>
            <a:chOff x="2057400" y="2971800"/>
            <a:chExt cx="1524000" cy="1402474"/>
          </a:xfrm>
        </p:grpSpPr>
        <p:grpSp>
          <p:nvGrpSpPr>
            <p:cNvPr id="3" name="Group 31"/>
            <p:cNvGrpSpPr/>
            <p:nvPr/>
          </p:nvGrpSpPr>
          <p:grpSpPr>
            <a:xfrm>
              <a:off x="2057400" y="2971800"/>
              <a:ext cx="762000" cy="1390880"/>
              <a:chOff x="533400" y="2286000"/>
              <a:chExt cx="838200" cy="1529970"/>
            </a:xfrm>
          </p:grpSpPr>
          <p:pic>
            <p:nvPicPr>
              <p:cNvPr id="4" name="Picture 3"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sp useBgFill="1">
            <p:nvSpPr>
              <p:cNvPr id="5" name="Isosceles Triangle 4"/>
              <p:cNvSpPr/>
              <p:nvPr/>
            </p:nvSpPr>
            <p:spPr>
              <a:xfrm rot="16200000">
                <a:off x="992975" y="2974168"/>
                <a:ext cx="300057" cy="15240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6" name="Picture 5" descr="Picture2.png"/>
              <p:cNvPicPr>
                <a:picLocks noChangeAspect="1"/>
              </p:cNvPicPr>
              <p:nvPr/>
            </p:nvPicPr>
            <p:blipFill>
              <a:blip r:embed="rId4" cstate="print"/>
              <a:srcRect l="27475"/>
              <a:stretch>
                <a:fillRect/>
              </a:stretch>
            </p:blipFill>
            <p:spPr>
              <a:xfrm>
                <a:off x="1203160" y="2452689"/>
                <a:ext cx="168440" cy="597359"/>
              </a:xfrm>
              <a:prstGeom prst="rect">
                <a:avLst/>
              </a:prstGeom>
            </p:spPr>
          </p:pic>
        </p:grpSp>
        <p:grpSp>
          <p:nvGrpSpPr>
            <p:cNvPr id="7" name="Group 32"/>
            <p:cNvGrpSpPr/>
            <p:nvPr/>
          </p:nvGrpSpPr>
          <p:grpSpPr>
            <a:xfrm flipH="1">
              <a:off x="2743200" y="2971800"/>
              <a:ext cx="838200" cy="1402474"/>
              <a:chOff x="533400" y="2286000"/>
              <a:chExt cx="914400" cy="1529970"/>
            </a:xfrm>
          </p:grpSpPr>
          <p:pic>
            <p:nvPicPr>
              <p:cNvPr id="8" name="Picture 7"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pic>
            <p:nvPicPr>
              <p:cNvPr id="9" name="Picture 8" descr="Picture2.png"/>
              <p:cNvPicPr>
                <a:picLocks noChangeAspect="1"/>
              </p:cNvPicPr>
              <p:nvPr/>
            </p:nvPicPr>
            <p:blipFill>
              <a:blip r:embed="rId4" cstate="print"/>
              <a:srcRect l="27475"/>
              <a:stretch>
                <a:fillRect/>
              </a:stretch>
            </p:blipFill>
            <p:spPr>
              <a:xfrm>
                <a:off x="1203160" y="2781296"/>
                <a:ext cx="244640" cy="597359"/>
              </a:xfrm>
              <a:prstGeom prst="rect">
                <a:avLst/>
              </a:prstGeom>
            </p:spPr>
          </p:pic>
          <p:sp useBgFill="1">
            <p:nvSpPr>
              <p:cNvPr id="10" name="Isosceles Triangle 9"/>
              <p:cNvSpPr/>
              <p:nvPr/>
            </p:nvSpPr>
            <p:spPr>
              <a:xfrm rot="16200000">
                <a:off x="993225" y="2664375"/>
                <a:ext cx="304800" cy="1576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11" name="TextBox 10"/>
            <p:cNvSpPr txBox="1"/>
            <p:nvPr/>
          </p:nvSpPr>
          <p:spPr>
            <a:xfrm>
              <a:off x="2057400" y="3733800"/>
              <a:ext cx="774571" cy="369332"/>
            </a:xfrm>
            <a:prstGeom prst="rect">
              <a:avLst/>
            </a:prstGeom>
            <a:noFill/>
          </p:spPr>
          <p:txBody>
            <a:bodyPr wrap="none" rtlCol="0">
              <a:spAutoFit/>
            </a:bodyPr>
            <a:lstStyle/>
            <a:p>
              <a:r>
                <a:rPr lang="en-US" dirty="0" smtClean="0">
                  <a:latin typeface="Calibri" pitchFamily="34" charset="0"/>
                  <a:cs typeface="Calibri" pitchFamily="34" charset="0"/>
                </a:rPr>
                <a:t>Bmal1</a:t>
              </a:r>
              <a:endParaRPr lang="en-US" dirty="0">
                <a:latin typeface="Calibri" pitchFamily="34" charset="0"/>
                <a:cs typeface="Calibri" pitchFamily="34" charset="0"/>
              </a:endParaRPr>
            </a:p>
          </p:txBody>
        </p:sp>
        <p:sp>
          <p:nvSpPr>
            <p:cNvPr id="12" name="TextBox 11"/>
            <p:cNvSpPr txBox="1"/>
            <p:nvPr/>
          </p:nvSpPr>
          <p:spPr>
            <a:xfrm>
              <a:off x="2743200" y="3733800"/>
              <a:ext cx="684803" cy="369332"/>
            </a:xfrm>
            <a:prstGeom prst="rect">
              <a:avLst/>
            </a:prstGeom>
            <a:noFill/>
          </p:spPr>
          <p:txBody>
            <a:bodyPr wrap="none" rtlCol="0">
              <a:spAutoFit/>
            </a:bodyPr>
            <a:lstStyle/>
            <a:p>
              <a:r>
                <a:rPr lang="en-US" dirty="0" smtClean="0">
                  <a:latin typeface="Calibri" pitchFamily="34" charset="0"/>
                  <a:cs typeface="Calibri" pitchFamily="34" charset="0"/>
                </a:rPr>
                <a:t>Clock</a:t>
              </a:r>
              <a:endParaRPr lang="en-US" dirty="0">
                <a:latin typeface="Calibri" pitchFamily="34" charset="0"/>
                <a:cs typeface="Calibri" pitchFamily="34" charset="0"/>
              </a:endParaRPr>
            </a:p>
          </p:txBody>
        </p:sp>
      </p:grpSp>
      <p:grpSp>
        <p:nvGrpSpPr>
          <p:cNvPr id="30" name="Group 29"/>
          <p:cNvGrpSpPr/>
          <p:nvPr/>
        </p:nvGrpSpPr>
        <p:grpSpPr>
          <a:xfrm>
            <a:off x="5404142" y="3048000"/>
            <a:ext cx="1606258" cy="1143000"/>
            <a:chOff x="5404142" y="3048000"/>
            <a:chExt cx="1606258" cy="1143000"/>
          </a:xfrm>
        </p:grpSpPr>
        <p:grpSp>
          <p:nvGrpSpPr>
            <p:cNvPr id="13" name="Group 82"/>
            <p:cNvGrpSpPr/>
            <p:nvPr/>
          </p:nvGrpSpPr>
          <p:grpSpPr>
            <a:xfrm>
              <a:off x="5404142" y="3048000"/>
              <a:ext cx="996658" cy="1143000"/>
              <a:chOff x="2667000" y="2743200"/>
              <a:chExt cx="996658" cy="1143000"/>
            </a:xfrm>
          </p:grpSpPr>
          <p:pic>
            <p:nvPicPr>
              <p:cNvPr id="14" name="Picture 13" descr="Picture3.png"/>
              <p:cNvPicPr>
                <a:picLocks noChangeAspect="1"/>
              </p:cNvPicPr>
              <p:nvPr/>
            </p:nvPicPr>
            <p:blipFill>
              <a:blip r:embed="rId5" cstate="print"/>
              <a:srcRect r="46930" b="25293"/>
              <a:stretch>
                <a:fillRect/>
              </a:stretch>
            </p:blipFill>
            <p:spPr>
              <a:xfrm>
                <a:off x="2667000" y="2743200"/>
                <a:ext cx="685800" cy="1143000"/>
              </a:xfrm>
              <a:prstGeom prst="rect">
                <a:avLst/>
              </a:prstGeom>
            </p:spPr>
          </p:pic>
          <p:pic>
            <p:nvPicPr>
              <p:cNvPr id="15" name="Picture 14" descr="Picture4.png"/>
              <p:cNvPicPr>
                <a:picLocks noChangeAspect="1"/>
              </p:cNvPicPr>
              <p:nvPr/>
            </p:nvPicPr>
            <p:blipFill>
              <a:blip r:embed="rId6" cstate="print"/>
              <a:srcRect b="32897"/>
              <a:stretch>
                <a:fillRect/>
              </a:stretch>
            </p:blipFill>
            <p:spPr>
              <a:xfrm rot="5400000">
                <a:off x="3279648" y="2892552"/>
                <a:ext cx="457162" cy="310858"/>
              </a:xfrm>
              <a:prstGeom prst="rect">
                <a:avLst/>
              </a:prstGeom>
            </p:spPr>
          </p:pic>
          <p:sp useBgFill="1">
            <p:nvSpPr>
              <p:cNvPr id="16" name="Isosceles Triangle 15"/>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17" name="TextBox 16"/>
            <p:cNvSpPr txBox="1"/>
            <p:nvPr/>
          </p:nvSpPr>
          <p:spPr>
            <a:xfrm>
              <a:off x="5667300" y="3810000"/>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grpSp>
          <p:nvGrpSpPr>
            <p:cNvPr id="18" name="Group 78"/>
            <p:cNvGrpSpPr/>
            <p:nvPr/>
          </p:nvGrpSpPr>
          <p:grpSpPr>
            <a:xfrm flipH="1">
              <a:off x="6019800" y="3048000"/>
              <a:ext cx="990600" cy="1143000"/>
              <a:chOff x="2673058" y="3048000"/>
              <a:chExt cx="990600" cy="1143000"/>
            </a:xfrm>
          </p:grpSpPr>
          <p:pic>
            <p:nvPicPr>
              <p:cNvPr id="19" name="Picture 18" descr="Picture3.png"/>
              <p:cNvPicPr>
                <a:picLocks noChangeAspect="1"/>
              </p:cNvPicPr>
              <p:nvPr/>
            </p:nvPicPr>
            <p:blipFill>
              <a:blip r:embed="rId5" cstate="print"/>
              <a:srcRect r="46930" b="25293"/>
              <a:stretch>
                <a:fillRect/>
              </a:stretch>
            </p:blipFill>
            <p:spPr>
              <a:xfrm>
                <a:off x="2673058" y="3048000"/>
                <a:ext cx="685800" cy="1143000"/>
              </a:xfrm>
              <a:prstGeom prst="rect">
                <a:avLst/>
              </a:prstGeom>
            </p:spPr>
          </p:pic>
          <p:pic>
            <p:nvPicPr>
              <p:cNvPr id="20" name="Picture 19" descr="Picture4.png"/>
              <p:cNvPicPr>
                <a:picLocks noChangeAspect="1"/>
              </p:cNvPicPr>
              <p:nvPr/>
            </p:nvPicPr>
            <p:blipFill>
              <a:blip r:embed="rId6" cstate="print"/>
              <a:srcRect b="32897"/>
              <a:stretch>
                <a:fillRect/>
              </a:stretch>
            </p:blipFill>
            <p:spPr>
              <a:xfrm rot="5400000">
                <a:off x="3279648" y="3578351"/>
                <a:ext cx="457162" cy="310858"/>
              </a:xfrm>
              <a:prstGeom prst="rect">
                <a:avLst/>
              </a:prstGeom>
            </p:spPr>
          </p:pic>
          <p:sp useBgFill="1">
            <p:nvSpPr>
              <p:cNvPr id="21" name="Isosceles Triangle 20"/>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22" name="TextBox 21"/>
            <p:cNvSpPr txBox="1"/>
            <p:nvPr/>
          </p:nvSpPr>
          <p:spPr>
            <a:xfrm>
              <a:off x="6251002" y="3810000"/>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grpSp>
      <p:grpSp>
        <p:nvGrpSpPr>
          <p:cNvPr id="29" name="Group 28"/>
          <p:cNvGrpSpPr/>
          <p:nvPr/>
        </p:nvGrpSpPr>
        <p:grpSpPr>
          <a:xfrm>
            <a:off x="2438400" y="1219200"/>
            <a:ext cx="4038600" cy="3200400"/>
            <a:chOff x="2438400" y="1219200"/>
            <a:chExt cx="4038600" cy="3200400"/>
          </a:xfrm>
        </p:grpSpPr>
        <p:sp>
          <p:nvSpPr>
            <p:cNvPr id="23" name="Circular Arrow 22"/>
            <p:cNvSpPr/>
            <p:nvPr/>
          </p:nvSpPr>
          <p:spPr>
            <a:xfrm>
              <a:off x="2438400" y="1219200"/>
              <a:ext cx="4038600" cy="3200400"/>
            </a:xfrm>
            <a:prstGeom prst="circularArrow">
              <a:avLst>
                <a:gd name="adj1" fmla="val 14465"/>
                <a:gd name="adj2" fmla="val 1142319"/>
                <a:gd name="adj3" fmla="val 20402510"/>
                <a:gd name="adj4" fmla="val 11256193"/>
                <a:gd name="adj5" fmla="val 13107"/>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solidFill>
                  <a:schemeClr val="tx1"/>
                </a:solidFill>
              </a:endParaRPr>
            </a:p>
          </p:txBody>
        </p:sp>
        <p:sp>
          <p:nvSpPr>
            <p:cNvPr id="24" name="TextBox 23"/>
            <p:cNvSpPr txBox="1"/>
            <p:nvPr/>
          </p:nvSpPr>
          <p:spPr>
            <a:xfrm>
              <a:off x="3505199" y="1550894"/>
              <a:ext cx="2123851"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Stimulate Expression</a:t>
              </a:r>
              <a:endParaRPr lang="en-US" dirty="0">
                <a:solidFill>
                  <a:schemeClr val="bg1"/>
                </a:solidFill>
                <a:latin typeface="Calibri" pitchFamily="34" charset="0"/>
                <a:cs typeface="Calibri" pitchFamily="34" charset="0"/>
              </a:endParaRPr>
            </a:p>
          </p:txBody>
        </p:sp>
      </p:grpSp>
      <p:grpSp>
        <p:nvGrpSpPr>
          <p:cNvPr id="32" name="Group 31"/>
          <p:cNvGrpSpPr/>
          <p:nvPr/>
        </p:nvGrpSpPr>
        <p:grpSpPr>
          <a:xfrm>
            <a:off x="2438400" y="2895600"/>
            <a:ext cx="4038600" cy="3200400"/>
            <a:chOff x="2438400" y="2895600"/>
            <a:chExt cx="4038600" cy="3200400"/>
          </a:xfrm>
        </p:grpSpPr>
        <p:sp>
          <p:nvSpPr>
            <p:cNvPr id="26" name="Circular Arrow 25"/>
            <p:cNvSpPr/>
            <p:nvPr/>
          </p:nvSpPr>
          <p:spPr>
            <a:xfrm rot="10800000">
              <a:off x="2438400" y="2895600"/>
              <a:ext cx="4038600" cy="3200400"/>
            </a:xfrm>
            <a:prstGeom prst="circularArrow">
              <a:avLst>
                <a:gd name="adj1" fmla="val 14465"/>
                <a:gd name="adj2" fmla="val 1142319"/>
                <a:gd name="adj3" fmla="val 20402510"/>
                <a:gd name="adj4" fmla="val 11256193"/>
                <a:gd name="adj5" fmla="val 13107"/>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schemeClr val="tx1"/>
                </a:solidFill>
              </a:endParaRPr>
            </a:p>
          </p:txBody>
        </p:sp>
        <p:sp>
          <p:nvSpPr>
            <p:cNvPr id="27" name="Rectangle 26"/>
            <p:cNvSpPr/>
            <p:nvPr/>
          </p:nvSpPr>
          <p:spPr>
            <a:xfrm>
              <a:off x="2438400" y="4495800"/>
              <a:ext cx="1143000" cy="5334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8" name="TextBox 27"/>
            <p:cNvSpPr txBox="1"/>
            <p:nvPr/>
          </p:nvSpPr>
          <p:spPr>
            <a:xfrm>
              <a:off x="3657600" y="5410200"/>
              <a:ext cx="1845570"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Inhibit Expression</a:t>
              </a:r>
              <a:endParaRPr lang="en-US" dirty="0">
                <a:solidFill>
                  <a:schemeClr val="bg1"/>
                </a:solidFill>
                <a:latin typeface="Calibri" pitchFamily="34" charset="0"/>
                <a:cs typeface="Calibri" pitchFamily="34" charset="0"/>
              </a:endParaRPr>
            </a:p>
          </p:txBody>
        </p:sp>
      </p:grpSp>
      <p:sp>
        <p:nvSpPr>
          <p:cNvPr id="33" name="Rectangle 32"/>
          <p:cNvSpPr/>
          <p:nvPr/>
        </p:nvSpPr>
        <p:spPr>
          <a:xfrm>
            <a:off x="3124200" y="6400800"/>
            <a:ext cx="2895600" cy="276999"/>
          </a:xfrm>
          <a:prstGeom prst="rect">
            <a:avLst/>
          </a:prstGeom>
        </p:spPr>
        <p:txBody>
          <a:bodyPr wrap="square">
            <a:spAutoFit/>
          </a:bodyPr>
          <a:lstStyle/>
          <a:p>
            <a:pPr algn="ctr"/>
            <a:r>
              <a:rPr lang="en-US" sz="1200" dirty="0" smtClean="0">
                <a:latin typeface="Calibri" pitchFamily="34" charset="0"/>
                <a:cs typeface="Calibri" pitchFamily="34" charset="0"/>
              </a:rPr>
              <a:t>McClung CA. </a:t>
            </a:r>
            <a:r>
              <a:rPr lang="en-US" sz="1200" i="1" dirty="0" err="1" smtClean="0">
                <a:latin typeface="Calibri" pitchFamily="34" charset="0"/>
                <a:cs typeface="Calibri" pitchFamily="34" charset="0"/>
              </a:rPr>
              <a:t>Pharmacol</a:t>
            </a:r>
            <a:r>
              <a:rPr lang="en-US" sz="1200" i="1" dirty="0" smtClean="0">
                <a:latin typeface="Calibri" pitchFamily="34" charset="0"/>
                <a:cs typeface="Calibri" pitchFamily="34" charset="0"/>
              </a:rPr>
              <a:t> &amp; </a:t>
            </a:r>
            <a:r>
              <a:rPr lang="en-US" sz="1200" i="1" dirty="0" err="1" smtClean="0">
                <a:latin typeface="Calibri" pitchFamily="34" charset="0"/>
                <a:cs typeface="Calibri" pitchFamily="34" charset="0"/>
              </a:rPr>
              <a:t>Ther</a:t>
            </a:r>
            <a:r>
              <a:rPr lang="en-US" sz="1200" i="1" dirty="0" smtClean="0">
                <a:latin typeface="Calibri" pitchFamily="34" charset="0"/>
                <a:cs typeface="Calibri" pitchFamily="34" charset="0"/>
              </a:rPr>
              <a:t>.</a:t>
            </a:r>
            <a:r>
              <a:rPr lang="en-US" sz="1200" dirty="0" smtClean="0">
                <a:latin typeface="Calibri" pitchFamily="34" charset="0"/>
                <a:cs typeface="Calibri" pitchFamily="34" charset="0"/>
              </a:rPr>
              <a:t> 2007.</a:t>
            </a:r>
            <a:endParaRPr lang="en-US" sz="1200" dirty="0">
              <a:latin typeface="Calibri" pitchFamily="34" charset="0"/>
              <a:cs typeface="Calibri" pitchFamily="34" charset="0"/>
            </a:endParaRPr>
          </a:p>
        </p:txBody>
      </p:sp>
      <p:sp>
        <p:nvSpPr>
          <p:cNvPr id="34" name="TextBox 33"/>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000"/>
                                        <p:tgtEl>
                                          <p:spTgt spid="29"/>
                                        </p:tgtEl>
                                      </p:cBhvr>
                                    </p:animEffect>
                                  </p:childTnLst>
                                </p:cTn>
                              </p:par>
                            </p:childTnLst>
                          </p:cTn>
                        </p:par>
                        <p:par>
                          <p:cTn id="8" fill="hold">
                            <p:stCondLst>
                              <p:cond delay="1000"/>
                            </p:stCondLst>
                            <p:childTnLst>
                              <p:par>
                                <p:cTn id="9" presetID="53"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1000" fill="hold"/>
                                        <p:tgtEl>
                                          <p:spTgt spid="30"/>
                                        </p:tgtEl>
                                        <p:attrNameLst>
                                          <p:attrName>ppt_w</p:attrName>
                                        </p:attrNameLst>
                                      </p:cBhvr>
                                      <p:tavLst>
                                        <p:tav tm="0">
                                          <p:val>
                                            <p:fltVal val="0"/>
                                          </p:val>
                                        </p:tav>
                                        <p:tav tm="100000">
                                          <p:val>
                                            <p:strVal val="#ppt_w"/>
                                          </p:val>
                                        </p:tav>
                                      </p:tavLst>
                                    </p:anim>
                                    <p:anim calcmode="lin" valueType="num">
                                      <p:cBhvr>
                                        <p:cTn id="12" dur="1000" fill="hold"/>
                                        <p:tgtEl>
                                          <p:spTgt spid="30"/>
                                        </p:tgtEl>
                                        <p:attrNameLst>
                                          <p:attrName>ppt_h</p:attrName>
                                        </p:attrNameLst>
                                      </p:cBhvr>
                                      <p:tavLst>
                                        <p:tav tm="0">
                                          <p:val>
                                            <p:fltVal val="0"/>
                                          </p:val>
                                        </p:tav>
                                        <p:tav tm="100000">
                                          <p:val>
                                            <p:strVal val="#ppt_h"/>
                                          </p:val>
                                        </p:tav>
                                      </p:tavLst>
                                    </p:anim>
                                    <p:animEffect transition="in" filter="fade">
                                      <p:cBhvr>
                                        <p:cTn id="13" dur="1000"/>
                                        <p:tgtEl>
                                          <p:spTgt spid="30"/>
                                        </p:tgtEl>
                                      </p:cBhvr>
                                    </p:animEffect>
                                  </p:childTnLst>
                                </p:cTn>
                              </p:par>
                            </p:childTnLst>
                          </p:cTn>
                        </p:par>
                        <p:par>
                          <p:cTn id="14" fill="hold">
                            <p:stCondLst>
                              <p:cond delay="2000"/>
                            </p:stCondLst>
                            <p:childTnLst>
                              <p:par>
                                <p:cTn id="15" presetID="22" presetClass="entr" presetSubtype="2"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right)">
                                      <p:cBhvr>
                                        <p:cTn id="17" dur="1000"/>
                                        <p:tgtEl>
                                          <p:spTgt spid="32"/>
                                        </p:tgtEl>
                                      </p:cBhvr>
                                    </p:animEffect>
                                  </p:childTnLst>
                                </p:cTn>
                              </p:par>
                            </p:childTnLst>
                          </p:cTn>
                        </p:par>
                        <p:par>
                          <p:cTn id="18" fill="hold">
                            <p:stCondLst>
                              <p:cond delay="3000"/>
                            </p:stCondLst>
                            <p:childTnLst>
                              <p:par>
                                <p:cTn id="19" presetID="10" presetClass="exit" presetSubtype="0" fill="hold" nodeType="afterEffect">
                                  <p:stCondLst>
                                    <p:cond delay="0"/>
                                  </p:stCondLst>
                                  <p:childTnLst>
                                    <p:animEffect transition="out" filter="fade">
                                      <p:cBhvr>
                                        <p:cTn id="20" dur="1000"/>
                                        <p:tgtEl>
                                          <p:spTgt spid="31"/>
                                        </p:tgtEl>
                                      </p:cBhvr>
                                    </p:animEffect>
                                    <p:set>
                                      <p:cBhvr>
                                        <p:cTn id="21" dur="1" fill="hold">
                                          <p:stCondLst>
                                            <p:cond delay="999"/>
                                          </p:stCondLst>
                                        </p:cTn>
                                        <p:tgtEl>
                                          <p:spTgt spid="31"/>
                                        </p:tgtEl>
                                        <p:attrNameLst>
                                          <p:attrName>style.visibility</p:attrName>
                                        </p:attrNameLst>
                                      </p:cBhvr>
                                      <p:to>
                                        <p:strVal val="hidden"/>
                                      </p:to>
                                    </p:set>
                                  </p:childTnLst>
                                </p:cTn>
                              </p:par>
                            </p:childTnLst>
                          </p:cTn>
                        </p:par>
                        <p:par>
                          <p:cTn id="22" fill="hold">
                            <p:stCondLst>
                              <p:cond delay="4000"/>
                            </p:stCondLst>
                            <p:childTnLst>
                              <p:par>
                                <p:cTn id="23" presetID="10" presetClass="exit" presetSubtype="0" fill="hold" nodeType="afterEffect">
                                  <p:stCondLst>
                                    <p:cond delay="0"/>
                                  </p:stCondLst>
                                  <p:childTnLst>
                                    <p:animEffect transition="out" filter="fade">
                                      <p:cBhvr>
                                        <p:cTn id="24" dur="1000"/>
                                        <p:tgtEl>
                                          <p:spTgt spid="29"/>
                                        </p:tgtEl>
                                      </p:cBhvr>
                                    </p:animEffect>
                                    <p:set>
                                      <p:cBhvr>
                                        <p:cTn id="25" dur="1" fill="hold">
                                          <p:stCondLst>
                                            <p:cond delay="999"/>
                                          </p:stCondLst>
                                        </p:cTn>
                                        <p:tgtEl>
                                          <p:spTgt spid="29"/>
                                        </p:tgtEl>
                                        <p:attrNameLst>
                                          <p:attrName>style.visibility</p:attrName>
                                        </p:attrNameLst>
                                      </p:cBhvr>
                                      <p:to>
                                        <p:strVal val="hidden"/>
                                      </p:to>
                                    </p:set>
                                  </p:childTnLst>
                                </p:cTn>
                              </p:par>
                            </p:childTnLst>
                          </p:cTn>
                        </p:par>
                        <p:par>
                          <p:cTn id="26" fill="hold">
                            <p:stCondLst>
                              <p:cond delay="5000"/>
                            </p:stCondLst>
                            <p:childTnLst>
                              <p:par>
                                <p:cTn id="27" presetID="10" presetClass="exit" presetSubtype="0" fill="hold" nodeType="afterEffect">
                                  <p:stCondLst>
                                    <p:cond delay="0"/>
                                  </p:stCondLst>
                                  <p:childTnLst>
                                    <p:animEffect transition="out" filter="fade">
                                      <p:cBhvr>
                                        <p:cTn id="28" dur="1000"/>
                                        <p:tgtEl>
                                          <p:spTgt spid="30"/>
                                        </p:tgtEl>
                                      </p:cBhvr>
                                    </p:animEffect>
                                    <p:set>
                                      <p:cBhvr>
                                        <p:cTn id="29" dur="1" fill="hold">
                                          <p:stCondLst>
                                            <p:cond delay="999"/>
                                          </p:stCondLst>
                                        </p:cTn>
                                        <p:tgtEl>
                                          <p:spTgt spid="30"/>
                                        </p:tgtEl>
                                        <p:attrNameLst>
                                          <p:attrName>style.visibility</p:attrName>
                                        </p:attrNameLst>
                                      </p:cBhvr>
                                      <p:to>
                                        <p:strVal val="hidden"/>
                                      </p:to>
                                    </p:set>
                                  </p:childTnLst>
                                </p:cTn>
                              </p:par>
                            </p:childTnLst>
                          </p:cTn>
                        </p:par>
                        <p:par>
                          <p:cTn id="30" fill="hold">
                            <p:stCondLst>
                              <p:cond delay="6000"/>
                            </p:stCondLst>
                            <p:childTnLst>
                              <p:par>
                                <p:cTn id="31" presetID="10" presetClass="exit" presetSubtype="0" fill="hold" nodeType="afterEffect">
                                  <p:stCondLst>
                                    <p:cond delay="0"/>
                                  </p:stCondLst>
                                  <p:childTnLst>
                                    <p:animEffect transition="out" filter="fade">
                                      <p:cBhvr>
                                        <p:cTn id="32" dur="1000"/>
                                        <p:tgtEl>
                                          <p:spTgt spid="32"/>
                                        </p:tgtEl>
                                      </p:cBhvr>
                                    </p:animEffect>
                                    <p:set>
                                      <p:cBhvr>
                                        <p:cTn id="33" dur="1" fill="hold">
                                          <p:stCondLst>
                                            <p:cond delay="999"/>
                                          </p:stCondLst>
                                        </p:cTn>
                                        <p:tgtEl>
                                          <p:spTgt spid="32"/>
                                        </p:tgtEl>
                                        <p:attrNameLst>
                                          <p:attrName>style.visibility</p:attrName>
                                        </p:attrNameLst>
                                      </p:cBhvr>
                                      <p:to>
                                        <p:strVal val="hidden"/>
                                      </p:to>
                                    </p:set>
                                  </p:childTnLst>
                                </p:cTn>
                              </p:par>
                            </p:childTnLst>
                          </p:cTn>
                        </p:par>
                        <p:par>
                          <p:cTn id="34" fill="hold">
                            <p:stCondLst>
                              <p:cond delay="7000"/>
                            </p:stCondLst>
                            <p:childTnLst>
                              <p:par>
                                <p:cTn id="35" presetID="53"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Effect transition="in" filter="fade">
                                      <p:cBhvr>
                                        <p:cTn id="39" dur="1000"/>
                                        <p:tgtEl>
                                          <p:spTgt spid="31"/>
                                        </p:tgtEl>
                                      </p:cBhvr>
                                    </p:animEffect>
                                  </p:childTnLst>
                                </p:cTn>
                              </p:par>
                            </p:childTnLst>
                          </p:cTn>
                        </p:par>
                        <p:par>
                          <p:cTn id="40" fill="hold">
                            <p:stCondLst>
                              <p:cond delay="8000"/>
                            </p:stCondLst>
                            <p:childTnLst>
                              <p:par>
                                <p:cTn id="41" presetID="2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1000"/>
                                        <p:tgtEl>
                                          <p:spTgt spid="29"/>
                                        </p:tgtEl>
                                      </p:cBhvr>
                                    </p:animEffect>
                                  </p:childTnLst>
                                </p:cTn>
                              </p:par>
                            </p:childTnLst>
                          </p:cTn>
                        </p:par>
                        <p:par>
                          <p:cTn id="44" fill="hold">
                            <p:stCondLst>
                              <p:cond delay="9000"/>
                            </p:stCondLst>
                            <p:childTnLst>
                              <p:par>
                                <p:cTn id="45" presetID="53" presetClass="entr" presetSubtype="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1000" fill="hold"/>
                                        <p:tgtEl>
                                          <p:spTgt spid="30"/>
                                        </p:tgtEl>
                                        <p:attrNameLst>
                                          <p:attrName>ppt_w</p:attrName>
                                        </p:attrNameLst>
                                      </p:cBhvr>
                                      <p:tavLst>
                                        <p:tav tm="0">
                                          <p:val>
                                            <p:fltVal val="0"/>
                                          </p:val>
                                        </p:tav>
                                        <p:tav tm="100000">
                                          <p:val>
                                            <p:strVal val="#ppt_w"/>
                                          </p:val>
                                        </p:tav>
                                      </p:tavLst>
                                    </p:anim>
                                    <p:anim calcmode="lin" valueType="num">
                                      <p:cBhvr>
                                        <p:cTn id="48" dur="1000" fill="hold"/>
                                        <p:tgtEl>
                                          <p:spTgt spid="30"/>
                                        </p:tgtEl>
                                        <p:attrNameLst>
                                          <p:attrName>ppt_h</p:attrName>
                                        </p:attrNameLst>
                                      </p:cBhvr>
                                      <p:tavLst>
                                        <p:tav tm="0">
                                          <p:val>
                                            <p:fltVal val="0"/>
                                          </p:val>
                                        </p:tav>
                                        <p:tav tm="100000">
                                          <p:val>
                                            <p:strVal val="#ppt_h"/>
                                          </p:val>
                                        </p:tav>
                                      </p:tavLst>
                                    </p:anim>
                                    <p:animEffect transition="in" filter="fade">
                                      <p:cBhvr>
                                        <p:cTn id="49" dur="1000"/>
                                        <p:tgtEl>
                                          <p:spTgt spid="30"/>
                                        </p:tgtEl>
                                      </p:cBhvr>
                                    </p:animEffect>
                                  </p:childTnLst>
                                </p:cTn>
                              </p:par>
                            </p:childTnLst>
                          </p:cTn>
                        </p:par>
                        <p:par>
                          <p:cTn id="50" fill="hold">
                            <p:stCondLst>
                              <p:cond delay="10000"/>
                            </p:stCondLst>
                            <p:childTnLst>
                              <p:par>
                                <p:cTn id="51" presetID="22" presetClass="entr" presetSubtype="2"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1000"/>
                                        <p:tgtEl>
                                          <p:spTgt spid="32"/>
                                        </p:tgtEl>
                                      </p:cBhvr>
                                    </p:animEffect>
                                  </p:childTnLst>
                                </p:cTn>
                              </p:par>
                            </p:childTnLst>
                          </p:cTn>
                        </p:par>
                        <p:par>
                          <p:cTn id="54" fill="hold">
                            <p:stCondLst>
                              <p:cond delay="11000"/>
                            </p:stCondLst>
                            <p:childTnLst>
                              <p:par>
                                <p:cTn id="55" presetID="10" presetClass="exit" presetSubtype="0" fill="hold" nodeType="afterEffect">
                                  <p:stCondLst>
                                    <p:cond delay="0"/>
                                  </p:stCondLst>
                                  <p:childTnLst>
                                    <p:animEffect transition="out" filter="fade">
                                      <p:cBhvr>
                                        <p:cTn id="56" dur="1000"/>
                                        <p:tgtEl>
                                          <p:spTgt spid="31"/>
                                        </p:tgtEl>
                                      </p:cBhvr>
                                    </p:animEffect>
                                    <p:set>
                                      <p:cBhvr>
                                        <p:cTn id="57" dur="1" fill="hold">
                                          <p:stCondLst>
                                            <p:cond delay="999"/>
                                          </p:stCondLst>
                                        </p:cTn>
                                        <p:tgtEl>
                                          <p:spTgt spid="31"/>
                                        </p:tgtEl>
                                        <p:attrNameLst>
                                          <p:attrName>style.visibility</p:attrName>
                                        </p:attrNameLst>
                                      </p:cBhvr>
                                      <p:to>
                                        <p:strVal val="hidden"/>
                                      </p:to>
                                    </p:set>
                                  </p:childTnLst>
                                </p:cTn>
                              </p:par>
                            </p:childTnLst>
                          </p:cTn>
                        </p:par>
                        <p:par>
                          <p:cTn id="58" fill="hold">
                            <p:stCondLst>
                              <p:cond delay="12000"/>
                            </p:stCondLst>
                            <p:childTnLst>
                              <p:par>
                                <p:cTn id="59" presetID="10" presetClass="exit" presetSubtype="0" fill="hold" nodeType="afterEffect">
                                  <p:stCondLst>
                                    <p:cond delay="0"/>
                                  </p:stCondLst>
                                  <p:childTnLst>
                                    <p:animEffect transition="out" filter="fade">
                                      <p:cBhvr>
                                        <p:cTn id="60" dur="1000"/>
                                        <p:tgtEl>
                                          <p:spTgt spid="29"/>
                                        </p:tgtEl>
                                      </p:cBhvr>
                                    </p:animEffect>
                                    <p:set>
                                      <p:cBhvr>
                                        <p:cTn id="61" dur="1" fill="hold">
                                          <p:stCondLst>
                                            <p:cond delay="999"/>
                                          </p:stCondLst>
                                        </p:cTn>
                                        <p:tgtEl>
                                          <p:spTgt spid="29"/>
                                        </p:tgtEl>
                                        <p:attrNameLst>
                                          <p:attrName>style.visibility</p:attrName>
                                        </p:attrNameLst>
                                      </p:cBhvr>
                                      <p:to>
                                        <p:strVal val="hidden"/>
                                      </p:to>
                                    </p:set>
                                  </p:childTnLst>
                                </p:cTn>
                              </p:par>
                            </p:childTnLst>
                          </p:cTn>
                        </p:par>
                        <p:par>
                          <p:cTn id="62" fill="hold">
                            <p:stCondLst>
                              <p:cond delay="13000"/>
                            </p:stCondLst>
                            <p:childTnLst>
                              <p:par>
                                <p:cTn id="63" presetID="10" presetClass="exit" presetSubtype="0" fill="hold" nodeType="afterEffect">
                                  <p:stCondLst>
                                    <p:cond delay="0"/>
                                  </p:stCondLst>
                                  <p:childTnLst>
                                    <p:animEffect transition="out" filter="fade">
                                      <p:cBhvr>
                                        <p:cTn id="64" dur="1000"/>
                                        <p:tgtEl>
                                          <p:spTgt spid="30"/>
                                        </p:tgtEl>
                                      </p:cBhvr>
                                    </p:animEffect>
                                    <p:set>
                                      <p:cBhvr>
                                        <p:cTn id="65" dur="1" fill="hold">
                                          <p:stCondLst>
                                            <p:cond delay="999"/>
                                          </p:stCondLst>
                                        </p:cTn>
                                        <p:tgtEl>
                                          <p:spTgt spid="30"/>
                                        </p:tgtEl>
                                        <p:attrNameLst>
                                          <p:attrName>style.visibility</p:attrName>
                                        </p:attrNameLst>
                                      </p:cBhvr>
                                      <p:to>
                                        <p:strVal val="hidden"/>
                                      </p:to>
                                    </p:set>
                                  </p:childTnLst>
                                </p:cTn>
                              </p:par>
                            </p:childTnLst>
                          </p:cTn>
                        </p:par>
                        <p:par>
                          <p:cTn id="66" fill="hold">
                            <p:stCondLst>
                              <p:cond delay="14000"/>
                            </p:stCondLst>
                            <p:childTnLst>
                              <p:par>
                                <p:cTn id="67" presetID="10" presetClass="exit" presetSubtype="0" fill="hold" nodeType="afterEffect">
                                  <p:stCondLst>
                                    <p:cond delay="0"/>
                                  </p:stCondLst>
                                  <p:childTnLst>
                                    <p:animEffect transition="out" filter="fade">
                                      <p:cBhvr>
                                        <p:cTn id="68" dur="1000"/>
                                        <p:tgtEl>
                                          <p:spTgt spid="32"/>
                                        </p:tgtEl>
                                      </p:cBhvr>
                                    </p:animEffect>
                                    <p:set>
                                      <p:cBhvr>
                                        <p:cTn id="69" dur="1" fill="hold">
                                          <p:stCondLst>
                                            <p:cond delay="999"/>
                                          </p:stCondLst>
                                        </p:cTn>
                                        <p:tgtEl>
                                          <p:spTgt spid="32"/>
                                        </p:tgtEl>
                                        <p:attrNameLst>
                                          <p:attrName>style.visibility</p:attrName>
                                        </p:attrNameLst>
                                      </p:cBhvr>
                                      <p:to>
                                        <p:strVal val="hidden"/>
                                      </p:to>
                                    </p:set>
                                  </p:childTnLst>
                                </p:cTn>
                              </p:par>
                            </p:childTnLst>
                          </p:cTn>
                        </p:par>
                        <p:par>
                          <p:cTn id="70" fill="hold">
                            <p:stCondLst>
                              <p:cond delay="15000"/>
                            </p:stCondLst>
                            <p:childTnLst>
                              <p:par>
                                <p:cTn id="71" presetID="53" presetClass="entr" presetSubtype="0"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1000" fill="hold"/>
                                        <p:tgtEl>
                                          <p:spTgt spid="31"/>
                                        </p:tgtEl>
                                        <p:attrNameLst>
                                          <p:attrName>ppt_w</p:attrName>
                                        </p:attrNameLst>
                                      </p:cBhvr>
                                      <p:tavLst>
                                        <p:tav tm="0">
                                          <p:val>
                                            <p:fltVal val="0"/>
                                          </p:val>
                                        </p:tav>
                                        <p:tav tm="100000">
                                          <p:val>
                                            <p:strVal val="#ppt_w"/>
                                          </p:val>
                                        </p:tav>
                                      </p:tavLst>
                                    </p:anim>
                                    <p:anim calcmode="lin" valueType="num">
                                      <p:cBhvr>
                                        <p:cTn id="74" dur="1000" fill="hold"/>
                                        <p:tgtEl>
                                          <p:spTgt spid="31"/>
                                        </p:tgtEl>
                                        <p:attrNameLst>
                                          <p:attrName>ppt_h</p:attrName>
                                        </p:attrNameLst>
                                      </p:cBhvr>
                                      <p:tavLst>
                                        <p:tav tm="0">
                                          <p:val>
                                            <p:fltVal val="0"/>
                                          </p:val>
                                        </p:tav>
                                        <p:tav tm="100000">
                                          <p:val>
                                            <p:strVal val="#ppt_h"/>
                                          </p:val>
                                        </p:tav>
                                      </p:tavLst>
                                    </p:anim>
                                    <p:animEffect transition="in" filter="fade">
                                      <p:cBhvr>
                                        <p:cTn id="75" dur="1000"/>
                                        <p:tgtEl>
                                          <p:spTgt spid="31"/>
                                        </p:tgtEl>
                                      </p:cBhvr>
                                    </p:animEffect>
                                  </p:childTnLst>
                                </p:cTn>
                              </p:par>
                            </p:childTnLst>
                          </p:cTn>
                        </p:par>
                        <p:par>
                          <p:cTn id="76" fill="hold">
                            <p:stCondLst>
                              <p:cond delay="16000"/>
                            </p:stCondLst>
                            <p:childTnLst>
                              <p:par>
                                <p:cTn id="77" presetID="22" presetClass="entr" presetSubtype="8"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1000"/>
                                        <p:tgtEl>
                                          <p:spTgt spid="29"/>
                                        </p:tgtEl>
                                      </p:cBhvr>
                                    </p:animEffect>
                                  </p:childTnLst>
                                </p:cTn>
                              </p:par>
                            </p:childTnLst>
                          </p:cTn>
                        </p:par>
                        <p:par>
                          <p:cTn id="80" fill="hold">
                            <p:stCondLst>
                              <p:cond delay="17000"/>
                            </p:stCondLst>
                            <p:childTnLst>
                              <p:par>
                                <p:cTn id="81" presetID="53" presetClass="entr" presetSubtype="0" fill="hold" nodeType="after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p:cTn id="83" dur="1000" fill="hold"/>
                                        <p:tgtEl>
                                          <p:spTgt spid="30"/>
                                        </p:tgtEl>
                                        <p:attrNameLst>
                                          <p:attrName>ppt_w</p:attrName>
                                        </p:attrNameLst>
                                      </p:cBhvr>
                                      <p:tavLst>
                                        <p:tav tm="0">
                                          <p:val>
                                            <p:fltVal val="0"/>
                                          </p:val>
                                        </p:tav>
                                        <p:tav tm="100000">
                                          <p:val>
                                            <p:strVal val="#ppt_w"/>
                                          </p:val>
                                        </p:tav>
                                      </p:tavLst>
                                    </p:anim>
                                    <p:anim calcmode="lin" valueType="num">
                                      <p:cBhvr>
                                        <p:cTn id="84" dur="1000" fill="hold"/>
                                        <p:tgtEl>
                                          <p:spTgt spid="30"/>
                                        </p:tgtEl>
                                        <p:attrNameLst>
                                          <p:attrName>ppt_h</p:attrName>
                                        </p:attrNameLst>
                                      </p:cBhvr>
                                      <p:tavLst>
                                        <p:tav tm="0">
                                          <p:val>
                                            <p:fltVal val="0"/>
                                          </p:val>
                                        </p:tav>
                                        <p:tav tm="100000">
                                          <p:val>
                                            <p:strVal val="#ppt_h"/>
                                          </p:val>
                                        </p:tav>
                                      </p:tavLst>
                                    </p:anim>
                                    <p:animEffect transition="in" filter="fade">
                                      <p:cBhvr>
                                        <p:cTn id="85" dur="1000"/>
                                        <p:tgtEl>
                                          <p:spTgt spid="30"/>
                                        </p:tgtEl>
                                      </p:cBhvr>
                                    </p:animEffect>
                                  </p:childTnLst>
                                </p:cTn>
                              </p:par>
                            </p:childTnLst>
                          </p:cTn>
                        </p:par>
                        <p:par>
                          <p:cTn id="86" fill="hold">
                            <p:stCondLst>
                              <p:cond delay="18000"/>
                            </p:stCondLst>
                            <p:childTnLst>
                              <p:par>
                                <p:cTn id="87" presetID="22" presetClass="entr" presetSubtype="2" fill="hold"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wipe(right)">
                                      <p:cBhvr>
                                        <p:cTn id="8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a:xfrm>
            <a:off x="4648200" y="1371600"/>
            <a:ext cx="4191000" cy="5029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grpSp>
        <p:nvGrpSpPr>
          <p:cNvPr id="31" name="Group 32"/>
          <p:cNvGrpSpPr/>
          <p:nvPr/>
        </p:nvGrpSpPr>
        <p:grpSpPr>
          <a:xfrm flipH="1">
            <a:off x="5867400" y="4095520"/>
            <a:ext cx="838200" cy="1402474"/>
            <a:chOff x="533400" y="2286000"/>
            <a:chExt cx="914400" cy="1529970"/>
          </a:xfrm>
        </p:grpSpPr>
        <p:pic>
          <p:nvPicPr>
            <p:cNvPr id="32" name="Picture 31"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pic>
          <p:nvPicPr>
            <p:cNvPr id="33" name="Picture 32" descr="Picture2.png"/>
            <p:cNvPicPr>
              <a:picLocks noChangeAspect="1"/>
            </p:cNvPicPr>
            <p:nvPr/>
          </p:nvPicPr>
          <p:blipFill>
            <a:blip r:embed="rId4" cstate="print"/>
            <a:srcRect l="27475"/>
            <a:stretch>
              <a:fillRect/>
            </a:stretch>
          </p:blipFill>
          <p:spPr>
            <a:xfrm>
              <a:off x="1203160" y="2781296"/>
              <a:ext cx="244640" cy="597359"/>
            </a:xfrm>
            <a:prstGeom prst="rect">
              <a:avLst/>
            </a:prstGeom>
          </p:spPr>
        </p:pic>
        <p:sp useBgFill="1">
          <p:nvSpPr>
            <p:cNvPr id="34" name="Isosceles Triangle 33"/>
            <p:cNvSpPr/>
            <p:nvPr/>
          </p:nvSpPr>
          <p:spPr>
            <a:xfrm rot="16200000">
              <a:off x="993225" y="2664375"/>
              <a:ext cx="304800" cy="1576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27" name="Group 31"/>
          <p:cNvGrpSpPr/>
          <p:nvPr/>
        </p:nvGrpSpPr>
        <p:grpSpPr>
          <a:xfrm>
            <a:off x="5029200" y="4171720"/>
            <a:ext cx="762000" cy="1390880"/>
            <a:chOff x="533400" y="2286000"/>
            <a:chExt cx="838200" cy="1529970"/>
          </a:xfrm>
        </p:grpSpPr>
        <p:pic>
          <p:nvPicPr>
            <p:cNvPr id="28" name="Picture 27"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sp useBgFill="1">
          <p:nvSpPr>
            <p:cNvPr id="29" name="Isosceles Triangle 28"/>
            <p:cNvSpPr/>
            <p:nvPr/>
          </p:nvSpPr>
          <p:spPr>
            <a:xfrm rot="16200000">
              <a:off x="992975" y="2974168"/>
              <a:ext cx="300057" cy="15240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30" name="Picture 29" descr="Picture2.png"/>
            <p:cNvPicPr>
              <a:picLocks noChangeAspect="1"/>
            </p:cNvPicPr>
            <p:nvPr/>
          </p:nvPicPr>
          <p:blipFill>
            <a:blip r:embed="rId4" cstate="print"/>
            <a:srcRect l="27475"/>
            <a:stretch>
              <a:fillRect/>
            </a:stretch>
          </p:blipFill>
          <p:spPr>
            <a:xfrm>
              <a:off x="1203160" y="2452689"/>
              <a:ext cx="168440" cy="597359"/>
            </a:xfrm>
            <a:prstGeom prst="rect">
              <a:avLst/>
            </a:prstGeom>
          </p:spPr>
        </p:pic>
      </p:grpSp>
      <p:sp>
        <p:nvSpPr>
          <p:cNvPr id="62" name="Rectangle 61"/>
          <p:cNvSpPr/>
          <p:nvPr/>
        </p:nvSpPr>
        <p:spPr>
          <a:xfrm>
            <a:off x="304800" y="1371600"/>
            <a:ext cx="4191000" cy="5029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 name="Title 1"/>
          <p:cNvSpPr>
            <a:spLocks noGrp="1"/>
          </p:cNvSpPr>
          <p:nvPr>
            <p:ph type="title"/>
          </p:nvPr>
        </p:nvSpPr>
        <p:spPr>
          <a:xfrm>
            <a:off x="762000" y="274320"/>
            <a:ext cx="8171688" cy="792480"/>
          </a:xfrm>
        </p:spPr>
        <p:txBody>
          <a:bodyPr>
            <a:normAutofit fontScale="90000"/>
          </a:bodyPr>
          <a:lstStyle/>
          <a:p>
            <a:r>
              <a:rPr lang="en-US" dirty="0" smtClean="0"/>
              <a:t>Clock Genes are Altered in Depression</a:t>
            </a:r>
            <a:endParaRPr lang="en-US" dirty="0"/>
          </a:p>
        </p:txBody>
      </p:sp>
      <p:grpSp>
        <p:nvGrpSpPr>
          <p:cNvPr id="3" name="Group 31"/>
          <p:cNvGrpSpPr/>
          <p:nvPr/>
        </p:nvGrpSpPr>
        <p:grpSpPr>
          <a:xfrm>
            <a:off x="533400" y="4038600"/>
            <a:ext cx="762000" cy="1390880"/>
            <a:chOff x="533400" y="2286000"/>
            <a:chExt cx="838200" cy="1529970"/>
          </a:xfrm>
        </p:grpSpPr>
        <p:pic>
          <p:nvPicPr>
            <p:cNvPr id="4" name="Picture 3"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sp useBgFill="1">
          <p:nvSpPr>
            <p:cNvPr id="5" name="Isosceles Triangle 4"/>
            <p:cNvSpPr/>
            <p:nvPr/>
          </p:nvSpPr>
          <p:spPr>
            <a:xfrm rot="16200000">
              <a:off x="992975" y="2974168"/>
              <a:ext cx="300057" cy="15240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6" name="Picture 5" descr="Picture2.png"/>
            <p:cNvPicPr>
              <a:picLocks noChangeAspect="1"/>
            </p:cNvPicPr>
            <p:nvPr/>
          </p:nvPicPr>
          <p:blipFill>
            <a:blip r:embed="rId4" cstate="print"/>
            <a:srcRect l="27475"/>
            <a:stretch>
              <a:fillRect/>
            </a:stretch>
          </p:blipFill>
          <p:spPr>
            <a:xfrm>
              <a:off x="1203160" y="2452689"/>
              <a:ext cx="168440" cy="597359"/>
            </a:xfrm>
            <a:prstGeom prst="rect">
              <a:avLst/>
            </a:prstGeom>
          </p:spPr>
        </p:pic>
      </p:grpSp>
      <p:grpSp>
        <p:nvGrpSpPr>
          <p:cNvPr id="7" name="Group 32"/>
          <p:cNvGrpSpPr/>
          <p:nvPr/>
        </p:nvGrpSpPr>
        <p:grpSpPr>
          <a:xfrm flipH="1">
            <a:off x="1442738" y="4073325"/>
            <a:ext cx="838200" cy="1402474"/>
            <a:chOff x="533400" y="2286000"/>
            <a:chExt cx="914400" cy="1529970"/>
          </a:xfrm>
        </p:grpSpPr>
        <p:pic>
          <p:nvPicPr>
            <p:cNvPr id="8" name="Picture 7"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pic>
          <p:nvPicPr>
            <p:cNvPr id="9" name="Picture 8" descr="Picture2.png"/>
            <p:cNvPicPr>
              <a:picLocks noChangeAspect="1"/>
            </p:cNvPicPr>
            <p:nvPr/>
          </p:nvPicPr>
          <p:blipFill>
            <a:blip r:embed="rId4" cstate="print"/>
            <a:srcRect l="27475"/>
            <a:stretch>
              <a:fillRect/>
            </a:stretch>
          </p:blipFill>
          <p:spPr>
            <a:xfrm>
              <a:off x="1203160" y="2781296"/>
              <a:ext cx="244640" cy="597359"/>
            </a:xfrm>
            <a:prstGeom prst="rect">
              <a:avLst/>
            </a:prstGeom>
          </p:spPr>
        </p:pic>
        <p:sp useBgFill="1">
          <p:nvSpPr>
            <p:cNvPr id="10" name="Isosceles Triangle 9"/>
            <p:cNvSpPr/>
            <p:nvPr/>
          </p:nvSpPr>
          <p:spPr>
            <a:xfrm rot="16200000">
              <a:off x="993225" y="2664375"/>
              <a:ext cx="304800" cy="1576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11" name="TextBox 10"/>
          <p:cNvSpPr txBox="1"/>
          <p:nvPr/>
        </p:nvSpPr>
        <p:spPr>
          <a:xfrm>
            <a:off x="5105400" y="4933720"/>
            <a:ext cx="774571" cy="369332"/>
          </a:xfrm>
          <a:prstGeom prst="rect">
            <a:avLst/>
          </a:prstGeom>
          <a:noFill/>
        </p:spPr>
        <p:txBody>
          <a:bodyPr wrap="none" rtlCol="0">
            <a:spAutoFit/>
          </a:bodyPr>
          <a:lstStyle/>
          <a:p>
            <a:r>
              <a:rPr lang="en-US" dirty="0" smtClean="0">
                <a:latin typeface="Calibri" pitchFamily="34" charset="0"/>
                <a:cs typeface="Calibri" pitchFamily="34" charset="0"/>
              </a:rPr>
              <a:t>Bmal1</a:t>
            </a:r>
            <a:endParaRPr lang="en-US" dirty="0">
              <a:latin typeface="Calibri" pitchFamily="34" charset="0"/>
              <a:cs typeface="Calibri" pitchFamily="34" charset="0"/>
            </a:endParaRPr>
          </a:p>
        </p:txBody>
      </p:sp>
      <p:grpSp>
        <p:nvGrpSpPr>
          <p:cNvPr id="13" name="Group 78"/>
          <p:cNvGrpSpPr/>
          <p:nvPr/>
        </p:nvGrpSpPr>
        <p:grpSpPr>
          <a:xfrm flipH="1">
            <a:off x="3119138" y="4191000"/>
            <a:ext cx="990600" cy="1143000"/>
            <a:chOff x="2673058" y="3048000"/>
            <a:chExt cx="990600" cy="1143000"/>
          </a:xfrm>
        </p:grpSpPr>
        <p:pic>
          <p:nvPicPr>
            <p:cNvPr id="14" name="Picture 13" descr="Picture3.png"/>
            <p:cNvPicPr>
              <a:picLocks noChangeAspect="1"/>
            </p:cNvPicPr>
            <p:nvPr/>
          </p:nvPicPr>
          <p:blipFill>
            <a:blip r:embed="rId5" cstate="print"/>
            <a:srcRect r="46930" b="25293"/>
            <a:stretch>
              <a:fillRect/>
            </a:stretch>
          </p:blipFill>
          <p:spPr>
            <a:xfrm>
              <a:off x="2673058" y="3048000"/>
              <a:ext cx="685800" cy="1143000"/>
            </a:xfrm>
            <a:prstGeom prst="rect">
              <a:avLst/>
            </a:prstGeom>
          </p:spPr>
        </p:pic>
        <p:pic>
          <p:nvPicPr>
            <p:cNvPr id="15" name="Picture 14" descr="Picture4.png"/>
            <p:cNvPicPr>
              <a:picLocks noChangeAspect="1"/>
            </p:cNvPicPr>
            <p:nvPr/>
          </p:nvPicPr>
          <p:blipFill>
            <a:blip r:embed="rId6" cstate="print"/>
            <a:srcRect b="32897"/>
            <a:stretch>
              <a:fillRect/>
            </a:stretch>
          </p:blipFill>
          <p:spPr>
            <a:xfrm rot="5400000">
              <a:off x="3279648" y="3578351"/>
              <a:ext cx="457162" cy="310858"/>
            </a:xfrm>
            <a:prstGeom prst="rect">
              <a:avLst/>
            </a:prstGeom>
          </p:spPr>
        </p:pic>
        <p:sp useBgFill="1">
          <p:nvSpPr>
            <p:cNvPr id="16" name="Isosceles Triangle 15"/>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17" name="Group 82"/>
          <p:cNvGrpSpPr/>
          <p:nvPr/>
        </p:nvGrpSpPr>
        <p:grpSpPr>
          <a:xfrm>
            <a:off x="2280938" y="4191000"/>
            <a:ext cx="996658" cy="1143000"/>
            <a:chOff x="2667000" y="2743200"/>
            <a:chExt cx="996658" cy="1143000"/>
          </a:xfrm>
        </p:grpSpPr>
        <p:pic>
          <p:nvPicPr>
            <p:cNvPr id="18" name="Picture 17" descr="Picture3.png"/>
            <p:cNvPicPr>
              <a:picLocks noChangeAspect="1"/>
            </p:cNvPicPr>
            <p:nvPr/>
          </p:nvPicPr>
          <p:blipFill>
            <a:blip r:embed="rId5" cstate="print"/>
            <a:srcRect r="46930" b="25293"/>
            <a:stretch>
              <a:fillRect/>
            </a:stretch>
          </p:blipFill>
          <p:spPr>
            <a:xfrm>
              <a:off x="2667000" y="2743200"/>
              <a:ext cx="685800" cy="1143000"/>
            </a:xfrm>
            <a:prstGeom prst="rect">
              <a:avLst/>
            </a:prstGeom>
          </p:spPr>
        </p:pic>
        <p:pic>
          <p:nvPicPr>
            <p:cNvPr id="19" name="Picture 18" descr="Picture4.png"/>
            <p:cNvPicPr>
              <a:picLocks noChangeAspect="1"/>
            </p:cNvPicPr>
            <p:nvPr/>
          </p:nvPicPr>
          <p:blipFill>
            <a:blip r:embed="rId6" cstate="print"/>
            <a:srcRect b="32897"/>
            <a:stretch>
              <a:fillRect/>
            </a:stretch>
          </p:blipFill>
          <p:spPr>
            <a:xfrm rot="5400000">
              <a:off x="3279648" y="2892552"/>
              <a:ext cx="457162" cy="310858"/>
            </a:xfrm>
            <a:prstGeom prst="rect">
              <a:avLst/>
            </a:prstGeom>
          </p:spPr>
        </p:pic>
        <p:sp useBgFill="1">
          <p:nvSpPr>
            <p:cNvPr id="20" name="Isosceles Triangle 19"/>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22" name="TextBox 21"/>
          <p:cNvSpPr txBox="1"/>
          <p:nvPr/>
        </p:nvSpPr>
        <p:spPr>
          <a:xfrm>
            <a:off x="7737438" y="4991595"/>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sp>
        <p:nvSpPr>
          <p:cNvPr id="23" name="TextBox 22"/>
          <p:cNvSpPr txBox="1"/>
          <p:nvPr/>
        </p:nvSpPr>
        <p:spPr>
          <a:xfrm>
            <a:off x="1219200" y="1371600"/>
            <a:ext cx="2544543" cy="523220"/>
          </a:xfrm>
          <a:prstGeom prst="rect">
            <a:avLst/>
          </a:prstGeom>
          <a:noFill/>
        </p:spPr>
        <p:txBody>
          <a:bodyPr wrap="none" rtlCol="0">
            <a:spAutoFit/>
          </a:bodyPr>
          <a:lstStyle/>
          <a:p>
            <a:r>
              <a:rPr lang="en-US" sz="2800" dirty="0" smtClean="0">
                <a:solidFill>
                  <a:schemeClr val="bg1"/>
                </a:solidFill>
                <a:latin typeface="Calibri" pitchFamily="34" charset="0"/>
                <a:cs typeface="Calibri" pitchFamily="34" charset="0"/>
              </a:rPr>
              <a:t>Healthy Control </a:t>
            </a:r>
            <a:endParaRPr lang="en-US" sz="2800" dirty="0">
              <a:solidFill>
                <a:schemeClr val="bg1"/>
              </a:solidFill>
              <a:latin typeface="Calibri" pitchFamily="34" charset="0"/>
              <a:cs typeface="Calibri" pitchFamily="34" charset="0"/>
            </a:endParaRPr>
          </a:p>
        </p:txBody>
      </p:sp>
      <p:sp>
        <p:nvSpPr>
          <p:cNvPr id="26" name="TextBox 25"/>
          <p:cNvSpPr txBox="1"/>
          <p:nvPr/>
        </p:nvSpPr>
        <p:spPr>
          <a:xfrm>
            <a:off x="4876800" y="1371600"/>
            <a:ext cx="3756991" cy="523220"/>
          </a:xfrm>
          <a:prstGeom prst="rect">
            <a:avLst/>
          </a:prstGeom>
          <a:noFill/>
        </p:spPr>
        <p:txBody>
          <a:bodyPr wrap="none" rtlCol="0">
            <a:spAutoFit/>
          </a:bodyPr>
          <a:lstStyle/>
          <a:p>
            <a:r>
              <a:rPr lang="en-US" sz="2800" dirty="0" smtClean="0">
                <a:solidFill>
                  <a:schemeClr val="bg1"/>
                </a:solidFill>
                <a:latin typeface="Calibri" pitchFamily="34" charset="0"/>
                <a:cs typeface="Calibri" pitchFamily="34" charset="0"/>
              </a:rPr>
              <a:t>Patient With Depression</a:t>
            </a:r>
            <a:endParaRPr lang="en-US" sz="2800" dirty="0">
              <a:solidFill>
                <a:schemeClr val="bg1"/>
              </a:solidFill>
              <a:latin typeface="Calibri" pitchFamily="34" charset="0"/>
              <a:cs typeface="Calibri" pitchFamily="34" charset="0"/>
            </a:endParaRPr>
          </a:p>
        </p:txBody>
      </p:sp>
      <p:sp>
        <p:nvSpPr>
          <p:cNvPr id="35" name="TextBox 34"/>
          <p:cNvSpPr txBox="1"/>
          <p:nvPr/>
        </p:nvSpPr>
        <p:spPr>
          <a:xfrm>
            <a:off x="533400" y="4800600"/>
            <a:ext cx="774571" cy="369332"/>
          </a:xfrm>
          <a:prstGeom prst="rect">
            <a:avLst/>
          </a:prstGeom>
          <a:noFill/>
        </p:spPr>
        <p:txBody>
          <a:bodyPr wrap="none" rtlCol="0">
            <a:spAutoFit/>
          </a:bodyPr>
          <a:lstStyle/>
          <a:p>
            <a:r>
              <a:rPr lang="en-US" dirty="0" smtClean="0">
                <a:latin typeface="Calibri" pitchFamily="34" charset="0"/>
                <a:cs typeface="Calibri" pitchFamily="34" charset="0"/>
              </a:rPr>
              <a:t>Bmal1</a:t>
            </a:r>
            <a:endParaRPr lang="en-US" dirty="0">
              <a:latin typeface="Calibri" pitchFamily="34" charset="0"/>
              <a:cs typeface="Calibri" pitchFamily="34" charset="0"/>
            </a:endParaRPr>
          </a:p>
        </p:txBody>
      </p:sp>
      <p:sp>
        <p:nvSpPr>
          <p:cNvPr id="36" name="TextBox 35"/>
          <p:cNvSpPr txBox="1"/>
          <p:nvPr/>
        </p:nvSpPr>
        <p:spPr>
          <a:xfrm>
            <a:off x="1447800" y="4800600"/>
            <a:ext cx="684803" cy="369332"/>
          </a:xfrm>
          <a:prstGeom prst="rect">
            <a:avLst/>
          </a:prstGeom>
          <a:noFill/>
        </p:spPr>
        <p:txBody>
          <a:bodyPr wrap="none" rtlCol="0">
            <a:spAutoFit/>
          </a:bodyPr>
          <a:lstStyle/>
          <a:p>
            <a:r>
              <a:rPr lang="en-US" dirty="0" smtClean="0">
                <a:latin typeface="Calibri" pitchFamily="34" charset="0"/>
                <a:cs typeface="Calibri" pitchFamily="34" charset="0"/>
              </a:rPr>
              <a:t>Clock</a:t>
            </a:r>
            <a:endParaRPr lang="en-US" dirty="0">
              <a:latin typeface="Calibri" pitchFamily="34" charset="0"/>
              <a:cs typeface="Calibri" pitchFamily="34" charset="0"/>
            </a:endParaRPr>
          </a:p>
        </p:txBody>
      </p:sp>
      <p:grpSp>
        <p:nvGrpSpPr>
          <p:cNvPr id="37" name="Group 78"/>
          <p:cNvGrpSpPr/>
          <p:nvPr/>
        </p:nvGrpSpPr>
        <p:grpSpPr>
          <a:xfrm flipH="1">
            <a:off x="7467600" y="4247920"/>
            <a:ext cx="990600" cy="1143000"/>
            <a:chOff x="2673058" y="3048000"/>
            <a:chExt cx="990600" cy="1143000"/>
          </a:xfrm>
        </p:grpSpPr>
        <p:pic>
          <p:nvPicPr>
            <p:cNvPr id="38" name="Picture 37" descr="Picture3.png"/>
            <p:cNvPicPr>
              <a:picLocks noChangeAspect="1"/>
            </p:cNvPicPr>
            <p:nvPr/>
          </p:nvPicPr>
          <p:blipFill>
            <a:blip r:embed="rId5" cstate="print"/>
            <a:srcRect r="46930" b="25293"/>
            <a:stretch>
              <a:fillRect/>
            </a:stretch>
          </p:blipFill>
          <p:spPr>
            <a:xfrm>
              <a:off x="2673058" y="3048000"/>
              <a:ext cx="685800" cy="1143000"/>
            </a:xfrm>
            <a:prstGeom prst="rect">
              <a:avLst/>
            </a:prstGeom>
          </p:spPr>
        </p:pic>
        <p:pic>
          <p:nvPicPr>
            <p:cNvPr id="39" name="Picture 38" descr="Picture4.png"/>
            <p:cNvPicPr>
              <a:picLocks noChangeAspect="1"/>
            </p:cNvPicPr>
            <p:nvPr/>
          </p:nvPicPr>
          <p:blipFill>
            <a:blip r:embed="rId6" cstate="print"/>
            <a:srcRect b="32897"/>
            <a:stretch>
              <a:fillRect/>
            </a:stretch>
          </p:blipFill>
          <p:spPr>
            <a:xfrm rot="5400000">
              <a:off x="3279648" y="3578351"/>
              <a:ext cx="457162" cy="310858"/>
            </a:xfrm>
            <a:prstGeom prst="rect">
              <a:avLst/>
            </a:prstGeom>
          </p:spPr>
        </p:pic>
        <p:sp useBgFill="1">
          <p:nvSpPr>
            <p:cNvPr id="40" name="Isosceles Triangle 39"/>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41" name="Group 82"/>
          <p:cNvGrpSpPr/>
          <p:nvPr/>
        </p:nvGrpSpPr>
        <p:grpSpPr>
          <a:xfrm>
            <a:off x="6553200" y="4171720"/>
            <a:ext cx="996658" cy="1143000"/>
            <a:chOff x="2667000" y="2743200"/>
            <a:chExt cx="996658" cy="1143000"/>
          </a:xfrm>
        </p:grpSpPr>
        <p:pic>
          <p:nvPicPr>
            <p:cNvPr id="42" name="Picture 41" descr="Picture3.png"/>
            <p:cNvPicPr>
              <a:picLocks noChangeAspect="1"/>
            </p:cNvPicPr>
            <p:nvPr/>
          </p:nvPicPr>
          <p:blipFill>
            <a:blip r:embed="rId5" cstate="print"/>
            <a:srcRect r="46930" b="25293"/>
            <a:stretch>
              <a:fillRect/>
            </a:stretch>
          </p:blipFill>
          <p:spPr>
            <a:xfrm>
              <a:off x="2667000" y="2743200"/>
              <a:ext cx="685800" cy="1143000"/>
            </a:xfrm>
            <a:prstGeom prst="rect">
              <a:avLst/>
            </a:prstGeom>
          </p:spPr>
        </p:pic>
        <p:pic>
          <p:nvPicPr>
            <p:cNvPr id="43" name="Picture 42" descr="Picture4.png"/>
            <p:cNvPicPr>
              <a:picLocks noChangeAspect="1"/>
            </p:cNvPicPr>
            <p:nvPr/>
          </p:nvPicPr>
          <p:blipFill>
            <a:blip r:embed="rId6" cstate="print"/>
            <a:srcRect b="32897"/>
            <a:stretch>
              <a:fillRect/>
            </a:stretch>
          </p:blipFill>
          <p:spPr>
            <a:xfrm rot="5400000">
              <a:off x="3279648" y="2892552"/>
              <a:ext cx="457162" cy="310858"/>
            </a:xfrm>
            <a:prstGeom prst="rect">
              <a:avLst/>
            </a:prstGeom>
          </p:spPr>
        </p:pic>
        <p:sp useBgFill="1">
          <p:nvSpPr>
            <p:cNvPr id="44" name="Isosceles Triangle 43"/>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45" name="TextBox 44"/>
          <p:cNvSpPr txBox="1"/>
          <p:nvPr/>
        </p:nvSpPr>
        <p:spPr>
          <a:xfrm>
            <a:off x="6781800" y="4857520"/>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sp>
        <p:nvSpPr>
          <p:cNvPr id="46" name="TextBox 45"/>
          <p:cNvSpPr txBox="1"/>
          <p:nvPr/>
        </p:nvSpPr>
        <p:spPr>
          <a:xfrm>
            <a:off x="3352800" y="4953000"/>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grpSp>
        <p:nvGrpSpPr>
          <p:cNvPr id="47" name="Group 31"/>
          <p:cNvGrpSpPr/>
          <p:nvPr/>
        </p:nvGrpSpPr>
        <p:grpSpPr>
          <a:xfrm>
            <a:off x="5334000" y="4953000"/>
            <a:ext cx="762000" cy="1390880"/>
            <a:chOff x="533400" y="2286000"/>
            <a:chExt cx="838200" cy="1529970"/>
          </a:xfrm>
        </p:grpSpPr>
        <p:pic>
          <p:nvPicPr>
            <p:cNvPr id="48" name="Picture 47"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sp useBgFill="1">
          <p:nvSpPr>
            <p:cNvPr id="49" name="Isosceles Triangle 48"/>
            <p:cNvSpPr/>
            <p:nvPr/>
          </p:nvSpPr>
          <p:spPr>
            <a:xfrm rot="16200000">
              <a:off x="992975" y="2974168"/>
              <a:ext cx="300057" cy="15240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50" name="Picture 49" descr="Picture2.png"/>
            <p:cNvPicPr>
              <a:picLocks noChangeAspect="1"/>
            </p:cNvPicPr>
            <p:nvPr/>
          </p:nvPicPr>
          <p:blipFill>
            <a:blip r:embed="rId4" cstate="print"/>
            <a:srcRect l="27475"/>
            <a:stretch>
              <a:fillRect/>
            </a:stretch>
          </p:blipFill>
          <p:spPr>
            <a:xfrm>
              <a:off x="1203160" y="2452689"/>
              <a:ext cx="168440" cy="597359"/>
            </a:xfrm>
            <a:prstGeom prst="rect">
              <a:avLst/>
            </a:prstGeom>
          </p:spPr>
        </p:pic>
      </p:grpSp>
      <p:grpSp>
        <p:nvGrpSpPr>
          <p:cNvPr id="51" name="Group 32"/>
          <p:cNvGrpSpPr/>
          <p:nvPr/>
        </p:nvGrpSpPr>
        <p:grpSpPr>
          <a:xfrm flipH="1">
            <a:off x="6243338" y="4987725"/>
            <a:ext cx="838200" cy="1402474"/>
            <a:chOff x="533400" y="2286000"/>
            <a:chExt cx="914400" cy="1529970"/>
          </a:xfrm>
        </p:grpSpPr>
        <p:pic>
          <p:nvPicPr>
            <p:cNvPr id="52" name="Picture 51" descr="Picture1.png"/>
            <p:cNvPicPr>
              <a:picLocks noChangeAspect="1"/>
            </p:cNvPicPr>
            <p:nvPr/>
          </p:nvPicPr>
          <p:blipFill>
            <a:blip r:embed="rId3" cstate="print"/>
            <a:srcRect r="47179"/>
            <a:stretch>
              <a:fillRect/>
            </a:stretch>
          </p:blipFill>
          <p:spPr>
            <a:xfrm>
              <a:off x="533400" y="2286000"/>
              <a:ext cx="685800" cy="1529970"/>
            </a:xfrm>
            <a:prstGeom prst="rect">
              <a:avLst/>
            </a:prstGeom>
          </p:spPr>
        </p:pic>
        <p:pic>
          <p:nvPicPr>
            <p:cNvPr id="53" name="Picture 52" descr="Picture2.png"/>
            <p:cNvPicPr>
              <a:picLocks noChangeAspect="1"/>
            </p:cNvPicPr>
            <p:nvPr/>
          </p:nvPicPr>
          <p:blipFill>
            <a:blip r:embed="rId4" cstate="print"/>
            <a:srcRect l="27475"/>
            <a:stretch>
              <a:fillRect/>
            </a:stretch>
          </p:blipFill>
          <p:spPr>
            <a:xfrm>
              <a:off x="1203160" y="2781296"/>
              <a:ext cx="244640" cy="597359"/>
            </a:xfrm>
            <a:prstGeom prst="rect">
              <a:avLst/>
            </a:prstGeom>
          </p:spPr>
        </p:pic>
        <p:sp useBgFill="1">
          <p:nvSpPr>
            <p:cNvPr id="54" name="Isosceles Triangle 53"/>
            <p:cNvSpPr/>
            <p:nvPr/>
          </p:nvSpPr>
          <p:spPr>
            <a:xfrm rot="16200000">
              <a:off x="993225" y="2664375"/>
              <a:ext cx="304800" cy="1576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55" name="TextBox 54"/>
          <p:cNvSpPr txBox="1"/>
          <p:nvPr/>
        </p:nvSpPr>
        <p:spPr>
          <a:xfrm>
            <a:off x="5486400" y="5715000"/>
            <a:ext cx="774571" cy="369332"/>
          </a:xfrm>
          <a:prstGeom prst="rect">
            <a:avLst/>
          </a:prstGeom>
          <a:noFill/>
        </p:spPr>
        <p:txBody>
          <a:bodyPr wrap="none" rtlCol="0">
            <a:spAutoFit/>
          </a:bodyPr>
          <a:lstStyle/>
          <a:p>
            <a:r>
              <a:rPr lang="en-US" dirty="0" smtClean="0">
                <a:latin typeface="Calibri" pitchFamily="34" charset="0"/>
                <a:cs typeface="Calibri" pitchFamily="34" charset="0"/>
              </a:rPr>
              <a:t>Bmal1</a:t>
            </a:r>
            <a:endParaRPr lang="en-US" dirty="0">
              <a:latin typeface="Calibri" pitchFamily="34" charset="0"/>
              <a:cs typeface="Calibri" pitchFamily="34" charset="0"/>
            </a:endParaRPr>
          </a:p>
        </p:txBody>
      </p:sp>
      <p:sp>
        <p:nvSpPr>
          <p:cNvPr id="56" name="TextBox 55"/>
          <p:cNvSpPr txBox="1"/>
          <p:nvPr/>
        </p:nvSpPr>
        <p:spPr>
          <a:xfrm>
            <a:off x="6243338" y="5673525"/>
            <a:ext cx="684803" cy="369332"/>
          </a:xfrm>
          <a:prstGeom prst="rect">
            <a:avLst/>
          </a:prstGeom>
          <a:noFill/>
        </p:spPr>
        <p:txBody>
          <a:bodyPr wrap="none" rtlCol="0">
            <a:spAutoFit/>
          </a:bodyPr>
          <a:lstStyle/>
          <a:p>
            <a:r>
              <a:rPr lang="en-US" dirty="0" smtClean="0">
                <a:latin typeface="Calibri" pitchFamily="34" charset="0"/>
                <a:cs typeface="Calibri" pitchFamily="34" charset="0"/>
              </a:rPr>
              <a:t>Clock</a:t>
            </a:r>
            <a:endParaRPr lang="en-US" dirty="0">
              <a:latin typeface="Calibri" pitchFamily="34" charset="0"/>
              <a:cs typeface="Calibri" pitchFamily="34" charset="0"/>
            </a:endParaRPr>
          </a:p>
        </p:txBody>
      </p:sp>
      <p:grpSp>
        <p:nvGrpSpPr>
          <p:cNvPr id="57" name="Group 82"/>
          <p:cNvGrpSpPr/>
          <p:nvPr/>
        </p:nvGrpSpPr>
        <p:grpSpPr>
          <a:xfrm>
            <a:off x="6934200" y="5001318"/>
            <a:ext cx="996658" cy="1143000"/>
            <a:chOff x="2667000" y="2743200"/>
            <a:chExt cx="996658" cy="1143000"/>
          </a:xfrm>
        </p:grpSpPr>
        <p:pic>
          <p:nvPicPr>
            <p:cNvPr id="58" name="Picture 57" descr="Picture3.png"/>
            <p:cNvPicPr>
              <a:picLocks noChangeAspect="1"/>
            </p:cNvPicPr>
            <p:nvPr/>
          </p:nvPicPr>
          <p:blipFill>
            <a:blip r:embed="rId5" cstate="print"/>
            <a:srcRect r="46930" b="25293"/>
            <a:stretch>
              <a:fillRect/>
            </a:stretch>
          </p:blipFill>
          <p:spPr>
            <a:xfrm>
              <a:off x="2667000" y="2743200"/>
              <a:ext cx="685800" cy="1143000"/>
            </a:xfrm>
            <a:prstGeom prst="rect">
              <a:avLst/>
            </a:prstGeom>
          </p:spPr>
        </p:pic>
        <p:pic>
          <p:nvPicPr>
            <p:cNvPr id="59" name="Picture 58" descr="Picture4.png"/>
            <p:cNvPicPr>
              <a:picLocks noChangeAspect="1"/>
            </p:cNvPicPr>
            <p:nvPr/>
          </p:nvPicPr>
          <p:blipFill>
            <a:blip r:embed="rId6" cstate="print"/>
            <a:srcRect b="32897"/>
            <a:stretch>
              <a:fillRect/>
            </a:stretch>
          </p:blipFill>
          <p:spPr>
            <a:xfrm rot="5400000">
              <a:off x="3279648" y="2892552"/>
              <a:ext cx="457162" cy="310858"/>
            </a:xfrm>
            <a:prstGeom prst="rect">
              <a:avLst/>
            </a:prstGeom>
          </p:spPr>
        </p:pic>
        <p:sp useBgFill="1">
          <p:nvSpPr>
            <p:cNvPr id="60" name="Isosceles Triangle 59"/>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61" name="TextBox 60"/>
          <p:cNvSpPr txBox="1"/>
          <p:nvPr/>
        </p:nvSpPr>
        <p:spPr>
          <a:xfrm>
            <a:off x="7157738" y="5802868"/>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sp>
        <p:nvSpPr>
          <p:cNvPr id="12" name="TextBox 11"/>
          <p:cNvSpPr txBox="1"/>
          <p:nvPr/>
        </p:nvSpPr>
        <p:spPr>
          <a:xfrm>
            <a:off x="5862338" y="4892245"/>
            <a:ext cx="684803" cy="369332"/>
          </a:xfrm>
          <a:prstGeom prst="rect">
            <a:avLst/>
          </a:prstGeom>
          <a:noFill/>
        </p:spPr>
        <p:txBody>
          <a:bodyPr wrap="none" rtlCol="0">
            <a:spAutoFit/>
          </a:bodyPr>
          <a:lstStyle/>
          <a:p>
            <a:r>
              <a:rPr lang="en-US" dirty="0" smtClean="0">
                <a:latin typeface="Calibri" pitchFamily="34" charset="0"/>
                <a:cs typeface="Calibri" pitchFamily="34" charset="0"/>
              </a:rPr>
              <a:t>Clock</a:t>
            </a:r>
            <a:endParaRPr lang="en-US" dirty="0">
              <a:latin typeface="Calibri" pitchFamily="34" charset="0"/>
              <a:cs typeface="Calibri" pitchFamily="34" charset="0"/>
            </a:endParaRPr>
          </a:p>
        </p:txBody>
      </p:sp>
      <p:sp>
        <p:nvSpPr>
          <p:cNvPr id="64" name="TextBox 63"/>
          <p:cNvSpPr txBox="1"/>
          <p:nvPr/>
        </p:nvSpPr>
        <p:spPr>
          <a:xfrm>
            <a:off x="7772400" y="4933720"/>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sp>
        <p:nvSpPr>
          <p:cNvPr id="69" name="TextBox 68"/>
          <p:cNvSpPr txBox="1"/>
          <p:nvPr/>
        </p:nvSpPr>
        <p:spPr>
          <a:xfrm>
            <a:off x="2514600" y="4953000"/>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pic>
        <p:nvPicPr>
          <p:cNvPr id="70" name="Picture 69" descr="Clock_broken.png"/>
          <p:cNvPicPr>
            <a:picLocks noChangeAspect="1"/>
          </p:cNvPicPr>
          <p:nvPr/>
        </p:nvPicPr>
        <p:blipFill>
          <a:blip r:embed="rId7" cstate="print"/>
          <a:stretch>
            <a:fillRect/>
          </a:stretch>
        </p:blipFill>
        <p:spPr>
          <a:xfrm>
            <a:off x="5410200" y="1600200"/>
            <a:ext cx="2667000" cy="2667000"/>
          </a:xfrm>
          <a:prstGeom prst="rect">
            <a:avLst/>
          </a:prstGeom>
        </p:spPr>
      </p:pic>
      <p:pic>
        <p:nvPicPr>
          <p:cNvPr id="71" name="Picture 70" descr="Clock.png"/>
          <p:cNvPicPr>
            <a:picLocks noChangeAspect="1"/>
          </p:cNvPicPr>
          <p:nvPr/>
        </p:nvPicPr>
        <p:blipFill>
          <a:blip r:embed="rId8" cstate="print"/>
          <a:stretch>
            <a:fillRect/>
          </a:stretch>
        </p:blipFill>
        <p:spPr>
          <a:xfrm>
            <a:off x="990600" y="1676400"/>
            <a:ext cx="2667000" cy="2667000"/>
          </a:xfrm>
          <a:prstGeom prst="rect">
            <a:avLst/>
          </a:prstGeom>
        </p:spPr>
      </p:pic>
      <p:sp>
        <p:nvSpPr>
          <p:cNvPr id="67" name="Rectangle 66"/>
          <p:cNvSpPr/>
          <p:nvPr/>
        </p:nvSpPr>
        <p:spPr>
          <a:xfrm>
            <a:off x="3263644" y="6400800"/>
            <a:ext cx="2614370" cy="276999"/>
          </a:xfrm>
          <a:prstGeom prst="rect">
            <a:avLst/>
          </a:prstGeom>
        </p:spPr>
        <p:txBody>
          <a:bodyPr wrap="none">
            <a:spAutoFit/>
          </a:bodyPr>
          <a:lstStyle/>
          <a:p>
            <a:pPr algn="ctr"/>
            <a:r>
              <a:rPr lang="en-US" sz="1200" dirty="0" smtClean="0">
                <a:latin typeface="Calibri" pitchFamily="34" charset="0"/>
                <a:cs typeface="Calibri" pitchFamily="34" charset="0"/>
              </a:rPr>
              <a:t>Gouin J et al. </a:t>
            </a:r>
            <a:r>
              <a:rPr lang="en-US" sz="1200" i="1" dirty="0" smtClean="0">
                <a:latin typeface="Calibri" pitchFamily="34" charset="0"/>
                <a:cs typeface="Calibri" pitchFamily="34" charset="0"/>
              </a:rPr>
              <a:t>J Affective Disord. </a:t>
            </a:r>
            <a:r>
              <a:rPr lang="en-US" sz="1200" dirty="0" smtClean="0">
                <a:latin typeface="Calibri" pitchFamily="34" charset="0"/>
                <a:cs typeface="Calibri" pitchFamily="34" charset="0"/>
              </a:rPr>
              <a:t>2010. </a:t>
            </a:r>
            <a:endParaRPr lang="en-US" sz="1200" dirty="0">
              <a:latin typeface="Calibri" pitchFamily="34" charset="0"/>
              <a:cs typeface="Calibri" pitchFamily="34" charset="0"/>
            </a:endParaRPr>
          </a:p>
        </p:txBody>
      </p:sp>
      <p:sp>
        <p:nvSpPr>
          <p:cNvPr id="66" name="TextBox 65"/>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lide(fromLeft)">
                                      <p:cBhvr>
                                        <p:cTn id="14" dur="500"/>
                                        <p:tgtEl>
                                          <p:spTgt spid="63"/>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2000"/>
                                        <p:tgtEl>
                                          <p:spTgt spid="26"/>
                                        </p:tgtEl>
                                      </p:cBhvr>
                                    </p:animEffect>
                                  </p:childTnLst>
                                </p:cTn>
                              </p:par>
                            </p:childTnLst>
                          </p:cTn>
                        </p:par>
                        <p:par>
                          <p:cTn id="19" fill="hold">
                            <p:stCondLst>
                              <p:cond delay="2500"/>
                            </p:stCondLst>
                            <p:childTnLst>
                              <p:par>
                                <p:cTn id="20" presetID="53" presetClass="entr" presetSubtype="0"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0"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0" fill="hold" grpId="1"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0" fill="hold" grpId="1" nodeType="with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p:cTn id="72" dur="500" fill="hold"/>
                                        <p:tgtEl>
                                          <p:spTgt spid="45"/>
                                        </p:tgtEl>
                                        <p:attrNameLst>
                                          <p:attrName>ppt_w</p:attrName>
                                        </p:attrNameLst>
                                      </p:cBhvr>
                                      <p:tavLst>
                                        <p:tav tm="0">
                                          <p:val>
                                            <p:fltVal val="0"/>
                                          </p:val>
                                        </p:tav>
                                        <p:tav tm="100000">
                                          <p:val>
                                            <p:strVal val="#ppt_w"/>
                                          </p:val>
                                        </p:tav>
                                      </p:tavLst>
                                    </p:anim>
                                    <p:anim calcmode="lin" valueType="num">
                                      <p:cBhvr>
                                        <p:cTn id="73" dur="500" fill="hold"/>
                                        <p:tgtEl>
                                          <p:spTgt spid="45"/>
                                        </p:tgtEl>
                                        <p:attrNameLst>
                                          <p:attrName>ppt_h</p:attrName>
                                        </p:attrNameLst>
                                      </p:cBhvr>
                                      <p:tavLst>
                                        <p:tav tm="0">
                                          <p:val>
                                            <p:fltVal val="0"/>
                                          </p:val>
                                        </p:tav>
                                        <p:tav tm="100000">
                                          <p:val>
                                            <p:strVal val="#ppt_h"/>
                                          </p:val>
                                        </p:tav>
                                      </p:tavLst>
                                    </p:anim>
                                    <p:animEffect transition="in" filter="fade">
                                      <p:cBhvr>
                                        <p:cTn id="74" dur="500"/>
                                        <p:tgtEl>
                                          <p:spTgt spid="45"/>
                                        </p:tgtEl>
                                      </p:cBhvr>
                                    </p:animEffect>
                                  </p:childTnLst>
                                </p:cTn>
                              </p:par>
                              <p:par>
                                <p:cTn id="75" presetID="53" presetClass="entr" presetSubtype="0" fill="hold" nodeType="with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Effect transition="in" filter="fade">
                                      <p:cBhvr>
                                        <p:cTn id="79" dur="500"/>
                                        <p:tgtEl>
                                          <p:spTgt spid="47"/>
                                        </p:tgtEl>
                                      </p:cBhvr>
                                    </p:animEffect>
                                  </p:childTnLst>
                                </p:cTn>
                              </p:par>
                              <p:par>
                                <p:cTn id="80" presetID="53" presetClass="entr" presetSubtype="0" fill="hold" nodeType="with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p:cTn id="82" dur="500" fill="hold"/>
                                        <p:tgtEl>
                                          <p:spTgt spid="51"/>
                                        </p:tgtEl>
                                        <p:attrNameLst>
                                          <p:attrName>ppt_w</p:attrName>
                                        </p:attrNameLst>
                                      </p:cBhvr>
                                      <p:tavLst>
                                        <p:tav tm="0">
                                          <p:val>
                                            <p:fltVal val="0"/>
                                          </p:val>
                                        </p:tav>
                                        <p:tav tm="100000">
                                          <p:val>
                                            <p:strVal val="#ppt_w"/>
                                          </p:val>
                                        </p:tav>
                                      </p:tavLst>
                                    </p:anim>
                                    <p:anim calcmode="lin" valueType="num">
                                      <p:cBhvr>
                                        <p:cTn id="83" dur="500" fill="hold"/>
                                        <p:tgtEl>
                                          <p:spTgt spid="51"/>
                                        </p:tgtEl>
                                        <p:attrNameLst>
                                          <p:attrName>ppt_h</p:attrName>
                                        </p:attrNameLst>
                                      </p:cBhvr>
                                      <p:tavLst>
                                        <p:tav tm="0">
                                          <p:val>
                                            <p:fltVal val="0"/>
                                          </p:val>
                                        </p:tav>
                                        <p:tav tm="100000">
                                          <p:val>
                                            <p:strVal val="#ppt_h"/>
                                          </p:val>
                                        </p:tav>
                                      </p:tavLst>
                                    </p:anim>
                                    <p:animEffect transition="in" filter="fade">
                                      <p:cBhvr>
                                        <p:cTn id="84" dur="500"/>
                                        <p:tgtEl>
                                          <p:spTgt spid="51"/>
                                        </p:tgtEl>
                                      </p:cBhvr>
                                    </p:animEffect>
                                  </p:childTnLst>
                                </p:cTn>
                              </p:par>
                              <p:par>
                                <p:cTn id="85" presetID="53"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p:cTn id="87" dur="500" fill="hold"/>
                                        <p:tgtEl>
                                          <p:spTgt spid="55"/>
                                        </p:tgtEl>
                                        <p:attrNameLst>
                                          <p:attrName>ppt_w</p:attrName>
                                        </p:attrNameLst>
                                      </p:cBhvr>
                                      <p:tavLst>
                                        <p:tav tm="0">
                                          <p:val>
                                            <p:fltVal val="0"/>
                                          </p:val>
                                        </p:tav>
                                        <p:tav tm="100000">
                                          <p:val>
                                            <p:strVal val="#ppt_w"/>
                                          </p:val>
                                        </p:tav>
                                      </p:tavLst>
                                    </p:anim>
                                    <p:anim calcmode="lin" valueType="num">
                                      <p:cBhvr>
                                        <p:cTn id="88" dur="500" fill="hold"/>
                                        <p:tgtEl>
                                          <p:spTgt spid="55"/>
                                        </p:tgtEl>
                                        <p:attrNameLst>
                                          <p:attrName>ppt_h</p:attrName>
                                        </p:attrNameLst>
                                      </p:cBhvr>
                                      <p:tavLst>
                                        <p:tav tm="0">
                                          <p:val>
                                            <p:fltVal val="0"/>
                                          </p:val>
                                        </p:tav>
                                        <p:tav tm="100000">
                                          <p:val>
                                            <p:strVal val="#ppt_h"/>
                                          </p:val>
                                        </p:tav>
                                      </p:tavLst>
                                    </p:anim>
                                    <p:animEffect transition="in" filter="fade">
                                      <p:cBhvr>
                                        <p:cTn id="89" dur="500"/>
                                        <p:tgtEl>
                                          <p:spTgt spid="55"/>
                                        </p:tgtEl>
                                      </p:cBhvr>
                                    </p:animEffect>
                                  </p:childTnLst>
                                </p:cTn>
                              </p:par>
                              <p:par>
                                <p:cTn id="90" presetID="53"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 calcmode="lin" valueType="num">
                                      <p:cBhvr>
                                        <p:cTn id="92" dur="500" fill="hold"/>
                                        <p:tgtEl>
                                          <p:spTgt spid="56"/>
                                        </p:tgtEl>
                                        <p:attrNameLst>
                                          <p:attrName>ppt_w</p:attrName>
                                        </p:attrNameLst>
                                      </p:cBhvr>
                                      <p:tavLst>
                                        <p:tav tm="0">
                                          <p:val>
                                            <p:fltVal val="0"/>
                                          </p:val>
                                        </p:tav>
                                        <p:tav tm="100000">
                                          <p:val>
                                            <p:strVal val="#ppt_w"/>
                                          </p:val>
                                        </p:tav>
                                      </p:tavLst>
                                    </p:anim>
                                    <p:anim calcmode="lin" valueType="num">
                                      <p:cBhvr>
                                        <p:cTn id="93" dur="500" fill="hold"/>
                                        <p:tgtEl>
                                          <p:spTgt spid="56"/>
                                        </p:tgtEl>
                                        <p:attrNameLst>
                                          <p:attrName>ppt_h</p:attrName>
                                        </p:attrNameLst>
                                      </p:cBhvr>
                                      <p:tavLst>
                                        <p:tav tm="0">
                                          <p:val>
                                            <p:fltVal val="0"/>
                                          </p:val>
                                        </p:tav>
                                        <p:tav tm="100000">
                                          <p:val>
                                            <p:strVal val="#ppt_h"/>
                                          </p:val>
                                        </p:tav>
                                      </p:tavLst>
                                    </p:anim>
                                    <p:animEffect transition="in" filter="fade">
                                      <p:cBhvr>
                                        <p:cTn id="94" dur="500"/>
                                        <p:tgtEl>
                                          <p:spTgt spid="56"/>
                                        </p:tgtEl>
                                      </p:cBhvr>
                                    </p:animEffect>
                                  </p:childTnLst>
                                </p:cTn>
                              </p:par>
                              <p:par>
                                <p:cTn id="95" presetID="53" presetClass="entr" presetSubtype="0" fill="hold" nodeType="withEffect">
                                  <p:stCondLst>
                                    <p:cond delay="0"/>
                                  </p:stCondLst>
                                  <p:childTnLst>
                                    <p:set>
                                      <p:cBhvr>
                                        <p:cTn id="96" dur="1" fill="hold">
                                          <p:stCondLst>
                                            <p:cond delay="0"/>
                                          </p:stCondLst>
                                        </p:cTn>
                                        <p:tgtEl>
                                          <p:spTgt spid="57"/>
                                        </p:tgtEl>
                                        <p:attrNameLst>
                                          <p:attrName>style.visibility</p:attrName>
                                        </p:attrNameLst>
                                      </p:cBhvr>
                                      <p:to>
                                        <p:strVal val="visible"/>
                                      </p:to>
                                    </p:set>
                                    <p:anim calcmode="lin" valueType="num">
                                      <p:cBhvr>
                                        <p:cTn id="97" dur="500" fill="hold"/>
                                        <p:tgtEl>
                                          <p:spTgt spid="57"/>
                                        </p:tgtEl>
                                        <p:attrNameLst>
                                          <p:attrName>ppt_w</p:attrName>
                                        </p:attrNameLst>
                                      </p:cBhvr>
                                      <p:tavLst>
                                        <p:tav tm="0">
                                          <p:val>
                                            <p:fltVal val="0"/>
                                          </p:val>
                                        </p:tav>
                                        <p:tav tm="100000">
                                          <p:val>
                                            <p:strVal val="#ppt_w"/>
                                          </p:val>
                                        </p:tav>
                                      </p:tavLst>
                                    </p:anim>
                                    <p:anim calcmode="lin" valueType="num">
                                      <p:cBhvr>
                                        <p:cTn id="98" dur="500" fill="hold"/>
                                        <p:tgtEl>
                                          <p:spTgt spid="57"/>
                                        </p:tgtEl>
                                        <p:attrNameLst>
                                          <p:attrName>ppt_h</p:attrName>
                                        </p:attrNameLst>
                                      </p:cBhvr>
                                      <p:tavLst>
                                        <p:tav tm="0">
                                          <p:val>
                                            <p:fltVal val="0"/>
                                          </p:val>
                                        </p:tav>
                                        <p:tav tm="100000">
                                          <p:val>
                                            <p:strVal val="#ppt_h"/>
                                          </p:val>
                                        </p:tav>
                                      </p:tavLst>
                                    </p:anim>
                                    <p:animEffect transition="in" filter="fade">
                                      <p:cBhvr>
                                        <p:cTn id="99" dur="500"/>
                                        <p:tgtEl>
                                          <p:spTgt spid="57"/>
                                        </p:tgtEl>
                                      </p:cBhvr>
                                    </p:animEffect>
                                  </p:childTnLst>
                                </p:cTn>
                              </p:par>
                              <p:par>
                                <p:cTn id="100" presetID="53" presetClass="entr" presetSubtype="0"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p:cTn id="102" dur="500" fill="hold"/>
                                        <p:tgtEl>
                                          <p:spTgt spid="61"/>
                                        </p:tgtEl>
                                        <p:attrNameLst>
                                          <p:attrName>ppt_w</p:attrName>
                                        </p:attrNameLst>
                                      </p:cBhvr>
                                      <p:tavLst>
                                        <p:tav tm="0">
                                          <p:val>
                                            <p:fltVal val="0"/>
                                          </p:val>
                                        </p:tav>
                                        <p:tav tm="100000">
                                          <p:val>
                                            <p:strVal val="#ppt_w"/>
                                          </p:val>
                                        </p:tav>
                                      </p:tavLst>
                                    </p:anim>
                                    <p:anim calcmode="lin" valueType="num">
                                      <p:cBhvr>
                                        <p:cTn id="103" dur="500" fill="hold"/>
                                        <p:tgtEl>
                                          <p:spTgt spid="61"/>
                                        </p:tgtEl>
                                        <p:attrNameLst>
                                          <p:attrName>ppt_h</p:attrName>
                                        </p:attrNameLst>
                                      </p:cBhvr>
                                      <p:tavLst>
                                        <p:tav tm="0">
                                          <p:val>
                                            <p:fltVal val="0"/>
                                          </p:val>
                                        </p:tav>
                                        <p:tav tm="100000">
                                          <p:val>
                                            <p:strVal val="#ppt_h"/>
                                          </p:val>
                                        </p:tav>
                                      </p:tavLst>
                                    </p:anim>
                                    <p:animEffect transition="in" filter="fade">
                                      <p:cBhvr>
                                        <p:cTn id="104" dur="500"/>
                                        <p:tgtEl>
                                          <p:spTgt spid="61"/>
                                        </p:tgtEl>
                                      </p:cBhvr>
                                    </p:animEffect>
                                  </p:childTnLst>
                                </p:cTn>
                              </p:par>
                            </p:childTnLst>
                          </p:cTn>
                        </p:par>
                      </p:childTnLst>
                    </p:cTn>
                  </p:par>
                  <p:par>
                    <p:cTn id="105" fill="hold">
                      <p:stCondLst>
                        <p:cond delay="indefinite"/>
                      </p:stCondLst>
                      <p:childTnLst>
                        <p:par>
                          <p:cTn id="106" fill="hold">
                            <p:stCondLst>
                              <p:cond delay="0"/>
                            </p:stCondLst>
                            <p:childTnLst>
                              <p:par>
                                <p:cTn id="107" presetID="53" presetClass="entr" presetSubtype="0" fill="hold" nodeType="clickEffect">
                                  <p:stCondLst>
                                    <p:cond delay="0"/>
                                  </p:stCondLst>
                                  <p:childTnLst>
                                    <p:set>
                                      <p:cBhvr>
                                        <p:cTn id="108" dur="1" fill="hold">
                                          <p:stCondLst>
                                            <p:cond delay="0"/>
                                          </p:stCondLst>
                                        </p:cTn>
                                        <p:tgtEl>
                                          <p:spTgt spid="70"/>
                                        </p:tgtEl>
                                        <p:attrNameLst>
                                          <p:attrName>style.visibility</p:attrName>
                                        </p:attrNameLst>
                                      </p:cBhvr>
                                      <p:to>
                                        <p:strVal val="visible"/>
                                      </p:to>
                                    </p:set>
                                    <p:anim calcmode="lin" valueType="num">
                                      <p:cBhvr>
                                        <p:cTn id="109" dur="500" fill="hold"/>
                                        <p:tgtEl>
                                          <p:spTgt spid="70"/>
                                        </p:tgtEl>
                                        <p:attrNameLst>
                                          <p:attrName>ppt_w</p:attrName>
                                        </p:attrNameLst>
                                      </p:cBhvr>
                                      <p:tavLst>
                                        <p:tav tm="0">
                                          <p:val>
                                            <p:fltVal val="0"/>
                                          </p:val>
                                        </p:tav>
                                        <p:tav tm="100000">
                                          <p:val>
                                            <p:strVal val="#ppt_w"/>
                                          </p:val>
                                        </p:tav>
                                      </p:tavLst>
                                    </p:anim>
                                    <p:anim calcmode="lin" valueType="num">
                                      <p:cBhvr>
                                        <p:cTn id="110" dur="500" fill="hold"/>
                                        <p:tgtEl>
                                          <p:spTgt spid="70"/>
                                        </p:tgtEl>
                                        <p:attrNameLst>
                                          <p:attrName>ppt_h</p:attrName>
                                        </p:attrNameLst>
                                      </p:cBhvr>
                                      <p:tavLst>
                                        <p:tav tm="0">
                                          <p:val>
                                            <p:fltVal val="0"/>
                                          </p:val>
                                        </p:tav>
                                        <p:tav tm="100000">
                                          <p:val>
                                            <p:strVal val="#ppt_h"/>
                                          </p:val>
                                        </p:tav>
                                      </p:tavLst>
                                    </p:anim>
                                    <p:animEffect transition="in" filter="fade">
                                      <p:cBhvr>
                                        <p:cTn id="1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11" grpId="0"/>
      <p:bldP spid="22" grpId="0"/>
      <p:bldP spid="22" grpId="1"/>
      <p:bldP spid="26" grpId="0"/>
      <p:bldP spid="45" grpId="0"/>
      <p:bldP spid="45" grpId="1"/>
      <p:bldP spid="55" grpId="0"/>
      <p:bldP spid="56" grpId="0"/>
      <p:bldP spid="61" grpId="0"/>
      <p:bldP spid="12"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External Cues for Circadian Control: Zeitgebers</a:t>
            </a:r>
            <a:endParaRPr lang="en-US" dirty="0"/>
          </a:p>
        </p:txBody>
      </p:sp>
      <p:sp>
        <p:nvSpPr>
          <p:cNvPr id="14" name="TextBox 13"/>
          <p:cNvSpPr txBox="1"/>
          <p:nvPr/>
        </p:nvSpPr>
        <p:spPr>
          <a:xfrm>
            <a:off x="1219200" y="1676400"/>
            <a:ext cx="3581400" cy="429348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800" dirty="0" smtClean="0">
                <a:latin typeface="Calibri" pitchFamily="34" charset="0"/>
                <a:cs typeface="Calibri" pitchFamily="34" charset="0"/>
              </a:rPr>
              <a:t>External cues to synchronize circadian rhythms</a:t>
            </a:r>
          </a:p>
          <a:p>
            <a:pPr>
              <a:lnSpc>
                <a:spcPct val="50000"/>
              </a:lnSpc>
            </a:pPr>
            <a:endParaRPr lang="en-US" sz="2800" dirty="0" smtClean="0">
              <a:latin typeface="Calibri" pitchFamily="34" charset="0"/>
              <a:cs typeface="Calibri" pitchFamily="34" charset="0"/>
            </a:endParaRPr>
          </a:p>
          <a:p>
            <a:pPr marL="344488" indent="-344488">
              <a:spcBef>
                <a:spcPts val="600"/>
              </a:spcBef>
              <a:spcAft>
                <a:spcPts val="600"/>
              </a:spcAft>
              <a:buFont typeface="Arial" pitchFamily="34" charset="0"/>
              <a:buChar char="•"/>
            </a:pPr>
            <a:r>
              <a:rPr lang="en-US" sz="2800" dirty="0" smtClean="0">
                <a:latin typeface="Calibri" pitchFamily="34" charset="0"/>
                <a:cs typeface="Calibri" pitchFamily="34" charset="0"/>
              </a:rPr>
              <a:t>Eating and drinking patterns</a:t>
            </a:r>
          </a:p>
          <a:p>
            <a:pPr marL="344488" indent="-344488">
              <a:spcBef>
                <a:spcPts val="600"/>
              </a:spcBef>
              <a:spcAft>
                <a:spcPts val="600"/>
              </a:spcAft>
              <a:buFont typeface="Arial" pitchFamily="34" charset="0"/>
              <a:buChar char="•"/>
            </a:pPr>
            <a:r>
              <a:rPr lang="en-US" sz="2800" dirty="0" smtClean="0">
                <a:latin typeface="Calibri" pitchFamily="34" charset="0"/>
                <a:cs typeface="Calibri" pitchFamily="34" charset="0"/>
              </a:rPr>
              <a:t>Social interactions</a:t>
            </a:r>
          </a:p>
          <a:p>
            <a:pPr marL="344488" indent="-344488">
              <a:spcBef>
                <a:spcPts val="600"/>
              </a:spcBef>
              <a:spcAft>
                <a:spcPts val="600"/>
              </a:spcAft>
              <a:buFont typeface="Arial" pitchFamily="34" charset="0"/>
              <a:buChar char="•"/>
            </a:pPr>
            <a:r>
              <a:rPr lang="en-US" sz="2800" dirty="0" smtClean="0">
                <a:latin typeface="Calibri" pitchFamily="34" charset="0"/>
                <a:cs typeface="Calibri" pitchFamily="34" charset="0"/>
              </a:rPr>
              <a:t>Light</a:t>
            </a:r>
          </a:p>
          <a:p>
            <a:pPr marL="344488" indent="-344488">
              <a:spcBef>
                <a:spcPts val="600"/>
              </a:spcBef>
              <a:spcAft>
                <a:spcPts val="600"/>
              </a:spcAft>
              <a:buFont typeface="Arial" pitchFamily="34" charset="0"/>
              <a:buChar char="•"/>
            </a:pPr>
            <a:r>
              <a:rPr lang="en-US" sz="2800" dirty="0" smtClean="0">
                <a:latin typeface="Calibri" pitchFamily="34" charset="0"/>
                <a:cs typeface="Calibri" pitchFamily="34" charset="0"/>
              </a:rPr>
              <a:t>Melatonin</a:t>
            </a:r>
            <a:endParaRPr lang="en-US" sz="2800" dirty="0">
              <a:latin typeface="Calibri" pitchFamily="34" charset="0"/>
              <a:cs typeface="Calibri" pitchFamily="34" charset="0"/>
            </a:endParaRPr>
          </a:p>
        </p:txBody>
      </p:sp>
      <p:pic>
        <p:nvPicPr>
          <p:cNvPr id="24" name="Picture 11" descr="C:\Users\nlowe\AppData\Local\Microsoft\Windows\Temporary Internet Files\Content.IE5\T6C6949W\MC900187841[1].wmf"/>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6172200" y="4343400"/>
            <a:ext cx="1148908" cy="1143000"/>
          </a:xfrm>
          <a:prstGeom prst="rect">
            <a:avLst/>
          </a:prstGeom>
          <a:noFill/>
        </p:spPr>
      </p:pic>
      <p:pic>
        <p:nvPicPr>
          <p:cNvPr id="29" name="Picture 28" descr="iStock_000007094820Medium.jpg"/>
          <p:cNvPicPr>
            <a:picLocks noChangeAspect="1"/>
          </p:cNvPicPr>
          <p:nvPr/>
        </p:nvPicPr>
        <p:blipFill>
          <a:blip r:embed="rId4" cstate="print"/>
          <a:stretch>
            <a:fillRect/>
          </a:stretch>
        </p:blipFill>
        <p:spPr>
          <a:xfrm>
            <a:off x="6172200" y="1066800"/>
            <a:ext cx="1143000" cy="1712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Picture 29" descr="iStock_000011712268Medium.jpg"/>
          <p:cNvPicPr>
            <a:picLocks noChangeAspect="1"/>
          </p:cNvPicPr>
          <p:nvPr/>
        </p:nvPicPr>
        <p:blipFill>
          <a:blip r:embed="rId5" cstate="print"/>
          <a:stretch>
            <a:fillRect/>
          </a:stretch>
        </p:blipFill>
        <p:spPr>
          <a:xfrm>
            <a:off x="5867400" y="3048000"/>
            <a:ext cx="1753004" cy="11676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Plaque 11"/>
          <p:cNvSpPr/>
          <p:nvPr/>
        </p:nvSpPr>
        <p:spPr>
          <a:xfrm>
            <a:off x="6248400" y="5715000"/>
            <a:ext cx="914400" cy="609600"/>
          </a:xfrm>
          <a:prstGeom prst="plaque">
            <a:avLst>
              <a:gd name="adj" fmla="val 3640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8" name="Rectangle 7"/>
          <p:cNvSpPr/>
          <p:nvPr/>
        </p:nvSpPr>
        <p:spPr>
          <a:xfrm>
            <a:off x="0" y="6400800"/>
            <a:ext cx="9144000" cy="276999"/>
          </a:xfrm>
          <a:prstGeom prst="rect">
            <a:avLst/>
          </a:prstGeom>
        </p:spPr>
        <p:txBody>
          <a:bodyPr wrap="square">
            <a:spAutoFit/>
          </a:bodyPr>
          <a:lstStyle/>
          <a:p>
            <a:pPr algn="ctr"/>
            <a:r>
              <a:rPr lang="en-US" sz="1200" dirty="0" smtClean="0">
                <a:latin typeface="Calibri" pitchFamily="34" charset="0"/>
                <a:cs typeface="Calibri" pitchFamily="34" charset="0"/>
              </a:rPr>
              <a:t>Van </a:t>
            </a:r>
            <a:r>
              <a:rPr lang="en-US" sz="1200" dirty="0" err="1" smtClean="0">
                <a:latin typeface="Calibri" pitchFamily="34" charset="0"/>
                <a:cs typeface="Calibri" pitchFamily="34" charset="0"/>
              </a:rPr>
              <a:t>Someren</a:t>
            </a:r>
            <a:r>
              <a:rPr lang="en-US" sz="1200" dirty="0" smtClean="0">
                <a:latin typeface="Calibri" pitchFamily="34" charset="0"/>
                <a:cs typeface="Calibri" pitchFamily="34" charset="0"/>
              </a:rPr>
              <a:t> EJW et al. </a:t>
            </a:r>
            <a:r>
              <a:rPr lang="en-US" sz="1200" i="1" dirty="0" smtClean="0">
                <a:latin typeface="Calibri" pitchFamily="34" charset="0"/>
                <a:cs typeface="Calibri" pitchFamily="34" charset="0"/>
              </a:rPr>
              <a:t>Sleep Med Rev. </a:t>
            </a:r>
            <a:r>
              <a:rPr lang="en-US" sz="1200" dirty="0" smtClean="0">
                <a:latin typeface="Calibri" pitchFamily="34" charset="0"/>
                <a:cs typeface="Calibri" pitchFamily="34" charset="0"/>
              </a:rPr>
              <a:t>2007.</a:t>
            </a:r>
            <a:endParaRPr lang="en-US" sz="1200" dirty="0">
              <a:latin typeface="Calibri" pitchFamily="34" charset="0"/>
              <a:cs typeface="Calibri" pitchFamily="34" charset="0"/>
            </a:endParaRPr>
          </a:p>
        </p:txBody>
      </p:sp>
      <p:sp>
        <p:nvSpPr>
          <p:cNvPr id="9" name="TextBox 8"/>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animEffect transition="in" filter="fade">
                                      <p:cBhvr>
                                        <p:cTn id="15" dur="500"/>
                                        <p:tgtEl>
                                          <p:spTgt spid="1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animEffect transition="in" filter="fade">
                                      <p:cBhvr>
                                        <p:cTn id="23" dur="500"/>
                                        <p:tgtEl>
                                          <p:spTgt spid="14">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xEl>
                                              <p:pRg st="5" end="5"/>
                                            </p:txEl>
                                          </p:spTgt>
                                        </p:tgtEl>
                                        <p:attrNameLst>
                                          <p:attrName>style.visibility</p:attrName>
                                        </p:attrNameLst>
                                      </p:cBhvr>
                                      <p:to>
                                        <p:strVal val="visible"/>
                                      </p:to>
                                    </p:set>
                                    <p:animEffect transition="in" filter="fade">
                                      <p:cBhvr>
                                        <p:cTn id="31" dur="500"/>
                                        <p:tgtEl>
                                          <p:spTgt spid="14">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685800" y="4114800"/>
            <a:ext cx="5638800" cy="4419600"/>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pic>
        <p:nvPicPr>
          <p:cNvPr id="77"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1573591" y="5535989"/>
            <a:ext cx="1580861" cy="1580861"/>
          </a:xfrm>
          <a:prstGeom prst="rect">
            <a:avLst/>
          </a:prstGeom>
          <a:noFill/>
        </p:spPr>
      </p:pic>
      <p:pic>
        <p:nvPicPr>
          <p:cNvPr id="78"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3919312" y="5532348"/>
            <a:ext cx="1580861" cy="1580861"/>
          </a:xfrm>
          <a:prstGeom prst="rect">
            <a:avLst/>
          </a:prstGeom>
          <a:noFill/>
        </p:spPr>
      </p:pic>
      <p:pic>
        <p:nvPicPr>
          <p:cNvPr id="34" name="Picture 11" descr="C:\Users\nlowe\AppData\Local\Microsoft\Windows\Temporary Internet Files\Content.IE5\T6C6949W\MC900187841[1].wmf"/>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6705600" y="152400"/>
            <a:ext cx="2438400" cy="2425861"/>
          </a:xfrm>
          <a:prstGeom prst="rect">
            <a:avLst/>
          </a:prstGeom>
          <a:noFill/>
        </p:spPr>
      </p:pic>
      <p:sp>
        <p:nvSpPr>
          <p:cNvPr id="2" name="Title 1"/>
          <p:cNvSpPr>
            <a:spLocks noGrp="1"/>
          </p:cNvSpPr>
          <p:nvPr>
            <p:ph type="title"/>
          </p:nvPr>
        </p:nvSpPr>
        <p:spPr>
          <a:xfrm>
            <a:off x="762000" y="152400"/>
            <a:ext cx="8171688" cy="914400"/>
          </a:xfrm>
        </p:spPr>
        <p:txBody>
          <a:bodyPr>
            <a:normAutofit/>
          </a:bodyPr>
          <a:lstStyle/>
          <a:p>
            <a:r>
              <a:rPr lang="en-US" sz="3900" dirty="0" smtClean="0"/>
              <a:t>Light Helps Regulate Clock Genes</a:t>
            </a:r>
            <a:endParaRPr lang="en-US" sz="3900" dirty="0"/>
          </a:p>
        </p:txBody>
      </p:sp>
      <p:sp>
        <p:nvSpPr>
          <p:cNvPr id="35" name="Freeform 34"/>
          <p:cNvSpPr/>
          <p:nvPr/>
        </p:nvSpPr>
        <p:spPr>
          <a:xfrm>
            <a:off x="0" y="2129957"/>
            <a:ext cx="9122229" cy="1694543"/>
          </a:xfrm>
          <a:custGeom>
            <a:avLst/>
            <a:gdLst>
              <a:gd name="connsiteX0" fmla="*/ 0 w 9122229"/>
              <a:gd name="connsiteY0" fmla="*/ 1520372 h 1694543"/>
              <a:gd name="connsiteX1" fmla="*/ 805543 w 9122229"/>
              <a:gd name="connsiteY1" fmla="*/ 943429 h 1694543"/>
              <a:gd name="connsiteX2" fmla="*/ 1709057 w 9122229"/>
              <a:gd name="connsiteY2" fmla="*/ 431800 h 1694543"/>
              <a:gd name="connsiteX3" fmla="*/ 3254829 w 9122229"/>
              <a:gd name="connsiteY3" fmla="*/ 50800 h 1694543"/>
              <a:gd name="connsiteX4" fmla="*/ 5551714 w 9122229"/>
              <a:gd name="connsiteY4" fmla="*/ 127000 h 1694543"/>
              <a:gd name="connsiteX5" fmla="*/ 7805057 w 9122229"/>
              <a:gd name="connsiteY5" fmla="*/ 801915 h 1694543"/>
              <a:gd name="connsiteX6" fmla="*/ 9122229 w 9122229"/>
              <a:gd name="connsiteY6" fmla="*/ 1694543 h 169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2229" h="1694543">
                <a:moveTo>
                  <a:pt x="0" y="1520372"/>
                </a:moveTo>
                <a:cubicBezTo>
                  <a:pt x="260350" y="1322615"/>
                  <a:pt x="520700" y="1124858"/>
                  <a:pt x="805543" y="943429"/>
                </a:cubicBezTo>
                <a:cubicBezTo>
                  <a:pt x="1090386" y="762000"/>
                  <a:pt x="1300843" y="580571"/>
                  <a:pt x="1709057" y="431800"/>
                </a:cubicBezTo>
                <a:cubicBezTo>
                  <a:pt x="2117271" y="283029"/>
                  <a:pt x="2614386" y="101600"/>
                  <a:pt x="3254829" y="50800"/>
                </a:cubicBezTo>
                <a:cubicBezTo>
                  <a:pt x="3895272" y="0"/>
                  <a:pt x="4793343" y="1814"/>
                  <a:pt x="5551714" y="127000"/>
                </a:cubicBezTo>
                <a:cubicBezTo>
                  <a:pt x="6310085" y="252186"/>
                  <a:pt x="7209971" y="540658"/>
                  <a:pt x="7805057" y="801915"/>
                </a:cubicBezTo>
                <a:cubicBezTo>
                  <a:pt x="8400143" y="1063172"/>
                  <a:pt x="8761186" y="1378857"/>
                  <a:pt x="9122229" y="1694543"/>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45" name="Down Arrow 44"/>
          <p:cNvSpPr/>
          <p:nvPr/>
        </p:nvSpPr>
        <p:spPr>
          <a:xfrm>
            <a:off x="3733800" y="5025557"/>
            <a:ext cx="1143000" cy="13716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latin typeface="Calibri" pitchFamily="34" charset="0"/>
              <a:cs typeface="Calibri" pitchFamily="34" charset="0"/>
            </a:endParaRPr>
          </a:p>
        </p:txBody>
      </p:sp>
      <p:grpSp>
        <p:nvGrpSpPr>
          <p:cNvPr id="3" name="Group 48"/>
          <p:cNvGrpSpPr/>
          <p:nvPr/>
        </p:nvGrpSpPr>
        <p:grpSpPr>
          <a:xfrm>
            <a:off x="4191000" y="5482757"/>
            <a:ext cx="996658" cy="1143000"/>
            <a:chOff x="2667000" y="2743200"/>
            <a:chExt cx="996658" cy="1143000"/>
          </a:xfrm>
        </p:grpSpPr>
        <p:pic>
          <p:nvPicPr>
            <p:cNvPr id="50" name="Picture 49" descr="Picture3.png"/>
            <p:cNvPicPr>
              <a:picLocks noChangeAspect="1"/>
            </p:cNvPicPr>
            <p:nvPr/>
          </p:nvPicPr>
          <p:blipFill>
            <a:blip r:embed="rId5" cstate="print"/>
            <a:srcRect r="46930" b="25293"/>
            <a:stretch>
              <a:fillRect/>
            </a:stretch>
          </p:blipFill>
          <p:spPr>
            <a:xfrm>
              <a:off x="2667000" y="2743200"/>
              <a:ext cx="685800" cy="1143000"/>
            </a:xfrm>
            <a:prstGeom prst="rect">
              <a:avLst/>
            </a:prstGeom>
          </p:spPr>
        </p:pic>
        <p:pic>
          <p:nvPicPr>
            <p:cNvPr id="51" name="Picture 50" descr="Picture4.png"/>
            <p:cNvPicPr>
              <a:picLocks noChangeAspect="1"/>
            </p:cNvPicPr>
            <p:nvPr/>
          </p:nvPicPr>
          <p:blipFill>
            <a:blip r:embed="rId6" cstate="print"/>
            <a:srcRect b="32897"/>
            <a:stretch>
              <a:fillRect/>
            </a:stretch>
          </p:blipFill>
          <p:spPr>
            <a:xfrm rot="5400000">
              <a:off x="3279648" y="2892552"/>
              <a:ext cx="457162" cy="310858"/>
            </a:xfrm>
            <a:prstGeom prst="rect">
              <a:avLst/>
            </a:prstGeom>
          </p:spPr>
        </p:pic>
        <p:sp useBgFill="1">
          <p:nvSpPr>
            <p:cNvPr id="52" name="Isosceles Triangle 51"/>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4" name="Group 52"/>
          <p:cNvGrpSpPr/>
          <p:nvPr/>
        </p:nvGrpSpPr>
        <p:grpSpPr>
          <a:xfrm flipH="1">
            <a:off x="4419600" y="5482757"/>
            <a:ext cx="990600" cy="1143000"/>
            <a:chOff x="2673058" y="3048000"/>
            <a:chExt cx="990600" cy="1143000"/>
          </a:xfrm>
        </p:grpSpPr>
        <p:pic>
          <p:nvPicPr>
            <p:cNvPr id="54" name="Picture 53" descr="Picture3.png"/>
            <p:cNvPicPr>
              <a:picLocks noChangeAspect="1"/>
            </p:cNvPicPr>
            <p:nvPr/>
          </p:nvPicPr>
          <p:blipFill>
            <a:blip r:embed="rId5" cstate="print"/>
            <a:srcRect r="46930" b="25293"/>
            <a:stretch>
              <a:fillRect/>
            </a:stretch>
          </p:blipFill>
          <p:spPr>
            <a:xfrm>
              <a:off x="2673058" y="3048000"/>
              <a:ext cx="685800" cy="1143000"/>
            </a:xfrm>
            <a:prstGeom prst="rect">
              <a:avLst/>
            </a:prstGeom>
          </p:spPr>
        </p:pic>
        <p:pic>
          <p:nvPicPr>
            <p:cNvPr id="55" name="Picture 54" descr="Picture4.png"/>
            <p:cNvPicPr>
              <a:picLocks noChangeAspect="1"/>
            </p:cNvPicPr>
            <p:nvPr/>
          </p:nvPicPr>
          <p:blipFill>
            <a:blip r:embed="rId6" cstate="print"/>
            <a:srcRect b="32897"/>
            <a:stretch>
              <a:fillRect/>
            </a:stretch>
          </p:blipFill>
          <p:spPr>
            <a:xfrm rot="5400000">
              <a:off x="3279648" y="3578351"/>
              <a:ext cx="457162" cy="310858"/>
            </a:xfrm>
            <a:prstGeom prst="rect">
              <a:avLst/>
            </a:prstGeom>
          </p:spPr>
        </p:pic>
        <p:sp useBgFill="1">
          <p:nvSpPr>
            <p:cNvPr id="56" name="Isosceles Triangle 55"/>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57" name="TextBox 56"/>
          <p:cNvSpPr txBox="1"/>
          <p:nvPr/>
        </p:nvSpPr>
        <p:spPr>
          <a:xfrm>
            <a:off x="4724400" y="6256425"/>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sp>
        <p:nvSpPr>
          <p:cNvPr id="58" name="TextBox 57"/>
          <p:cNvSpPr txBox="1"/>
          <p:nvPr/>
        </p:nvSpPr>
        <p:spPr>
          <a:xfrm>
            <a:off x="4876800" y="6256425"/>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pic>
        <p:nvPicPr>
          <p:cNvPr id="61" name="Picture 60" descr="Picture3.png"/>
          <p:cNvPicPr>
            <a:picLocks noChangeAspect="1"/>
          </p:cNvPicPr>
          <p:nvPr/>
        </p:nvPicPr>
        <p:blipFill>
          <a:blip r:embed="rId5" cstate="print"/>
          <a:srcRect b="25292"/>
          <a:stretch>
            <a:fillRect/>
          </a:stretch>
        </p:blipFill>
        <p:spPr>
          <a:xfrm>
            <a:off x="3505200" y="2663357"/>
            <a:ext cx="1292245" cy="1143000"/>
          </a:xfrm>
          <a:prstGeom prst="rect">
            <a:avLst/>
          </a:prstGeom>
        </p:spPr>
      </p:pic>
      <p:pic>
        <p:nvPicPr>
          <p:cNvPr id="62" name="Picture 11" descr="C:\Users\nlowe\AppData\Local\Microsoft\Windows\Temporary Internet Files\Content.IE5\GQ0GSDKH\MC900300013[1].wmf"/>
          <p:cNvPicPr>
            <a:picLocks noChangeAspect="1" noChangeArrowheads="1"/>
          </p:cNvPicPr>
          <p:nvPr/>
        </p:nvPicPr>
        <p:blipFill>
          <a:blip r:embed="rId7" cstate="print"/>
          <a:srcRect/>
          <a:stretch>
            <a:fillRect/>
          </a:stretch>
        </p:blipFill>
        <p:spPr bwMode="auto">
          <a:xfrm flipH="1">
            <a:off x="1219200" y="2623109"/>
            <a:ext cx="1143000" cy="1238198"/>
          </a:xfrm>
          <a:prstGeom prst="rect">
            <a:avLst/>
          </a:prstGeom>
          <a:noFill/>
        </p:spPr>
      </p:pic>
      <p:sp>
        <p:nvSpPr>
          <p:cNvPr id="63" name="TextBox 62"/>
          <p:cNvSpPr txBox="1"/>
          <p:nvPr/>
        </p:nvSpPr>
        <p:spPr>
          <a:xfrm>
            <a:off x="1371600" y="3886200"/>
            <a:ext cx="798617" cy="369332"/>
          </a:xfrm>
          <a:prstGeom prst="rect">
            <a:avLst/>
          </a:prstGeom>
          <a:noFill/>
        </p:spPr>
        <p:txBody>
          <a:bodyPr wrap="none" rtlCol="0">
            <a:spAutoFit/>
          </a:bodyPr>
          <a:lstStyle/>
          <a:p>
            <a:r>
              <a:rPr lang="en-US" dirty="0" smtClean="0">
                <a:latin typeface="Calibri" pitchFamily="34" charset="0"/>
                <a:cs typeface="Calibri" pitchFamily="34" charset="0"/>
              </a:rPr>
              <a:t>Kinase</a:t>
            </a:r>
            <a:endParaRPr lang="en-US" dirty="0">
              <a:latin typeface="Calibri" pitchFamily="34" charset="0"/>
              <a:cs typeface="Calibri" pitchFamily="34" charset="0"/>
            </a:endParaRPr>
          </a:p>
        </p:txBody>
      </p:sp>
      <p:cxnSp>
        <p:nvCxnSpPr>
          <p:cNvPr id="64" name="Straight Arrow Connector 63"/>
          <p:cNvCxnSpPr/>
          <p:nvPr/>
        </p:nvCxnSpPr>
        <p:spPr>
          <a:xfrm flipV="1">
            <a:off x="1750831" y="2957524"/>
            <a:ext cx="609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1905001" y="2935524"/>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itchFamily="34" charset="0"/>
                <a:cs typeface="Calibri" pitchFamily="34" charset="0"/>
              </a:rPr>
              <a:t>P</a:t>
            </a:r>
            <a:endParaRPr lang="en-US" dirty="0">
              <a:latin typeface="Calibri" pitchFamily="34" charset="0"/>
              <a:cs typeface="Calibri" pitchFamily="34" charset="0"/>
            </a:endParaRPr>
          </a:p>
        </p:txBody>
      </p:sp>
      <p:grpSp>
        <p:nvGrpSpPr>
          <p:cNvPr id="5" name="Group 78"/>
          <p:cNvGrpSpPr/>
          <p:nvPr/>
        </p:nvGrpSpPr>
        <p:grpSpPr>
          <a:xfrm flipH="1">
            <a:off x="4419600" y="5406557"/>
            <a:ext cx="990600" cy="1143000"/>
            <a:chOff x="2673058" y="3048000"/>
            <a:chExt cx="990600" cy="1143000"/>
          </a:xfrm>
        </p:grpSpPr>
        <p:pic>
          <p:nvPicPr>
            <p:cNvPr id="80" name="Picture 79" descr="Picture3.png"/>
            <p:cNvPicPr>
              <a:picLocks noChangeAspect="1"/>
            </p:cNvPicPr>
            <p:nvPr/>
          </p:nvPicPr>
          <p:blipFill>
            <a:blip r:embed="rId5" cstate="print"/>
            <a:srcRect r="46930" b="25293"/>
            <a:stretch>
              <a:fillRect/>
            </a:stretch>
          </p:blipFill>
          <p:spPr>
            <a:xfrm>
              <a:off x="2673058" y="3048000"/>
              <a:ext cx="685800" cy="1143000"/>
            </a:xfrm>
            <a:prstGeom prst="rect">
              <a:avLst/>
            </a:prstGeom>
          </p:spPr>
        </p:pic>
        <p:pic>
          <p:nvPicPr>
            <p:cNvPr id="81" name="Picture 80" descr="Picture4.png"/>
            <p:cNvPicPr>
              <a:picLocks noChangeAspect="1"/>
            </p:cNvPicPr>
            <p:nvPr/>
          </p:nvPicPr>
          <p:blipFill>
            <a:blip r:embed="rId6" cstate="print"/>
            <a:srcRect b="32897"/>
            <a:stretch>
              <a:fillRect/>
            </a:stretch>
          </p:blipFill>
          <p:spPr>
            <a:xfrm rot="5400000">
              <a:off x="3279648" y="3578351"/>
              <a:ext cx="457162" cy="310858"/>
            </a:xfrm>
            <a:prstGeom prst="rect">
              <a:avLst/>
            </a:prstGeom>
          </p:spPr>
        </p:pic>
        <p:sp useBgFill="1">
          <p:nvSpPr>
            <p:cNvPr id="82" name="Isosceles Triangle 81"/>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6" name="Group 82"/>
          <p:cNvGrpSpPr/>
          <p:nvPr/>
        </p:nvGrpSpPr>
        <p:grpSpPr>
          <a:xfrm>
            <a:off x="4184942" y="5406557"/>
            <a:ext cx="996658" cy="1143000"/>
            <a:chOff x="2667000" y="2743200"/>
            <a:chExt cx="996658" cy="1143000"/>
          </a:xfrm>
        </p:grpSpPr>
        <p:pic>
          <p:nvPicPr>
            <p:cNvPr id="84" name="Picture 83" descr="Picture3.png"/>
            <p:cNvPicPr>
              <a:picLocks noChangeAspect="1"/>
            </p:cNvPicPr>
            <p:nvPr/>
          </p:nvPicPr>
          <p:blipFill>
            <a:blip r:embed="rId5" cstate="print"/>
            <a:srcRect r="46930" b="25293"/>
            <a:stretch>
              <a:fillRect/>
            </a:stretch>
          </p:blipFill>
          <p:spPr>
            <a:xfrm>
              <a:off x="2667000" y="2743200"/>
              <a:ext cx="685800" cy="1143000"/>
            </a:xfrm>
            <a:prstGeom prst="rect">
              <a:avLst/>
            </a:prstGeom>
          </p:spPr>
        </p:pic>
        <p:pic>
          <p:nvPicPr>
            <p:cNvPr id="85" name="Picture 84" descr="Picture4.png"/>
            <p:cNvPicPr>
              <a:picLocks noChangeAspect="1"/>
            </p:cNvPicPr>
            <p:nvPr/>
          </p:nvPicPr>
          <p:blipFill>
            <a:blip r:embed="rId6" cstate="print"/>
            <a:srcRect b="32897"/>
            <a:stretch>
              <a:fillRect/>
            </a:stretch>
          </p:blipFill>
          <p:spPr>
            <a:xfrm rot="5400000">
              <a:off x="3279648" y="2892552"/>
              <a:ext cx="457162" cy="310858"/>
            </a:xfrm>
            <a:prstGeom prst="rect">
              <a:avLst/>
            </a:prstGeom>
          </p:spPr>
        </p:pic>
        <p:sp useBgFill="1">
          <p:nvSpPr>
            <p:cNvPr id="86" name="Isosceles Triangle 85"/>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pic>
        <p:nvPicPr>
          <p:cNvPr id="87" name="Picture 86" descr="Picture3.png"/>
          <p:cNvPicPr>
            <a:picLocks noChangeAspect="1"/>
          </p:cNvPicPr>
          <p:nvPr/>
        </p:nvPicPr>
        <p:blipFill>
          <a:blip r:embed="rId5" cstate="print"/>
          <a:srcRect b="25292"/>
          <a:stretch>
            <a:fillRect/>
          </a:stretch>
        </p:blipFill>
        <p:spPr>
          <a:xfrm>
            <a:off x="5053264" y="2715493"/>
            <a:ext cx="1292245" cy="1143000"/>
          </a:xfrm>
          <a:prstGeom prst="rect">
            <a:avLst/>
          </a:prstGeom>
        </p:spPr>
      </p:pic>
      <p:cxnSp>
        <p:nvCxnSpPr>
          <p:cNvPr id="89" name="Straight Arrow Connector 88"/>
          <p:cNvCxnSpPr/>
          <p:nvPr/>
        </p:nvCxnSpPr>
        <p:spPr>
          <a:xfrm flipV="1">
            <a:off x="1752593" y="2952752"/>
            <a:ext cx="609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1905000" y="2930061"/>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itchFamily="34" charset="0"/>
                <a:cs typeface="Calibri" pitchFamily="34" charset="0"/>
              </a:rPr>
              <a:t>P</a:t>
            </a:r>
            <a:endParaRPr lang="en-US" dirty="0">
              <a:latin typeface="Calibri" pitchFamily="34" charset="0"/>
              <a:cs typeface="Calibri" pitchFamily="34" charset="0"/>
            </a:endParaRPr>
          </a:p>
        </p:txBody>
      </p:sp>
      <p:sp>
        <p:nvSpPr>
          <p:cNvPr id="37" name="TextBox 36"/>
          <p:cNvSpPr txBox="1"/>
          <p:nvPr/>
        </p:nvSpPr>
        <p:spPr>
          <a:xfrm>
            <a:off x="685800" y="6248400"/>
            <a:ext cx="777777" cy="307777"/>
          </a:xfrm>
          <a:prstGeom prst="rect">
            <a:avLst/>
          </a:prstGeom>
          <a:noFill/>
        </p:spPr>
        <p:txBody>
          <a:bodyPr wrap="none" rtlCol="0">
            <a:spAutoFit/>
          </a:bodyPr>
          <a:lstStyle/>
          <a:p>
            <a:r>
              <a:rPr lang="en-US" sz="1400" dirty="0" smtClean="0">
                <a:latin typeface="Calibri" pitchFamily="34" charset="0"/>
                <a:cs typeface="Calibri" pitchFamily="34" charset="0"/>
              </a:rPr>
              <a:t>Nucleus</a:t>
            </a:r>
            <a:endParaRPr lang="en-US" sz="1400" dirty="0">
              <a:latin typeface="Calibri" pitchFamily="34" charset="0"/>
              <a:cs typeface="Calibri" pitchFamily="34" charset="0"/>
            </a:endParaRPr>
          </a:p>
        </p:txBody>
      </p:sp>
      <p:sp>
        <p:nvSpPr>
          <p:cNvPr id="39" name="TextBox 38"/>
          <p:cNvSpPr txBox="1"/>
          <p:nvPr/>
        </p:nvSpPr>
        <p:spPr>
          <a:xfrm>
            <a:off x="-143822" y="2590800"/>
            <a:ext cx="1058222" cy="523220"/>
          </a:xfrm>
          <a:prstGeom prst="rect">
            <a:avLst/>
          </a:prstGeom>
          <a:noFill/>
        </p:spPr>
        <p:txBody>
          <a:bodyPr wrap="square" rtlCol="0">
            <a:spAutoFit/>
          </a:bodyPr>
          <a:lstStyle/>
          <a:p>
            <a:pPr algn="r"/>
            <a:r>
              <a:rPr lang="en-US" sz="1400" dirty="0" smtClean="0">
                <a:latin typeface="Calibri" pitchFamily="34" charset="0"/>
                <a:cs typeface="Calibri" pitchFamily="34" charset="0"/>
              </a:rPr>
              <a:t>Cell </a:t>
            </a:r>
          </a:p>
          <a:p>
            <a:pPr algn="r"/>
            <a:r>
              <a:rPr lang="en-US" sz="1400" dirty="0" smtClean="0">
                <a:latin typeface="Calibri" pitchFamily="34" charset="0"/>
                <a:cs typeface="Calibri" pitchFamily="34" charset="0"/>
              </a:rPr>
              <a:t>Membrane</a:t>
            </a:r>
            <a:endParaRPr lang="en-US" sz="1400" dirty="0">
              <a:latin typeface="Calibri" pitchFamily="34" charset="0"/>
              <a:cs typeface="Calibri" pitchFamily="34" charset="0"/>
            </a:endParaRPr>
          </a:p>
        </p:txBody>
      </p:sp>
      <p:sp>
        <p:nvSpPr>
          <p:cNvPr id="40" name="TextBox 39"/>
          <p:cNvSpPr txBox="1"/>
          <p:nvPr/>
        </p:nvSpPr>
        <p:spPr>
          <a:xfrm>
            <a:off x="7377619" y="2362200"/>
            <a:ext cx="1766381" cy="646331"/>
          </a:xfrm>
          <a:prstGeom prst="rect">
            <a:avLst/>
          </a:prstGeom>
          <a:noFill/>
        </p:spPr>
        <p:txBody>
          <a:bodyPr wrap="none" rtlCol="0">
            <a:spAutoFit/>
          </a:bodyPr>
          <a:lstStyle/>
          <a:p>
            <a:pPr algn="r"/>
            <a:r>
              <a:rPr lang="en-US" dirty="0" smtClean="0">
                <a:latin typeface="Calibri" pitchFamily="34" charset="0"/>
                <a:cs typeface="Calibri" pitchFamily="34" charset="0"/>
              </a:rPr>
              <a:t>Suprachiasmatic </a:t>
            </a:r>
          </a:p>
          <a:p>
            <a:pPr algn="r"/>
            <a:r>
              <a:rPr lang="en-US" dirty="0" smtClean="0">
                <a:latin typeface="Calibri" pitchFamily="34" charset="0"/>
                <a:cs typeface="Calibri" pitchFamily="34" charset="0"/>
              </a:rPr>
              <a:t>Nucleus</a:t>
            </a:r>
            <a:endParaRPr lang="en-US" dirty="0">
              <a:latin typeface="Calibri" pitchFamily="34" charset="0"/>
              <a:cs typeface="Calibri" pitchFamily="34" charset="0"/>
            </a:endParaRPr>
          </a:p>
        </p:txBody>
      </p:sp>
      <p:sp>
        <p:nvSpPr>
          <p:cNvPr id="41" name="&quot;No&quot; Symbol 40"/>
          <p:cNvSpPr/>
          <p:nvPr/>
        </p:nvSpPr>
        <p:spPr>
          <a:xfrm>
            <a:off x="3733800" y="2819400"/>
            <a:ext cx="838200" cy="838200"/>
          </a:xfrm>
          <a:prstGeom prst="noSmoking">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42" name="&quot;No&quot; Symbol 41"/>
          <p:cNvSpPr/>
          <p:nvPr/>
        </p:nvSpPr>
        <p:spPr>
          <a:xfrm>
            <a:off x="5257800" y="2895600"/>
            <a:ext cx="838200" cy="838200"/>
          </a:xfrm>
          <a:prstGeom prst="noSmoking">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43" name="TextBox 42"/>
          <p:cNvSpPr txBox="1"/>
          <p:nvPr/>
        </p:nvSpPr>
        <p:spPr>
          <a:xfrm>
            <a:off x="6781800" y="5181600"/>
            <a:ext cx="19812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smtClean="0">
                <a:solidFill>
                  <a:schemeClr val="tx1"/>
                </a:solidFill>
                <a:latin typeface="Calibri" pitchFamily="34" charset="0"/>
                <a:cs typeface="Calibri" pitchFamily="34" charset="0"/>
              </a:rPr>
              <a:t>Setting the clock forward</a:t>
            </a:r>
            <a:endParaRPr lang="en-US" dirty="0">
              <a:solidFill>
                <a:schemeClr val="tx1"/>
              </a:solidFill>
              <a:latin typeface="Calibri" pitchFamily="34" charset="0"/>
              <a:cs typeface="Calibri" pitchFamily="34" charset="0"/>
            </a:endParaRPr>
          </a:p>
        </p:txBody>
      </p:sp>
      <p:sp>
        <p:nvSpPr>
          <p:cNvPr id="44" name="Rectangle 43"/>
          <p:cNvSpPr/>
          <p:nvPr/>
        </p:nvSpPr>
        <p:spPr>
          <a:xfrm>
            <a:off x="1752600" y="6581001"/>
            <a:ext cx="6781800" cy="276999"/>
          </a:xfrm>
          <a:prstGeom prst="rect">
            <a:avLst/>
          </a:prstGeom>
        </p:spPr>
        <p:txBody>
          <a:bodyPr wrap="square">
            <a:spAutoFit/>
          </a:bodyPr>
          <a:lstStyle/>
          <a:p>
            <a:pPr algn="ctr"/>
            <a:r>
              <a:rPr lang="en-US" sz="1200" dirty="0" err="1" smtClean="0">
                <a:latin typeface="Calibri" pitchFamily="34" charset="0"/>
                <a:cs typeface="Calibri" pitchFamily="34" charset="0"/>
              </a:rPr>
              <a:t>Travnickova-Bendova</a:t>
            </a:r>
            <a:r>
              <a:rPr lang="en-US" sz="1200" dirty="0" smtClean="0">
                <a:latin typeface="Calibri" pitchFamily="34" charset="0"/>
                <a:cs typeface="Calibri" pitchFamily="34" charset="0"/>
              </a:rPr>
              <a:t> Z et al. </a:t>
            </a:r>
            <a:r>
              <a:rPr lang="en-US" sz="1200" i="1" dirty="0" smtClean="0">
                <a:latin typeface="Calibri" pitchFamily="34" charset="0"/>
                <a:cs typeface="Calibri" pitchFamily="34" charset="0"/>
              </a:rPr>
              <a:t>PNAS. </a:t>
            </a:r>
            <a:r>
              <a:rPr lang="en-US" sz="1200" dirty="0" smtClean="0">
                <a:latin typeface="Calibri" pitchFamily="34" charset="0"/>
                <a:cs typeface="Calibri" pitchFamily="34" charset="0"/>
              </a:rPr>
              <a:t>2002. Stephen M. Stahl, MD,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p:cTn id="12" dur="500" fill="hold"/>
                                        <p:tgtEl>
                                          <p:spTgt spid="57"/>
                                        </p:tgtEl>
                                        <p:attrNameLst>
                                          <p:attrName>ppt_w</p:attrName>
                                        </p:attrNameLst>
                                      </p:cBhvr>
                                      <p:tavLst>
                                        <p:tav tm="0">
                                          <p:val>
                                            <p:fltVal val="0"/>
                                          </p:val>
                                        </p:tav>
                                        <p:tav tm="100000">
                                          <p:val>
                                            <p:strVal val="#ppt_w"/>
                                          </p:val>
                                        </p:tav>
                                      </p:tavLst>
                                    </p:anim>
                                    <p:anim calcmode="lin" valueType="num">
                                      <p:cBhvr>
                                        <p:cTn id="13" dur="500" fill="hold"/>
                                        <p:tgtEl>
                                          <p:spTgt spid="57"/>
                                        </p:tgtEl>
                                        <p:attrNameLst>
                                          <p:attrName>ppt_h</p:attrName>
                                        </p:attrNameLst>
                                      </p:cBhvr>
                                      <p:tavLst>
                                        <p:tav tm="0">
                                          <p:val>
                                            <p:fltVal val="0"/>
                                          </p:val>
                                        </p:tav>
                                        <p:tav tm="100000">
                                          <p:val>
                                            <p:strVal val="#ppt_h"/>
                                          </p:val>
                                        </p:tav>
                                      </p:tavLst>
                                    </p:anim>
                                    <p:animEffect transition="in" filter="fade">
                                      <p:cBhvr>
                                        <p:cTn id="14" dur="500"/>
                                        <p:tgtEl>
                                          <p:spTgt spid="57"/>
                                        </p:tgtEl>
                                      </p:cBhvr>
                                    </p:animEffect>
                                  </p:childTnLst>
                                </p:cTn>
                              </p:par>
                            </p:childTnLst>
                          </p:cTn>
                        </p:par>
                        <p:par>
                          <p:cTn id="15" fill="hold">
                            <p:stCondLst>
                              <p:cond delay="500"/>
                            </p:stCondLst>
                            <p:childTnLst>
                              <p:par>
                                <p:cTn id="16" presetID="64" presetClass="path" presetSubtype="0" accel="50000" decel="50000" fill="hold" nodeType="afterEffect">
                                  <p:stCondLst>
                                    <p:cond delay="0"/>
                                  </p:stCondLst>
                                  <p:childTnLst>
                                    <p:animMotion origin="layout" path="M -5.55556E-7 -4.44444E-6 L -0.10451 -0.40555 " pathEditMode="relative" rAng="0" ptsTypes="AA">
                                      <p:cBhvr>
                                        <p:cTn id="17" dur="2000" fill="hold"/>
                                        <p:tgtEl>
                                          <p:spTgt spid="3"/>
                                        </p:tgtEl>
                                        <p:attrNameLst>
                                          <p:attrName>ppt_x</p:attrName>
                                          <p:attrName>ppt_y</p:attrName>
                                        </p:attrNameLst>
                                      </p:cBhvr>
                                      <p:rCtr x="-52" y="-203"/>
                                    </p:animMotion>
                                  </p:childTnLst>
                                </p:cTn>
                              </p:par>
                              <p:par>
                                <p:cTn id="18" presetID="1" presetClass="exit" presetSubtype="0" fill="hold" grpId="1" nodeType="withEffect">
                                  <p:stCondLst>
                                    <p:cond delay="0"/>
                                  </p:stCondLst>
                                  <p:childTnLst>
                                    <p:set>
                                      <p:cBhvr>
                                        <p:cTn id="19" dur="1" fill="hold">
                                          <p:stCondLst>
                                            <p:cond delay="0"/>
                                          </p:stCondLst>
                                        </p:cTn>
                                        <p:tgtEl>
                                          <p:spTgt spid="57"/>
                                        </p:tgtEl>
                                        <p:attrNameLst>
                                          <p:attrName>style.visibility</p:attrName>
                                        </p:attrNameLst>
                                      </p:cBhvr>
                                      <p:to>
                                        <p:strVal val="hidden"/>
                                      </p:to>
                                    </p:set>
                                  </p:childTnLst>
                                </p:cTn>
                              </p:par>
                            </p:childTnLst>
                          </p:cTn>
                        </p:par>
                        <p:par>
                          <p:cTn id="20" fill="hold">
                            <p:stCondLst>
                              <p:cond delay="2500"/>
                            </p:stCondLst>
                            <p:childTnLst>
                              <p:par>
                                <p:cTn id="21" presetID="53"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childTnLst>
                          </p:cTn>
                        </p:par>
                        <p:par>
                          <p:cTn id="31" fill="hold">
                            <p:stCondLst>
                              <p:cond delay="3000"/>
                            </p:stCondLst>
                            <p:childTnLst>
                              <p:par>
                                <p:cTn id="32" presetID="1" presetClass="exit" presetSubtype="0" fill="hold" grpId="1" nodeType="afterEffect">
                                  <p:stCondLst>
                                    <p:cond delay="0"/>
                                  </p:stCondLst>
                                  <p:childTnLst>
                                    <p:set>
                                      <p:cBhvr>
                                        <p:cTn id="33" dur="1" fill="hold">
                                          <p:stCondLst>
                                            <p:cond delay="0"/>
                                          </p:stCondLst>
                                        </p:cTn>
                                        <p:tgtEl>
                                          <p:spTgt spid="58"/>
                                        </p:tgtEl>
                                        <p:attrNameLst>
                                          <p:attrName>style.visibility</p:attrName>
                                        </p:attrNameLst>
                                      </p:cBhvr>
                                      <p:to>
                                        <p:strVal val="hidden"/>
                                      </p:to>
                                    </p:set>
                                  </p:childTnLst>
                                </p:cTn>
                              </p:par>
                              <p:par>
                                <p:cTn id="34" presetID="64" presetClass="path" presetSubtype="0" accel="50000" decel="50000" fill="hold" nodeType="withEffect">
                                  <p:stCondLst>
                                    <p:cond delay="0"/>
                                  </p:stCondLst>
                                  <p:childTnLst>
                                    <p:animMotion origin="layout" path="M 2.77778E-6 -4.44444E-6 L 0.00382 -0.41666 " pathEditMode="relative" rAng="0" ptsTypes="AA">
                                      <p:cBhvr>
                                        <p:cTn id="35" dur="2000" fill="hold"/>
                                        <p:tgtEl>
                                          <p:spTgt spid="4"/>
                                        </p:tgtEl>
                                        <p:attrNameLst>
                                          <p:attrName>ppt_x</p:attrName>
                                          <p:attrName>ppt_y</p:attrName>
                                        </p:attrNameLst>
                                      </p:cBhvr>
                                      <p:rCtr x="2" y="-208"/>
                                    </p:animMotion>
                                  </p:childTnLst>
                                </p:cTn>
                              </p:par>
                            </p:childTnLst>
                          </p:cTn>
                        </p:par>
                        <p:par>
                          <p:cTn id="36" fill="hold">
                            <p:stCondLst>
                              <p:cond delay="5000"/>
                            </p:stCondLst>
                            <p:childTnLst>
                              <p:par>
                                <p:cTn id="37" presetID="35" presetClass="path" presetSubtype="0" accel="50000" decel="50000" fill="hold" nodeType="afterEffect">
                                  <p:stCondLst>
                                    <p:cond delay="0"/>
                                  </p:stCondLst>
                                  <p:childTnLst>
                                    <p:animMotion origin="layout" path="M 0.00382 -0.41666 L -0.08785 -0.40555 " pathEditMode="relative" rAng="0" ptsTypes="AA">
                                      <p:cBhvr>
                                        <p:cTn id="38" dur="2000" fill="hold"/>
                                        <p:tgtEl>
                                          <p:spTgt spid="4"/>
                                        </p:tgtEl>
                                        <p:attrNameLst>
                                          <p:attrName>ppt_x</p:attrName>
                                          <p:attrName>ppt_y</p:attrName>
                                        </p:attrNameLst>
                                      </p:cBhvr>
                                      <p:rCtr x="-46" y="6"/>
                                    </p:animMotion>
                                  </p:childTnLst>
                                </p:cTn>
                              </p:par>
                            </p:childTnLst>
                          </p:cTn>
                        </p:par>
                        <p:par>
                          <p:cTn id="39" fill="hold">
                            <p:stCondLst>
                              <p:cond delay="7000"/>
                            </p:stCondLst>
                            <p:childTnLst>
                              <p:par>
                                <p:cTn id="40" presetID="10" presetClass="entr" presetSubtype="0"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3"/>
                                        </p:tgtEl>
                                      </p:cBhvr>
                                    </p:animEffect>
                                    <p:set>
                                      <p:cBhvr>
                                        <p:cTn id="48" dur="1" fill="hold">
                                          <p:stCondLst>
                                            <p:cond delay="499"/>
                                          </p:stCondLst>
                                        </p:cTn>
                                        <p:tgtEl>
                                          <p:spTgt spid="3"/>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slide(fromBottom)">
                                      <p:cBhvr>
                                        <p:cTn id="53" dur="500"/>
                                        <p:tgtEl>
                                          <p:spTgt spid="34"/>
                                        </p:tgtEl>
                                      </p:cBhvr>
                                    </p:animEffect>
                                  </p:childTnLst>
                                </p:cTn>
                              </p:par>
                            </p:childTnLst>
                          </p:cTn>
                        </p:par>
                        <p:par>
                          <p:cTn id="54" fill="hold">
                            <p:stCondLst>
                              <p:cond delay="500"/>
                            </p:stCondLst>
                            <p:childTnLst>
                              <p:par>
                                <p:cTn id="55" presetID="53"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ppt_w</p:attrName>
                                        </p:attrNameLst>
                                      </p:cBhvr>
                                      <p:tavLst>
                                        <p:tav tm="0">
                                          <p:val>
                                            <p:fltVal val="0"/>
                                          </p:val>
                                        </p:tav>
                                        <p:tav tm="100000">
                                          <p:val>
                                            <p:strVal val="#ppt_w"/>
                                          </p:val>
                                        </p:tav>
                                      </p:tavLst>
                                    </p:anim>
                                    <p:anim calcmode="lin" valueType="num">
                                      <p:cBhvr>
                                        <p:cTn id="58" dur="500" fill="hold"/>
                                        <p:tgtEl>
                                          <p:spTgt spid="5"/>
                                        </p:tgtEl>
                                        <p:attrNameLst>
                                          <p:attrName>ppt_h</p:attrName>
                                        </p:attrNameLst>
                                      </p:cBhvr>
                                      <p:tavLst>
                                        <p:tav tm="0">
                                          <p:val>
                                            <p:fltVal val="0"/>
                                          </p:val>
                                        </p:tav>
                                        <p:tav tm="100000">
                                          <p:val>
                                            <p:strVal val="#ppt_h"/>
                                          </p:val>
                                        </p:tav>
                                      </p:tavLst>
                                    </p:anim>
                                    <p:animEffect transition="in" filter="fade">
                                      <p:cBhvr>
                                        <p:cTn id="59" dur="500"/>
                                        <p:tgtEl>
                                          <p:spTgt spid="5"/>
                                        </p:tgtEl>
                                      </p:cBhvr>
                                    </p:animEffect>
                                  </p:childTnLst>
                                </p:cTn>
                              </p:par>
                              <p:par>
                                <p:cTn id="60" presetID="64" presetClass="path" presetSubtype="0" accel="50000" decel="50000" fill="hold" nodeType="withEffect">
                                  <p:stCondLst>
                                    <p:cond delay="0"/>
                                  </p:stCondLst>
                                  <p:childTnLst>
                                    <p:animMotion origin="layout" path="M -3.33333E-6 -1.11111E-6 L 0.15417 -0.37222 " pathEditMode="relative" rAng="0" ptsTypes="AA">
                                      <p:cBhvr>
                                        <p:cTn id="61" dur="2000" fill="hold"/>
                                        <p:tgtEl>
                                          <p:spTgt spid="5"/>
                                        </p:tgtEl>
                                        <p:attrNameLst>
                                          <p:attrName>ppt_x</p:attrName>
                                          <p:attrName>ppt_y</p:attrName>
                                        </p:attrNameLst>
                                      </p:cBhvr>
                                      <p:rCtr x="77" y="-186"/>
                                    </p:animMotion>
                                  </p:childTnLst>
                                </p:cTn>
                              </p:par>
                              <p:par>
                                <p:cTn id="62" presetID="35" presetClass="path" presetSubtype="0" accel="50000" decel="50000" fill="hold" nodeType="withEffect">
                                  <p:stCondLst>
                                    <p:cond delay="0"/>
                                  </p:stCondLst>
                                  <p:childTnLst>
                                    <p:animMotion origin="layout" path="M 0.15416 -0.37222 L 0.1125 -0.39445 " pathEditMode="relative" rAng="0" ptsTypes="AA">
                                      <p:cBhvr>
                                        <p:cTn id="63" dur="2000" fill="hold"/>
                                        <p:tgtEl>
                                          <p:spTgt spid="5"/>
                                        </p:tgtEl>
                                        <p:attrNameLst>
                                          <p:attrName>ppt_x</p:attrName>
                                          <p:attrName>ppt_y</p:attrName>
                                        </p:attrNameLst>
                                      </p:cBhvr>
                                      <p:rCtr x="-21" y="-11"/>
                                    </p:animMotion>
                                  </p:childTnLst>
                                </p:cTn>
                              </p:par>
                              <p:par>
                                <p:cTn id="64" presetID="53" presetClass="entr" presetSubtype="0" fill="hold" nodeType="with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500" fill="hold"/>
                                        <p:tgtEl>
                                          <p:spTgt spid="6"/>
                                        </p:tgtEl>
                                        <p:attrNameLst>
                                          <p:attrName>ppt_w</p:attrName>
                                        </p:attrNameLst>
                                      </p:cBhvr>
                                      <p:tavLst>
                                        <p:tav tm="0">
                                          <p:val>
                                            <p:fltVal val="0"/>
                                          </p:val>
                                        </p:tav>
                                        <p:tav tm="100000">
                                          <p:val>
                                            <p:strVal val="#ppt_w"/>
                                          </p:val>
                                        </p:tav>
                                      </p:tavLst>
                                    </p:anim>
                                    <p:anim calcmode="lin" valueType="num">
                                      <p:cBhvr>
                                        <p:cTn id="67" dur="500" fill="hold"/>
                                        <p:tgtEl>
                                          <p:spTgt spid="6"/>
                                        </p:tgtEl>
                                        <p:attrNameLst>
                                          <p:attrName>ppt_h</p:attrName>
                                        </p:attrNameLst>
                                      </p:cBhvr>
                                      <p:tavLst>
                                        <p:tav tm="0">
                                          <p:val>
                                            <p:fltVal val="0"/>
                                          </p:val>
                                        </p:tav>
                                        <p:tav tm="100000">
                                          <p:val>
                                            <p:strVal val="#ppt_h"/>
                                          </p:val>
                                        </p:tav>
                                      </p:tavLst>
                                    </p:anim>
                                    <p:animEffect transition="in" filter="fade">
                                      <p:cBhvr>
                                        <p:cTn id="68" dur="500"/>
                                        <p:tgtEl>
                                          <p:spTgt spid="6"/>
                                        </p:tgtEl>
                                      </p:cBhvr>
                                    </p:animEffect>
                                  </p:childTnLst>
                                </p:cTn>
                              </p:par>
                              <p:par>
                                <p:cTn id="69" presetID="64" presetClass="path" presetSubtype="0" accel="50000" decel="50000" fill="hold" nodeType="withEffect">
                                  <p:stCondLst>
                                    <p:cond delay="0"/>
                                  </p:stCondLst>
                                  <p:childTnLst>
                                    <p:animMotion origin="layout" path="M 0.00382 -0.02454 L 0.10382 -0.39445 " pathEditMode="relative" rAng="0" ptsTypes="AA">
                                      <p:cBhvr>
                                        <p:cTn id="70" dur="2000" fill="hold"/>
                                        <p:tgtEl>
                                          <p:spTgt spid="6"/>
                                        </p:tgtEl>
                                        <p:attrNameLst>
                                          <p:attrName>ppt_x</p:attrName>
                                          <p:attrName>ppt_y</p:attrName>
                                        </p:attrNameLst>
                                      </p:cBhvr>
                                      <p:rCtr x="50" y="-185"/>
                                    </p:animMotion>
                                  </p:childTnLst>
                                </p:cTn>
                              </p:par>
                            </p:childTnLst>
                          </p:cTn>
                        </p:par>
                        <p:par>
                          <p:cTn id="71" fill="hold">
                            <p:stCondLst>
                              <p:cond delay="2500"/>
                            </p:stCondLst>
                            <p:childTnLst>
                              <p:par>
                                <p:cTn id="72" presetID="10" presetClass="entr" presetSubtype="0" fill="hold"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fade">
                                      <p:cBhvr>
                                        <p:cTn id="74" dur="1000"/>
                                        <p:tgtEl>
                                          <p:spTgt spid="87"/>
                                        </p:tgtEl>
                                      </p:cBhvr>
                                    </p:animEffect>
                                  </p:childTnLst>
                                </p:cTn>
                              </p:par>
                              <p:par>
                                <p:cTn id="75" presetID="1" presetClass="exit" presetSubtype="0" fill="hold" nodeType="withEffect">
                                  <p:stCondLst>
                                    <p:cond delay="0"/>
                                  </p:stCondLst>
                                  <p:childTnLst>
                                    <p:set>
                                      <p:cBhvr>
                                        <p:cTn id="76" dur="1" fill="hold">
                                          <p:stCondLst>
                                            <p:cond delay="0"/>
                                          </p:stCondLst>
                                        </p:cTn>
                                        <p:tgtEl>
                                          <p:spTgt spid="5"/>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6"/>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1000"/>
                                        <p:tgtEl>
                                          <p:spTgt spid="62"/>
                                        </p:tgtEl>
                                      </p:cBhvr>
                                    </p:animEffect>
                                  </p:childTnLst>
                                </p:cTn>
                              </p:par>
                              <p:par>
                                <p:cTn id="84" presetID="10" presetClass="entr" presetSubtype="0" fill="hold"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fade">
                                      <p:cBhvr>
                                        <p:cTn id="86" dur="1000"/>
                                        <p:tgtEl>
                                          <p:spTgt spid="64"/>
                                        </p:tgtEl>
                                      </p:cBhvr>
                                    </p:animEffect>
                                  </p:childTnLst>
                                </p:cTn>
                              </p:par>
                              <p:par>
                                <p:cTn id="87" presetID="10" presetClass="entr" presetSubtype="0" fill="hold" grpId="2"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childTnLst>
                                </p:cTn>
                              </p:par>
                              <p:par>
                                <p:cTn id="90" presetID="10" presetClass="entr" presetSubtype="0" fill="hold"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fade">
                                      <p:cBhvr>
                                        <p:cTn id="92" dur="1000"/>
                                        <p:tgtEl>
                                          <p:spTgt spid="89"/>
                                        </p:tgtEl>
                                      </p:cBhvr>
                                    </p:animEffect>
                                  </p:childTnLst>
                                </p:cTn>
                              </p:par>
                              <p:par>
                                <p:cTn id="93" presetID="10" presetClass="entr" presetSubtype="0" fill="hold" grpId="2" nodeType="withEffect">
                                  <p:stCondLst>
                                    <p:cond delay="0"/>
                                  </p:stCondLst>
                                  <p:childTnLst>
                                    <p:set>
                                      <p:cBhvr>
                                        <p:cTn id="94" dur="1" fill="hold">
                                          <p:stCondLst>
                                            <p:cond delay="0"/>
                                          </p:stCondLst>
                                        </p:cTn>
                                        <p:tgtEl>
                                          <p:spTgt spid="90"/>
                                        </p:tgtEl>
                                        <p:attrNameLst>
                                          <p:attrName>style.visibility</p:attrName>
                                        </p:attrNameLst>
                                      </p:cBhvr>
                                      <p:to>
                                        <p:strVal val="visible"/>
                                      </p:to>
                                    </p:set>
                                    <p:animEffect transition="in" filter="fade">
                                      <p:cBhvr>
                                        <p:cTn id="95" dur="1000"/>
                                        <p:tgtEl>
                                          <p:spTgt spid="9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3"/>
                                        </p:tgtEl>
                                        <p:attrNameLst>
                                          <p:attrName>style.visibility</p:attrName>
                                        </p:attrNameLst>
                                      </p:cBhvr>
                                      <p:to>
                                        <p:strVal val="visible"/>
                                      </p:to>
                                    </p:set>
                                    <p:animEffect transition="in" filter="fade">
                                      <p:cBhvr>
                                        <p:cTn id="98" dur="1000"/>
                                        <p:tgtEl>
                                          <p:spTgt spid="63"/>
                                        </p:tgtEl>
                                      </p:cBhvr>
                                    </p:animEffect>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nodeType="clickEffect">
                                  <p:stCondLst>
                                    <p:cond delay="0"/>
                                  </p:stCondLst>
                                  <p:childTnLst>
                                    <p:animMotion origin="layout" path="M 0 0 C 0.00365 -0.0044 0.0059 -0.00857 0.01059 -0.01088 C 0.01337 -0.01667 0.01511 -0.01667 0.01979 -0.01852 C 0.02691 -0.025 0.03507 -0.03102 0.04306 -0.03565 C 0.04566 -0.03704 0.04861 -0.03727 0.05122 -0.03866 C 0.0566 -0.04167 0.06181 -0.0463 0.06754 -0.04815 C 0.07639 -0.05116 0.08524 -0.05255 0.09427 -0.05417 C 0.11927 -0.06412 0.14983 -0.05741 0.17448 -0.05579 C 0.1816 -0.0537 0.18837 -0.05023 0.19549 -0.04815 C 0.20017 -0.04144 0.20851 -0.03982 0.21511 -0.03727 C 0.21875 -0.03241 0.22292 -0.03171 0.22795 -0.0294 C 0.22934 -0.0287 0.23142 -0.02639 0.23142 -0.02639 " pathEditMode="relative" ptsTypes="fffffffffffA">
                                      <p:cBhvr>
                                        <p:cTn id="102" dur="1000" fill="hold"/>
                                        <p:tgtEl>
                                          <p:spTgt spid="64"/>
                                        </p:tgtEl>
                                        <p:attrNameLst>
                                          <p:attrName>ppt_x</p:attrName>
                                          <p:attrName>ppt_y</p:attrName>
                                        </p:attrNameLst>
                                      </p:cBhvr>
                                    </p:animMotion>
                                  </p:childTnLst>
                                </p:cTn>
                              </p:par>
                              <p:par>
                                <p:cTn id="103" presetID="0" presetClass="path" presetSubtype="0" accel="50000" decel="50000" fill="hold" grpId="0" nodeType="withEffect">
                                  <p:stCondLst>
                                    <p:cond delay="0"/>
                                  </p:stCondLst>
                                  <p:childTnLst>
                                    <p:animMotion origin="layout" path="M 0 0 C 0.00365 -0.0044 0.0059 -0.00857 0.01059 -0.01088 C 0.01337 -0.01667 0.01511 -0.01667 0.01979 -0.01852 C 0.02691 -0.025 0.03507 -0.03102 0.04306 -0.03565 C 0.04566 -0.03704 0.04861 -0.03727 0.05122 -0.03866 C 0.0566 -0.04167 0.06181 -0.0463 0.06754 -0.04815 C 0.07639 -0.05116 0.08524 -0.05255 0.09427 -0.05417 C 0.11927 -0.06412 0.14983 -0.05741 0.17448 -0.05579 C 0.1816 -0.0537 0.18837 -0.05023 0.19549 -0.04815 C 0.20017 -0.04144 0.20851 -0.03982 0.21511 -0.03727 C 0.21875 -0.03241 0.22292 -0.03171 0.22795 -0.0294 C 0.22934 -0.0287 0.23142 -0.02639 0.23142 -0.02639 " pathEditMode="relative" ptsTypes="fffffffffffA">
                                      <p:cBhvr>
                                        <p:cTn id="104" dur="1000" fill="hold"/>
                                        <p:tgtEl>
                                          <p:spTgt spid="65"/>
                                        </p:tgtEl>
                                        <p:attrNameLst>
                                          <p:attrName>ppt_x</p:attrName>
                                          <p:attrName>ppt_y</p:attrName>
                                        </p:attrNameLst>
                                      </p:cBhvr>
                                    </p:animMotion>
                                  </p:childTnLst>
                                </p:cTn>
                              </p:par>
                              <p:par>
                                <p:cTn id="105" presetID="0" presetClass="path" presetSubtype="0" accel="50000" decel="50000" fill="hold" nodeType="withEffect">
                                  <p:stCondLst>
                                    <p:cond delay="0"/>
                                  </p:stCondLst>
                                  <p:childTnLst>
                                    <p:animMotion origin="layout" path="M 2.77556E-17 -0.0081 C 0.00625 -0.0125 0.01007 -0.01667 0.01823 -0.01898 C 0.02309 -0.02477 0.02604 -0.02477 0.0342 -0.02662 C 0.04635 -0.0331 0.06059 -0.03912 0.07431 -0.04375 C 0.07882 -0.04514 0.08385 -0.04537 0.08837 -0.04676 C 0.09774 -0.04977 0.10677 -0.0544 0.11667 -0.05625 C 0.13194 -0.05926 0.14722 -0.06065 0.16285 -0.06227 C 0.20608 -0.07222 0.25885 -0.06551 0.30156 -0.06389 C 0.31372 -0.06181 0.32552 -0.05833 0.33785 -0.05625 C 0.34583 -0.04954 0.36024 -0.04792 0.3717 -0.04537 C 0.37795 -0.04051 0.38524 -0.03982 0.39392 -0.0375 C 0.39635 -0.03681 0.4 -0.03449 0.4 -0.03426 " pathEditMode="relative" rAng="0" ptsTypes="fffffffffffA">
                                      <p:cBhvr>
                                        <p:cTn id="106" dur="1000" fill="hold"/>
                                        <p:tgtEl>
                                          <p:spTgt spid="89"/>
                                        </p:tgtEl>
                                        <p:attrNameLst>
                                          <p:attrName>ppt_x</p:attrName>
                                          <p:attrName>ppt_y</p:attrName>
                                        </p:attrNameLst>
                                      </p:cBhvr>
                                      <p:rCtr x="200" y="-32"/>
                                    </p:animMotion>
                                  </p:childTnLst>
                                </p:cTn>
                              </p:par>
                              <p:par>
                                <p:cTn id="107" presetID="0" presetClass="path" presetSubtype="0" accel="50000" decel="50000" fill="hold" grpId="0" nodeType="withEffect">
                                  <p:stCondLst>
                                    <p:cond delay="0"/>
                                  </p:stCondLst>
                                  <p:childTnLst>
                                    <p:animMotion origin="layout" path="M 3.05556E-6 -0.00069 C 0.00607 -0.00509 0.00989 -0.00926 0.01788 -0.01157 C 0.02274 -0.01736 0.02552 -0.01736 0.03368 -0.01921 C 0.04583 -0.02569 0.05972 -0.03171 0.07343 -0.03634 C 0.07795 -0.03773 0.08281 -0.03796 0.08732 -0.03935 C 0.0967 -0.04236 0.10555 -0.04699 0.11527 -0.04884 C 0.13055 -0.05185 0.14566 -0.05324 0.16093 -0.05486 C 0.20382 -0.06482 0.2559 -0.0581 0.29809 -0.05648 C 0.31024 -0.0544 0.32187 -0.05093 0.33402 -0.04884 C 0.34201 -0.04213 0.35625 -0.04051 0.36753 -0.03796 C 0.37378 -0.0331 0.3809 -0.03241 0.38958 -0.03009 C 0.39201 -0.0294 0.39566 -0.02708 0.39566 -0.02685 " pathEditMode="relative" rAng="0" ptsTypes="fffffffffffA">
                                      <p:cBhvr>
                                        <p:cTn id="108" dur="1000" fill="hold"/>
                                        <p:tgtEl>
                                          <p:spTgt spid="90"/>
                                        </p:tgtEl>
                                        <p:attrNameLst>
                                          <p:attrName>ppt_x</p:attrName>
                                          <p:attrName>ppt_y</p:attrName>
                                        </p:attrNameLst>
                                      </p:cBhvr>
                                      <p:rCtr x="198" y="-32"/>
                                    </p:animMotion>
                                  </p:childTnLst>
                                </p:cTn>
                              </p:par>
                              <p:par>
                                <p:cTn id="109" presetID="8" presetClass="emph" presetSubtype="0" fill="hold" nodeType="withEffect">
                                  <p:stCondLst>
                                    <p:cond delay="0"/>
                                  </p:stCondLst>
                                  <p:childTnLst>
                                    <p:animRot by="2700000">
                                      <p:cBhvr>
                                        <p:cTn id="110" dur="1000" fill="hold"/>
                                        <p:tgtEl>
                                          <p:spTgt spid="89"/>
                                        </p:tgtEl>
                                        <p:attrNameLst>
                                          <p:attrName>r</p:attrName>
                                        </p:attrNameLst>
                                      </p:cBhvr>
                                    </p:animRot>
                                  </p:childTnLst>
                                </p:cTn>
                              </p:par>
                              <p:par>
                                <p:cTn id="111" presetID="8" presetClass="emph" presetSubtype="0" fill="hold" nodeType="withEffect">
                                  <p:stCondLst>
                                    <p:cond delay="0"/>
                                  </p:stCondLst>
                                  <p:childTnLst>
                                    <p:animRot by="2700000">
                                      <p:cBhvr>
                                        <p:cTn id="112" dur="1000" fill="hold"/>
                                        <p:tgtEl>
                                          <p:spTgt spid="64"/>
                                        </p:tgtEl>
                                        <p:attrNameLst>
                                          <p:attrName>r</p:attrName>
                                        </p:attrNameLst>
                                      </p:cBhvr>
                                    </p:animRot>
                                  </p:childTnLst>
                                </p:cTn>
                              </p:par>
                            </p:childTnLst>
                          </p:cTn>
                        </p:par>
                        <p:par>
                          <p:cTn id="113" fill="hold">
                            <p:stCondLst>
                              <p:cond delay="1000"/>
                            </p:stCondLst>
                            <p:childTnLst>
                              <p:par>
                                <p:cTn id="114" presetID="10" presetClass="entr" presetSubtype="0" fill="hold" grpId="0" nodeType="after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2000"/>
                                        <p:tgtEl>
                                          <p:spTgt spid="42"/>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1"/>
                                        </p:tgtEl>
                                        <p:attrNameLst>
                                          <p:attrName>style.visibility</p:attrName>
                                        </p:attrNameLst>
                                      </p:cBhvr>
                                      <p:to>
                                        <p:strVal val="visible"/>
                                      </p:to>
                                    </p:set>
                                    <p:animEffect transition="in" filter="fade">
                                      <p:cBhvr>
                                        <p:cTn id="119" dur="2000"/>
                                        <p:tgtEl>
                                          <p:spTgt spid="41"/>
                                        </p:tgtEl>
                                      </p:cBhvr>
                                    </p:animEffect>
                                  </p:childTnLst>
                                </p:cTn>
                              </p:par>
                              <p:par>
                                <p:cTn id="120" presetID="10" presetClass="exit" presetSubtype="0" fill="hold" nodeType="withEffect">
                                  <p:stCondLst>
                                    <p:cond delay="0"/>
                                  </p:stCondLst>
                                  <p:childTnLst>
                                    <p:animEffect transition="out" filter="fade">
                                      <p:cBhvr>
                                        <p:cTn id="121" dur="2000"/>
                                        <p:tgtEl>
                                          <p:spTgt spid="89"/>
                                        </p:tgtEl>
                                      </p:cBhvr>
                                    </p:animEffect>
                                    <p:set>
                                      <p:cBhvr>
                                        <p:cTn id="122" dur="1" fill="hold">
                                          <p:stCondLst>
                                            <p:cond delay="1999"/>
                                          </p:stCondLst>
                                        </p:cTn>
                                        <p:tgtEl>
                                          <p:spTgt spid="89"/>
                                        </p:tgtEl>
                                        <p:attrNameLst>
                                          <p:attrName>style.visibility</p:attrName>
                                        </p:attrNameLst>
                                      </p:cBhvr>
                                      <p:to>
                                        <p:strVal val="hidden"/>
                                      </p:to>
                                    </p:set>
                                  </p:childTnLst>
                                </p:cTn>
                              </p:par>
                              <p:par>
                                <p:cTn id="123" presetID="10" presetClass="exit" presetSubtype="0" fill="hold" grpId="1" nodeType="withEffect">
                                  <p:stCondLst>
                                    <p:cond delay="0"/>
                                  </p:stCondLst>
                                  <p:childTnLst>
                                    <p:animEffect transition="out" filter="fade">
                                      <p:cBhvr>
                                        <p:cTn id="124" dur="2000"/>
                                        <p:tgtEl>
                                          <p:spTgt spid="90"/>
                                        </p:tgtEl>
                                      </p:cBhvr>
                                    </p:animEffect>
                                    <p:set>
                                      <p:cBhvr>
                                        <p:cTn id="125" dur="1" fill="hold">
                                          <p:stCondLst>
                                            <p:cond delay="1999"/>
                                          </p:stCondLst>
                                        </p:cTn>
                                        <p:tgtEl>
                                          <p:spTgt spid="90"/>
                                        </p:tgtEl>
                                        <p:attrNameLst>
                                          <p:attrName>style.visibility</p:attrName>
                                        </p:attrNameLst>
                                      </p:cBhvr>
                                      <p:to>
                                        <p:strVal val="hidden"/>
                                      </p:to>
                                    </p:set>
                                  </p:childTnLst>
                                </p:cTn>
                              </p:par>
                              <p:par>
                                <p:cTn id="126" presetID="10" presetClass="exit" presetSubtype="0" fill="hold" nodeType="withEffect">
                                  <p:stCondLst>
                                    <p:cond delay="0"/>
                                  </p:stCondLst>
                                  <p:childTnLst>
                                    <p:animEffect transition="out" filter="fade">
                                      <p:cBhvr>
                                        <p:cTn id="127" dur="2000"/>
                                        <p:tgtEl>
                                          <p:spTgt spid="64"/>
                                        </p:tgtEl>
                                      </p:cBhvr>
                                    </p:animEffect>
                                    <p:set>
                                      <p:cBhvr>
                                        <p:cTn id="128" dur="1" fill="hold">
                                          <p:stCondLst>
                                            <p:cond delay="1999"/>
                                          </p:stCondLst>
                                        </p:cTn>
                                        <p:tgtEl>
                                          <p:spTgt spid="64"/>
                                        </p:tgtEl>
                                        <p:attrNameLst>
                                          <p:attrName>style.visibility</p:attrName>
                                        </p:attrNameLst>
                                      </p:cBhvr>
                                      <p:to>
                                        <p:strVal val="hidden"/>
                                      </p:to>
                                    </p:set>
                                  </p:childTnLst>
                                </p:cTn>
                              </p:par>
                              <p:par>
                                <p:cTn id="129" presetID="10" presetClass="exit" presetSubtype="0" fill="hold" nodeType="withEffect">
                                  <p:stCondLst>
                                    <p:cond delay="0"/>
                                  </p:stCondLst>
                                  <p:childTnLst>
                                    <p:animEffect transition="out" filter="fade">
                                      <p:cBhvr>
                                        <p:cTn id="130" dur="2000"/>
                                        <p:tgtEl>
                                          <p:spTgt spid="61"/>
                                        </p:tgtEl>
                                      </p:cBhvr>
                                    </p:animEffect>
                                    <p:set>
                                      <p:cBhvr>
                                        <p:cTn id="131" dur="1" fill="hold">
                                          <p:stCondLst>
                                            <p:cond delay="1999"/>
                                          </p:stCondLst>
                                        </p:cTn>
                                        <p:tgtEl>
                                          <p:spTgt spid="61"/>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65"/>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2000"/>
                                        <p:tgtEl>
                                          <p:spTgt spid="87"/>
                                        </p:tgtEl>
                                      </p:cBhvr>
                                    </p:animEffect>
                                    <p:set>
                                      <p:cBhvr>
                                        <p:cTn id="136" dur="1" fill="hold">
                                          <p:stCondLst>
                                            <p:cond delay="1999"/>
                                          </p:stCondLst>
                                        </p:cTn>
                                        <p:tgtEl>
                                          <p:spTgt spid="87"/>
                                        </p:tgtEl>
                                        <p:attrNameLst>
                                          <p:attrName>style.visibility</p:attrName>
                                        </p:attrNameLst>
                                      </p:cBhvr>
                                      <p:to>
                                        <p:strVal val="hidden"/>
                                      </p:to>
                                    </p:set>
                                  </p:childTnLst>
                                </p:cTn>
                              </p:par>
                            </p:childTnLst>
                          </p:cTn>
                        </p:par>
                      </p:childTnLst>
                    </p:cTn>
                  </p:par>
                  <p:par>
                    <p:cTn id="137" fill="hold">
                      <p:stCondLst>
                        <p:cond delay="indefinite"/>
                      </p:stCondLst>
                      <p:childTnLst>
                        <p:par>
                          <p:cTn id="138" fill="hold">
                            <p:stCondLst>
                              <p:cond delay="0"/>
                            </p:stCondLst>
                            <p:childTnLst>
                              <p:par>
                                <p:cTn id="139" presetID="0" presetClass="path" presetSubtype="0" accel="50000" decel="50000" fill="hold" grpId="1" nodeType="clickEffect">
                                  <p:stCondLst>
                                    <p:cond delay="0"/>
                                  </p:stCondLst>
                                  <p:childTnLst>
                                    <p:animMotion origin="layout" path="M 0 0 C -0.00417 0.00069 -0.00851 0.00139 -0.01268 0.00185 C -0.02066 0.00254 -0.02865 0.00254 -0.03664 0.00347 C -0.03976 0.00393 -0.04254 0.00578 -0.04549 0.00694 C -0.0481 0.00786 -0.05313 0.01018 -0.05313 0.01018 C -0.05816 0.0148 -0.06372 0.01665 -0.06962 0.01873 C -0.07292 0.01989 -0.07969 0.02197 -0.07969 0.02197 C -0.08542 0.02706 -0.0908 0.03006 -0.0974 0.03215 C -0.10209 0.03608 -0.10747 0.03978 -0.11268 0.04232 C -0.11424 0.04926 -0.1165 0.05018 -0.12153 0.05227 C -0.12726 0.05759 -0.13369 0.06221 -0.13924 0.06753 C -0.14393 0.07192 -0.14619 0.07701 -0.15191 0.07932 C -0.15313 0.08094 -0.15469 0.08256 -0.15573 0.08441 C -0.15678 0.08649 -0.15695 0.08927 -0.15816 0.09112 C -0.15903 0.09274 -0.16528 0.09806 -0.16702 0.09968 C -0.17084 0.11471 -0.16476 0.09366 -0.17205 0.108 C -0.17379 0.11147 -0.17414 0.1161 -0.17587 0.1198 C -0.179 0.13529 -0.17466 0.11933 -0.18091 0.12997 C -0.18316 0.1339 -0.18403 0.14084 -0.18612 0.145 C -0.1908 0.15402 -0.19566 0.15957 -0.20122 0.16697 C -0.20435 0.18016 -0.19966 0.16512 -0.20625 0.17368 C -0.20851 0.17669 -0.21007 0.18918 -0.21129 0.19403 C -0.21181 0.19635 -0.21389 0.1975 -0.21511 0.19912 C -0.21685 0.20745 -0.21928 0.21485 -0.22396 0.22086 C -0.22657 0.23057 -0.23264 0.24537 -0.23924 0.25139 C -0.24098 0.25902 -0.24254 0.26411 -0.24688 0.26989 C -0.25 0.27845 -0.2507 0.28677 -0.25573 0.29348 C -0.25678 0.29949 -0.25799 0.30597 -0.25938 0.31198 C -0.2606 0.3166 -0.26198 0.321 -0.2632 0.32562 C -0.26372 0.32724 -0.26459 0.33048 -0.26459 0.33048 C -0.26719 0.35199 -0.26754 0.37026 -0.26823 0.39292 C -0.26719 0.41628 -0.26789 0.42623 -0.26077 0.44519 " pathEditMode="relative" ptsTypes="fffffffffffffffffffffffffffffffA">
                                      <p:cBhvr>
                                        <p:cTn id="140" dur="2000" fill="hold"/>
                                        <p:tgtEl>
                                          <p:spTgt spid="41"/>
                                        </p:tgtEl>
                                        <p:attrNameLst>
                                          <p:attrName>ppt_x</p:attrName>
                                          <p:attrName>ppt_y</p:attrName>
                                        </p:attrNameLst>
                                      </p:cBhvr>
                                    </p:animMotion>
                                  </p:childTnLst>
                                </p:cTn>
                              </p:par>
                              <p:par>
                                <p:cTn id="141" presetID="0" presetClass="path" presetSubtype="0" accel="50000" decel="50000" fill="hold" grpId="1" nodeType="withEffect">
                                  <p:stCondLst>
                                    <p:cond delay="0"/>
                                  </p:stCondLst>
                                  <p:childTnLst>
                                    <p:animMotion origin="layout" path="M 0 0 C -0.01701 -0.00717 -0.03125 0.00046 -0.04687 0.00509 C -0.04896 0.00578 -0.05121 0.00624 -0.0533 0.00694 C -0.05451 0.0074 -0.05573 0.00809 -0.05694 0.00856 C -0.06111 0.00971 -0.06962 0.01179 -0.06962 0.01179 C -0.07968 0.0185 -0.09062 0.01989 -0.10139 0.02382 C -0.10573 0.02752 -0.1092 0.02845 -0.11406 0.03053 C -0.11649 0.03145 -0.12153 0.03376 -0.12153 0.03376 C -0.12708 0.03885 -0.1342 0.04116 -0.14062 0.04394 C -0.14618 0.04903 -0.15191 0.05088 -0.15833 0.05412 C -0.16423 0.05712 -0.16857 0.06221 -0.17482 0.06406 C -0.18107 0.06845 -0.18819 0.07146 -0.19496 0.07424 C -0.19531 0.07585 -0.19531 0.07817 -0.19618 0.07932 C -0.19757 0.08117 -0.20677 0.08534 -0.20885 0.08603 C -0.21441 0.08973 -0.21684 0.09436 -0.22291 0.09621 C -0.22656 0.10384 -0.23055 0.10546 -0.2368 0.108 C -0.24097 0.11355 -0.24427 0.11633 -0.24948 0.1198 C -0.24982 0.12141 -0.24982 0.12373 -0.25069 0.12488 C -0.25278 0.12766 -0.25833 0.13159 -0.25833 0.13159 C -0.25955 0.1339 -0.26059 0.13645 -0.26215 0.1383 C -0.26319 0.13945 -0.26475 0.13899 -0.2658 0.14015 C -0.27656 0.1524 -0.2625 0.14246 -0.27482 0.15009 C -0.2776 0.15379 -0.28107 0.15634 -0.28368 0.16027 C -0.29218 0.17299 -0.28611 0.16744 -0.29618 0.17715 C -0.29965 0.1901 -0.29462 0.17368 -0.30139 0.18733 C -0.30451 0.1938 -0.30503 0.19935 -0.31024 0.20421 C -0.31441 0.21277 -0.31597 0.22248 -0.32031 0.23104 C -0.32396 0.24653 -0.31805 0.22387 -0.32534 0.24121 C -0.3276 0.24653 -0.32882 0.25763 -0.33038 0.26318 C -0.33212 0.26919 -0.33489 0.27405 -0.3368 0.28006 C -0.33923 0.28746 -0.33854 0.29093 -0.34305 0.29695 C -0.34757 0.31869 -0.34809 0.34066 -0.35191 0.36263 C -0.35555 0.38413 -0.35955 0.40125 -0.35955 0.42507 " pathEditMode="relative" ptsTypes="ffffffffffffffffffffffffffffffffA">
                                      <p:cBhvr>
                                        <p:cTn id="142" dur="2000" fill="hold"/>
                                        <p:tgtEl>
                                          <p:spTgt spid="42"/>
                                        </p:tgtEl>
                                        <p:attrNameLst>
                                          <p:attrName>ppt_x</p:attrName>
                                          <p:attrName>ppt_y</p:attrName>
                                        </p:attrNameLst>
                                      </p:cBhvr>
                                    </p:animMotion>
                                  </p:childTnLst>
                                </p:cTn>
                              </p:par>
                            </p:childTnLst>
                          </p:cTn>
                        </p:par>
                      </p:childTnLst>
                    </p:cTn>
                  </p:par>
                  <p:par>
                    <p:cTn id="143" fill="hold">
                      <p:stCondLst>
                        <p:cond delay="indefinite"/>
                      </p:stCondLst>
                      <p:childTnLst>
                        <p:par>
                          <p:cTn id="144" fill="hold">
                            <p:stCondLst>
                              <p:cond delay="0"/>
                            </p:stCondLst>
                            <p:childTnLst>
                              <p:par>
                                <p:cTn id="145" presetID="10" presetClass="exit" presetSubtype="0" fill="hold" grpId="0" nodeType="clickEffect">
                                  <p:stCondLst>
                                    <p:cond delay="0"/>
                                  </p:stCondLst>
                                  <p:childTnLst>
                                    <p:animEffect transition="out" filter="fade">
                                      <p:cBhvr>
                                        <p:cTn id="146" dur="2000"/>
                                        <p:tgtEl>
                                          <p:spTgt spid="45"/>
                                        </p:tgtEl>
                                      </p:cBhvr>
                                    </p:animEffect>
                                    <p:set>
                                      <p:cBhvr>
                                        <p:cTn id="147" dur="1" fill="hold">
                                          <p:stCondLst>
                                            <p:cond delay="1999"/>
                                          </p:stCondLst>
                                        </p:cTn>
                                        <p:tgtEl>
                                          <p:spTgt spid="45"/>
                                        </p:tgtEl>
                                        <p:attrNameLst>
                                          <p:attrName>style.visibility</p:attrName>
                                        </p:attrNameLst>
                                      </p:cBhvr>
                                      <p:to>
                                        <p:strVal val="hidden"/>
                                      </p:to>
                                    </p:set>
                                  </p:childTnLst>
                                </p:cTn>
                              </p:par>
                              <p:par>
                                <p:cTn id="148" presetID="53" presetClass="entr" presetSubtype="0" fill="hold" grpId="0" nodeType="withEffect">
                                  <p:stCondLst>
                                    <p:cond delay="0"/>
                                  </p:stCondLst>
                                  <p:childTnLst>
                                    <p:set>
                                      <p:cBhvr>
                                        <p:cTn id="149" dur="1" fill="hold">
                                          <p:stCondLst>
                                            <p:cond delay="0"/>
                                          </p:stCondLst>
                                        </p:cTn>
                                        <p:tgtEl>
                                          <p:spTgt spid="43"/>
                                        </p:tgtEl>
                                        <p:attrNameLst>
                                          <p:attrName>style.visibility</p:attrName>
                                        </p:attrNameLst>
                                      </p:cBhvr>
                                      <p:to>
                                        <p:strVal val="visible"/>
                                      </p:to>
                                    </p:set>
                                    <p:anim calcmode="lin" valueType="num">
                                      <p:cBhvr>
                                        <p:cTn id="150" dur="500" fill="hold"/>
                                        <p:tgtEl>
                                          <p:spTgt spid="43"/>
                                        </p:tgtEl>
                                        <p:attrNameLst>
                                          <p:attrName>ppt_w</p:attrName>
                                        </p:attrNameLst>
                                      </p:cBhvr>
                                      <p:tavLst>
                                        <p:tav tm="0">
                                          <p:val>
                                            <p:fltVal val="0"/>
                                          </p:val>
                                        </p:tav>
                                        <p:tav tm="100000">
                                          <p:val>
                                            <p:strVal val="#ppt_w"/>
                                          </p:val>
                                        </p:tav>
                                      </p:tavLst>
                                    </p:anim>
                                    <p:anim calcmode="lin" valueType="num">
                                      <p:cBhvr>
                                        <p:cTn id="151" dur="500" fill="hold"/>
                                        <p:tgtEl>
                                          <p:spTgt spid="43"/>
                                        </p:tgtEl>
                                        <p:attrNameLst>
                                          <p:attrName>ppt_h</p:attrName>
                                        </p:attrNameLst>
                                      </p:cBhvr>
                                      <p:tavLst>
                                        <p:tav tm="0">
                                          <p:val>
                                            <p:fltVal val="0"/>
                                          </p:val>
                                        </p:tav>
                                        <p:tav tm="100000">
                                          <p:val>
                                            <p:strVal val="#ppt_h"/>
                                          </p:val>
                                        </p:tav>
                                      </p:tavLst>
                                    </p:anim>
                                    <p:animEffect transition="in" filter="fade">
                                      <p:cBhvr>
                                        <p:cTn id="15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7" grpId="0"/>
      <p:bldP spid="57" grpId="1"/>
      <p:bldP spid="58" grpId="0"/>
      <p:bldP spid="58" grpId="1"/>
      <p:bldP spid="63" grpId="0"/>
      <p:bldP spid="65" grpId="0" animBg="1"/>
      <p:bldP spid="65" grpId="1" animBg="1"/>
      <p:bldP spid="65" grpId="2" animBg="1"/>
      <p:bldP spid="90" grpId="0" animBg="1"/>
      <p:bldP spid="90" grpId="1" animBg="1"/>
      <p:bldP spid="90" grpId="2" animBg="1"/>
      <p:bldP spid="41" grpId="0" animBg="1"/>
      <p:bldP spid="41" grpId="1" animBg="1"/>
      <p:bldP spid="42" grpId="0" animBg="1"/>
      <p:bldP spid="42" grpId="1" animBg="1"/>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8305800" cy="792480"/>
          </a:xfrm>
        </p:spPr>
        <p:txBody>
          <a:bodyPr>
            <a:normAutofit/>
          </a:bodyPr>
          <a:lstStyle/>
          <a:p>
            <a:r>
              <a:rPr lang="en-US" dirty="0" smtClean="0"/>
              <a:t>Zeitgebers: Melatonin</a:t>
            </a:r>
            <a:endParaRPr lang="en-US" dirty="0"/>
          </a:p>
        </p:txBody>
      </p:sp>
      <p:sp>
        <p:nvSpPr>
          <p:cNvPr id="5" name="TextBox 4"/>
          <p:cNvSpPr txBox="1"/>
          <p:nvPr/>
        </p:nvSpPr>
        <p:spPr>
          <a:xfrm>
            <a:off x="2928134" y="4572000"/>
            <a:ext cx="1946751" cy="707886"/>
          </a:xfrm>
          <a:prstGeom prst="rect">
            <a:avLst/>
          </a:prstGeom>
          <a:noFill/>
        </p:spPr>
        <p:txBody>
          <a:bodyPr wrap="none" rtlCol="0">
            <a:spAutoFit/>
          </a:bodyPr>
          <a:lstStyle/>
          <a:p>
            <a:pPr algn="r"/>
            <a:r>
              <a:rPr lang="en-US" sz="2000" dirty="0" smtClean="0">
                <a:solidFill>
                  <a:schemeClr val="accent3"/>
                </a:solidFill>
                <a:latin typeface="Calibri" pitchFamily="34" charset="0"/>
                <a:cs typeface="Calibri" pitchFamily="34" charset="0"/>
              </a:rPr>
              <a:t>Suprachiasmatic </a:t>
            </a:r>
          </a:p>
          <a:p>
            <a:pPr algn="r"/>
            <a:r>
              <a:rPr lang="en-US" sz="2000" dirty="0" smtClean="0">
                <a:solidFill>
                  <a:schemeClr val="accent3"/>
                </a:solidFill>
                <a:latin typeface="Calibri" pitchFamily="34" charset="0"/>
                <a:cs typeface="Calibri" pitchFamily="34" charset="0"/>
              </a:rPr>
              <a:t>Nucleus (SCN)</a:t>
            </a:r>
            <a:endParaRPr lang="en-US" sz="2000" dirty="0">
              <a:solidFill>
                <a:schemeClr val="accent3"/>
              </a:solidFill>
              <a:latin typeface="Calibri" pitchFamily="34" charset="0"/>
              <a:cs typeface="Calibri" pitchFamily="34" charset="0"/>
            </a:endParaRPr>
          </a:p>
        </p:txBody>
      </p:sp>
      <p:pic>
        <p:nvPicPr>
          <p:cNvPr id="6" name="Picture 5" descr="brain_NEW.png"/>
          <p:cNvPicPr>
            <a:picLocks noChangeAspect="1"/>
          </p:cNvPicPr>
          <p:nvPr/>
        </p:nvPicPr>
        <p:blipFill>
          <a:blip r:embed="rId3" cstate="print"/>
          <a:srcRect l="5753" t="6897" r="4591" b="5172"/>
          <a:stretch>
            <a:fillRect/>
          </a:stretch>
        </p:blipFill>
        <p:spPr>
          <a:xfrm>
            <a:off x="3429000" y="1600200"/>
            <a:ext cx="3962400" cy="3886200"/>
          </a:xfrm>
          <a:prstGeom prst="rect">
            <a:avLst/>
          </a:prstGeom>
        </p:spPr>
      </p:pic>
      <p:cxnSp>
        <p:nvCxnSpPr>
          <p:cNvPr id="8" name="Straight Arrow Connector 7"/>
          <p:cNvCxnSpPr/>
          <p:nvPr/>
        </p:nvCxnSpPr>
        <p:spPr>
          <a:xfrm rot="5400000" flipH="1" flipV="1">
            <a:off x="4044093" y="4109307"/>
            <a:ext cx="762000" cy="16338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9" name="TextBox 8"/>
          <p:cNvSpPr txBox="1"/>
          <p:nvPr/>
        </p:nvSpPr>
        <p:spPr>
          <a:xfrm>
            <a:off x="6811480" y="1905000"/>
            <a:ext cx="1494320" cy="400110"/>
          </a:xfrm>
          <a:prstGeom prst="rect">
            <a:avLst/>
          </a:prstGeom>
          <a:noFill/>
        </p:spPr>
        <p:txBody>
          <a:bodyPr wrap="none" rtlCol="0">
            <a:spAutoFit/>
          </a:bodyPr>
          <a:lstStyle/>
          <a:p>
            <a:pPr algn="r"/>
            <a:r>
              <a:rPr lang="en-US" sz="2000" dirty="0" smtClean="0">
                <a:solidFill>
                  <a:schemeClr val="accent4"/>
                </a:solidFill>
                <a:latin typeface="Calibri" pitchFamily="34" charset="0"/>
                <a:cs typeface="Calibri" pitchFamily="34" charset="0"/>
              </a:rPr>
              <a:t>Pineal Gland</a:t>
            </a:r>
            <a:endParaRPr lang="en-US" sz="2000" dirty="0">
              <a:solidFill>
                <a:schemeClr val="accent4"/>
              </a:solidFill>
              <a:latin typeface="Calibri" pitchFamily="34" charset="0"/>
              <a:cs typeface="Calibri" pitchFamily="34" charset="0"/>
            </a:endParaRPr>
          </a:p>
        </p:txBody>
      </p:sp>
      <p:sp>
        <p:nvSpPr>
          <p:cNvPr id="10" name="Oval 9"/>
          <p:cNvSpPr/>
          <p:nvPr/>
        </p:nvSpPr>
        <p:spPr>
          <a:xfrm>
            <a:off x="6053253" y="3429000"/>
            <a:ext cx="76200" cy="762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cxnSp>
        <p:nvCxnSpPr>
          <p:cNvPr id="12" name="Straight Arrow Connector 11"/>
          <p:cNvCxnSpPr/>
          <p:nvPr/>
        </p:nvCxnSpPr>
        <p:spPr>
          <a:xfrm rot="5400000">
            <a:off x="6012453" y="2456733"/>
            <a:ext cx="1066800" cy="72533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pic>
        <p:nvPicPr>
          <p:cNvPr id="11" name="Picture 12" descr="C:\Users\nlowe\AppData\Local\Microsoft\Windows\Temporary Internet Files\Content.IE5\KMRC1UHP\MC900295047[1].wmf"/>
          <p:cNvPicPr>
            <a:picLocks noChangeAspect="1" noChangeArrowheads="1"/>
          </p:cNvPicPr>
          <p:nvPr/>
        </p:nvPicPr>
        <p:blipFill>
          <a:blip r:embed="rId4" cstate="print">
            <a:duotone>
              <a:prstClr val="black"/>
              <a:schemeClr val="accent6">
                <a:tint val="45000"/>
                <a:satMod val="400000"/>
              </a:schemeClr>
            </a:duotone>
          </a:blip>
          <a:srcRect/>
          <a:stretch>
            <a:fillRect/>
          </a:stretch>
        </p:blipFill>
        <p:spPr bwMode="auto">
          <a:xfrm>
            <a:off x="226457" y="2667000"/>
            <a:ext cx="2442686" cy="2434130"/>
          </a:xfrm>
          <a:prstGeom prst="rect">
            <a:avLst/>
          </a:prstGeom>
          <a:noFill/>
        </p:spPr>
      </p:pic>
      <p:sp>
        <p:nvSpPr>
          <p:cNvPr id="16" name="Circular Arrow 15"/>
          <p:cNvSpPr/>
          <p:nvPr/>
        </p:nvSpPr>
        <p:spPr>
          <a:xfrm>
            <a:off x="4267200" y="2133600"/>
            <a:ext cx="1981200" cy="2209800"/>
          </a:xfrm>
          <a:prstGeom prst="circularArrow">
            <a:avLst>
              <a:gd name="adj1" fmla="val 12500"/>
              <a:gd name="adj2" fmla="val 1142319"/>
              <a:gd name="adj3" fmla="val 20457681"/>
              <a:gd name="adj4" fmla="val 9184190"/>
              <a:gd name="adj5" fmla="val 1250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19" name="TextBox 18"/>
          <p:cNvSpPr txBox="1"/>
          <p:nvPr/>
        </p:nvSpPr>
        <p:spPr>
          <a:xfrm>
            <a:off x="6248400" y="5105400"/>
            <a:ext cx="1729512" cy="523220"/>
          </a:xfrm>
          <a:prstGeom prst="rect">
            <a:avLst/>
          </a:prstGeom>
          <a:noFill/>
        </p:spPr>
        <p:txBody>
          <a:bodyPr wrap="none" rtlCol="0">
            <a:spAutoFit/>
          </a:bodyPr>
          <a:lstStyle/>
          <a:p>
            <a:r>
              <a:rPr lang="en-US" sz="2800" b="1" dirty="0" smtClean="0">
                <a:solidFill>
                  <a:schemeClr val="accent4"/>
                </a:solidFill>
                <a:latin typeface="Calibri" pitchFamily="34" charset="0"/>
                <a:cs typeface="Calibri" pitchFamily="34" charset="0"/>
              </a:rPr>
              <a:t>Melatonin</a:t>
            </a:r>
            <a:endParaRPr lang="en-US" sz="2800" b="1" dirty="0">
              <a:solidFill>
                <a:schemeClr val="accent4"/>
              </a:solidFill>
              <a:latin typeface="Calibri" pitchFamily="34" charset="0"/>
              <a:cs typeface="Calibri" pitchFamily="34" charset="0"/>
            </a:endParaRPr>
          </a:p>
        </p:txBody>
      </p:sp>
      <p:sp>
        <p:nvSpPr>
          <p:cNvPr id="15" name="Down Arrow 14"/>
          <p:cNvSpPr/>
          <p:nvPr/>
        </p:nvSpPr>
        <p:spPr>
          <a:xfrm rot="20300857">
            <a:off x="6209412" y="3701574"/>
            <a:ext cx="533400" cy="1542815"/>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pic>
        <p:nvPicPr>
          <p:cNvPr id="14" name="Picture 11" descr="C:\Users\nlowe\AppData\Local\Microsoft\Windows\Temporary Internet Files\Content.IE5\T6C6949W\MC900187841[1].wmf"/>
          <p:cNvPicPr>
            <a:picLocks noChangeAspect="1" noChangeArrowheads="1"/>
          </p:cNvPicPr>
          <p:nvPr/>
        </p:nvPicPr>
        <p:blipFill>
          <a:blip r:embed="rId5" cstate="print">
            <a:duotone>
              <a:schemeClr val="accent2">
                <a:shade val="45000"/>
                <a:satMod val="135000"/>
              </a:schemeClr>
              <a:prstClr val="white"/>
            </a:duotone>
          </a:blip>
          <a:srcRect/>
          <a:stretch>
            <a:fillRect/>
          </a:stretch>
        </p:blipFill>
        <p:spPr bwMode="auto">
          <a:xfrm>
            <a:off x="457200" y="2667000"/>
            <a:ext cx="2438400" cy="2425861"/>
          </a:xfrm>
          <a:prstGeom prst="rect">
            <a:avLst/>
          </a:prstGeom>
          <a:noFill/>
        </p:spPr>
      </p:pic>
      <p:sp>
        <p:nvSpPr>
          <p:cNvPr id="13" name="Right Arrow 12"/>
          <p:cNvSpPr/>
          <p:nvPr/>
        </p:nvSpPr>
        <p:spPr>
          <a:xfrm>
            <a:off x="2362200" y="3505200"/>
            <a:ext cx="1524000" cy="838200"/>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7" name="TextBox 16"/>
          <p:cNvSpPr txBox="1"/>
          <p:nvPr/>
        </p:nvSpPr>
        <p:spPr>
          <a:xfrm>
            <a:off x="3581400" y="5562600"/>
            <a:ext cx="5064784" cy="830997"/>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pPr marL="225425" indent="-225425">
              <a:buFont typeface="Arial" pitchFamily="34" charset="0"/>
              <a:buChar char="•"/>
            </a:pPr>
            <a:r>
              <a:rPr lang="en-US" sz="2400" dirty="0" smtClean="0">
                <a:latin typeface="Calibri" pitchFamily="34" charset="0"/>
                <a:cs typeface="Calibri" pitchFamily="34" charset="0"/>
              </a:rPr>
              <a:t>Decreases neuronal firing in the SCN</a:t>
            </a:r>
          </a:p>
          <a:p>
            <a:pPr marL="225425" indent="-225425">
              <a:buFont typeface="Arial" pitchFamily="34" charset="0"/>
              <a:buChar char="•"/>
            </a:pPr>
            <a:r>
              <a:rPr lang="en-US" sz="2400" dirty="0" smtClean="0">
                <a:latin typeface="Calibri" pitchFamily="34" charset="0"/>
                <a:cs typeface="Calibri" pitchFamily="34" charset="0"/>
              </a:rPr>
              <a:t>Leads to phase advance</a:t>
            </a:r>
            <a:endParaRPr lang="en-US" sz="2400" dirty="0">
              <a:latin typeface="Calibri" pitchFamily="34" charset="0"/>
              <a:cs typeface="Calibri" pitchFamily="34" charset="0"/>
            </a:endParaRPr>
          </a:p>
        </p:txBody>
      </p:sp>
      <p:sp>
        <p:nvSpPr>
          <p:cNvPr id="18" name="Rectangle 17"/>
          <p:cNvSpPr/>
          <p:nvPr/>
        </p:nvSpPr>
        <p:spPr>
          <a:xfrm>
            <a:off x="3052438" y="6400800"/>
            <a:ext cx="3027817" cy="276999"/>
          </a:xfrm>
          <a:prstGeom prst="rect">
            <a:avLst/>
          </a:prstGeom>
        </p:spPr>
        <p:txBody>
          <a:bodyPr wrap="none">
            <a:spAutoFit/>
          </a:bodyPr>
          <a:lstStyle/>
          <a:p>
            <a:pPr algn="ctr"/>
            <a:r>
              <a:rPr lang="en-US" sz="1200" dirty="0" smtClean="0">
                <a:latin typeface="Calibri" pitchFamily="34" charset="0"/>
                <a:cs typeface="Calibri" pitchFamily="34" charset="0"/>
              </a:rPr>
              <a:t>Zawilska JB et al. </a:t>
            </a:r>
            <a:r>
              <a:rPr lang="en-US" sz="1200" i="1" dirty="0" smtClean="0">
                <a:latin typeface="Calibri" pitchFamily="34" charset="0"/>
                <a:cs typeface="Calibri" pitchFamily="34" charset="0"/>
              </a:rPr>
              <a:t>Pharmacological Rep. </a:t>
            </a:r>
            <a:r>
              <a:rPr lang="en-US" sz="1200" dirty="0" smtClean="0">
                <a:latin typeface="Calibri" pitchFamily="34" charset="0"/>
                <a:cs typeface="Calibri" pitchFamily="34" charset="0"/>
              </a:rPr>
              <a:t>2009. </a:t>
            </a:r>
            <a:endParaRPr lang="en-US" sz="1200" dirty="0">
              <a:latin typeface="Calibri" pitchFamily="34" charset="0"/>
              <a:cs typeface="Calibri" pitchFamily="34" charset="0"/>
            </a:endParaRPr>
          </a:p>
        </p:txBody>
      </p:sp>
      <p:sp>
        <p:nvSpPr>
          <p:cNvPr id="20" name="TextBox 19"/>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par>
                          <p:cTn id="36" fill="hold">
                            <p:stCondLst>
                              <p:cond delay="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4"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slide(fromBottom)">
                                      <p:cBhvr>
                                        <p:cTn id="48" dur="500"/>
                                        <p:tgtEl>
                                          <p:spTgt spid="14"/>
                                        </p:tgtEl>
                                      </p:cBhvr>
                                    </p:animEffect>
                                  </p:childTnLst>
                                </p:cTn>
                              </p:par>
                              <p:par>
                                <p:cTn id="49" presetID="1" presetClass="emph" presetSubtype="2" fill="hold" nodeType="withEffect">
                                  <p:stCondLst>
                                    <p:cond delay="0"/>
                                  </p:stCondLst>
                                  <p:childTnLst>
                                    <p:animClr clrSpc="rgb">
                                      <p:cBhvr>
                                        <p:cTn id="50" dur="2000" fill="hold"/>
                                        <p:tgtEl>
                                          <p:spTgt spid="13"/>
                                        </p:tgtEl>
                                        <p:attrNameLst>
                                          <p:attrName>fillcolor</p:attrName>
                                        </p:attrNameLst>
                                      </p:cBhvr>
                                      <p:to>
                                        <a:schemeClr val="accent2"/>
                                      </p:to>
                                    </p:animClr>
                                    <p:set>
                                      <p:cBhvr>
                                        <p:cTn id="51" dur="2000" fill="hold"/>
                                        <p:tgtEl>
                                          <p:spTgt spid="13"/>
                                        </p:tgtEl>
                                        <p:attrNameLst>
                                          <p:attrName>fill.type</p:attrName>
                                        </p:attrNameLst>
                                      </p:cBhvr>
                                      <p:to>
                                        <p:strVal val="solid"/>
                                      </p:to>
                                    </p:set>
                                    <p:set>
                                      <p:cBhvr>
                                        <p:cTn id="52" dur="2000" fill="hold"/>
                                        <p:tgtEl>
                                          <p:spTgt spid="13"/>
                                        </p:tgtEl>
                                        <p:attrNameLst>
                                          <p:attrName>fill.on</p:attrName>
                                        </p:attrNameLst>
                                      </p:cBhvr>
                                      <p:to>
                                        <p:strVal val="true"/>
                                      </p:to>
                                    </p:set>
                                  </p:childTnLst>
                                </p:cTn>
                              </p:par>
                              <p:par>
                                <p:cTn id="53" presetID="10" presetClass="exit" presetSubtype="0" fill="hold" nodeType="withEffect">
                                  <p:stCondLst>
                                    <p:cond delay="0"/>
                                  </p:stCondLst>
                                  <p:childTnLst>
                                    <p:animEffect transition="out" filter="fade">
                                      <p:cBhvr>
                                        <p:cTn id="54" dur="500"/>
                                        <p:tgtEl>
                                          <p:spTgt spid="11"/>
                                        </p:tgtEl>
                                      </p:cBhvr>
                                    </p:animEffect>
                                    <p:set>
                                      <p:cBhvr>
                                        <p:cTn id="55" dur="1" fill="hold">
                                          <p:stCondLst>
                                            <p:cond delay="499"/>
                                          </p:stCondLst>
                                        </p:cTn>
                                        <p:tgtEl>
                                          <p:spTgt spid="11"/>
                                        </p:tgtEl>
                                        <p:attrNameLst>
                                          <p:attrName>style.visibility</p:attrName>
                                        </p:attrNameLst>
                                      </p:cBhvr>
                                      <p:to>
                                        <p:strVal val="hidden"/>
                                      </p:to>
                                    </p:set>
                                  </p:childTnLst>
                                </p:cTn>
                              </p:par>
                            </p:childTnLst>
                          </p:cTn>
                        </p:par>
                        <p:par>
                          <p:cTn id="56" fill="hold">
                            <p:stCondLst>
                              <p:cond delay="2000"/>
                            </p:stCondLst>
                            <p:childTnLst>
                              <p:par>
                                <p:cTn id="57" presetID="10" presetClass="exit" presetSubtype="0" fill="hold" grpId="1" nodeType="afterEffect">
                                  <p:stCondLst>
                                    <p:cond delay="0"/>
                                  </p:stCondLst>
                                  <p:childTnLst>
                                    <p:animEffect transition="out" filter="fade">
                                      <p:cBhvr>
                                        <p:cTn id="58" dur="1000"/>
                                        <p:tgtEl>
                                          <p:spTgt spid="16"/>
                                        </p:tgtEl>
                                      </p:cBhvr>
                                    </p:animEffect>
                                    <p:set>
                                      <p:cBhvr>
                                        <p:cTn id="59" dur="1" fill="hold">
                                          <p:stCondLst>
                                            <p:cond delay="999"/>
                                          </p:stCondLst>
                                        </p:cTn>
                                        <p:tgtEl>
                                          <p:spTgt spid="16"/>
                                        </p:tgtEl>
                                        <p:attrNameLst>
                                          <p:attrName>style.visibility</p:attrName>
                                        </p:attrNameLst>
                                      </p:cBhvr>
                                      <p:to>
                                        <p:strVal val="hidden"/>
                                      </p:to>
                                    </p:set>
                                  </p:childTnLst>
                                </p:cTn>
                              </p:par>
                            </p:childTnLst>
                          </p:cTn>
                        </p:par>
                        <p:par>
                          <p:cTn id="60" fill="hold">
                            <p:stCondLst>
                              <p:cond delay="3000"/>
                            </p:stCondLst>
                            <p:childTnLst>
                              <p:par>
                                <p:cTn id="61" presetID="10" presetClass="exit" presetSubtype="0" fill="hold" grpId="1" nodeType="afterEffect">
                                  <p:stCondLst>
                                    <p:cond delay="0"/>
                                  </p:stCondLst>
                                  <p:childTnLst>
                                    <p:animEffect transition="out" filter="fade">
                                      <p:cBhvr>
                                        <p:cTn id="62" dur="1000"/>
                                        <p:tgtEl>
                                          <p:spTgt spid="15"/>
                                        </p:tgtEl>
                                      </p:cBhvr>
                                    </p:animEffect>
                                    <p:set>
                                      <p:cBhvr>
                                        <p:cTn id="63" dur="1" fill="hold">
                                          <p:stCondLst>
                                            <p:cond delay="999"/>
                                          </p:stCondLst>
                                        </p:cTn>
                                        <p:tgtEl>
                                          <p:spTgt spid="15"/>
                                        </p:tgtEl>
                                        <p:attrNameLst>
                                          <p:attrName>style.visibility</p:attrName>
                                        </p:attrNameLst>
                                      </p:cBhvr>
                                      <p:to>
                                        <p:strVal val="hidden"/>
                                      </p:to>
                                    </p:set>
                                  </p:childTnLst>
                                </p:cTn>
                              </p:par>
                            </p:childTnLst>
                          </p:cTn>
                        </p:par>
                        <p:par>
                          <p:cTn id="64" fill="hold">
                            <p:stCondLst>
                              <p:cond delay="4000"/>
                            </p:stCondLst>
                            <p:childTnLst>
                              <p:par>
                                <p:cTn id="65" presetID="10" presetClass="exit" presetSubtype="0" fill="hold" grpId="1" nodeType="afterEffect">
                                  <p:stCondLst>
                                    <p:cond delay="0"/>
                                  </p:stCondLst>
                                  <p:childTnLst>
                                    <p:animEffect transition="out" filter="fade">
                                      <p:cBhvr>
                                        <p:cTn id="66" dur="1000"/>
                                        <p:tgtEl>
                                          <p:spTgt spid="19"/>
                                        </p:tgtEl>
                                      </p:cBhvr>
                                    </p:animEffect>
                                    <p:set>
                                      <p:cBhvr>
                                        <p:cTn id="67" dur="1" fill="hold">
                                          <p:stCondLst>
                                            <p:cond delay="999"/>
                                          </p:stCondLst>
                                        </p:cTn>
                                        <p:tgtEl>
                                          <p:spTgt spid="19"/>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2000"/>
                                        <p:tgtEl>
                                          <p:spTgt spid="17"/>
                                        </p:tgtEl>
                                      </p:cBhvr>
                                    </p:animEffect>
                                    <p:set>
                                      <p:cBhvr>
                                        <p:cTn id="70" dur="1" fill="hold">
                                          <p:stCondLst>
                                            <p:cond delay="1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6" grpId="0" animBg="1"/>
      <p:bldP spid="16" grpId="1" animBg="1"/>
      <p:bldP spid="19" grpId="0"/>
      <p:bldP spid="19" grpId="1"/>
      <p:bldP spid="15" grpId="0" animBg="1"/>
      <p:bldP spid="15" grpId="1" animBg="1"/>
      <p:bldP spid="13" grpId="0" animBg="1"/>
      <p:bldP spid="17" grpId="0" animBg="1"/>
      <p:bldP spid="1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676400" y="1295400"/>
            <a:ext cx="2895600" cy="5105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grpSp>
        <p:nvGrpSpPr>
          <p:cNvPr id="3" name="Group 16"/>
          <p:cNvGrpSpPr>
            <a:grpSpLocks/>
          </p:cNvGrpSpPr>
          <p:nvPr/>
        </p:nvGrpSpPr>
        <p:grpSpPr bwMode="auto">
          <a:xfrm>
            <a:off x="796925" y="4471988"/>
            <a:ext cx="676275" cy="1570037"/>
            <a:chOff x="228" y="2805"/>
            <a:chExt cx="418" cy="878"/>
          </a:xfrm>
        </p:grpSpPr>
        <p:grpSp>
          <p:nvGrpSpPr>
            <p:cNvPr id="4" name="Group 17"/>
            <p:cNvGrpSpPr>
              <a:grpSpLocks/>
            </p:cNvGrpSpPr>
            <p:nvPr/>
          </p:nvGrpSpPr>
          <p:grpSpPr bwMode="auto">
            <a:xfrm>
              <a:off x="237" y="2810"/>
              <a:ext cx="409" cy="873"/>
              <a:chOff x="233" y="2810"/>
              <a:chExt cx="409" cy="873"/>
            </a:xfrm>
          </p:grpSpPr>
          <p:sp>
            <p:nvSpPr>
              <p:cNvPr id="257044" name="Freeform 18"/>
              <p:cNvSpPr>
                <a:spLocks/>
              </p:cNvSpPr>
              <p:nvPr/>
            </p:nvSpPr>
            <p:spPr bwMode="auto">
              <a:xfrm>
                <a:off x="254" y="3117"/>
                <a:ext cx="386" cy="566"/>
              </a:xfrm>
              <a:custGeom>
                <a:avLst/>
                <a:gdLst>
                  <a:gd name="T0" fmla="*/ 3 w 1157"/>
                  <a:gd name="T1" fmla="*/ 12 h 1697"/>
                  <a:gd name="T2" fmla="*/ 3 w 1157"/>
                  <a:gd name="T3" fmla="*/ 14 h 1697"/>
                  <a:gd name="T4" fmla="*/ 3 w 1157"/>
                  <a:gd name="T5" fmla="*/ 19 h 1697"/>
                  <a:gd name="T6" fmla="*/ 2 w 1157"/>
                  <a:gd name="T7" fmla="*/ 20 h 1697"/>
                  <a:gd name="T8" fmla="*/ 3 w 1157"/>
                  <a:gd name="T9" fmla="*/ 21 h 1697"/>
                  <a:gd name="T10" fmla="*/ 4 w 1157"/>
                  <a:gd name="T11" fmla="*/ 21 h 1697"/>
                  <a:gd name="T12" fmla="*/ 5 w 1157"/>
                  <a:gd name="T13" fmla="*/ 20 h 1697"/>
                  <a:gd name="T14" fmla="*/ 5 w 1157"/>
                  <a:gd name="T15" fmla="*/ 19 h 1697"/>
                  <a:gd name="T16" fmla="*/ 6 w 1157"/>
                  <a:gd name="T17" fmla="*/ 18 h 1697"/>
                  <a:gd name="T18" fmla="*/ 6 w 1157"/>
                  <a:gd name="T19" fmla="*/ 15 h 1697"/>
                  <a:gd name="T20" fmla="*/ 6 w 1157"/>
                  <a:gd name="T21" fmla="*/ 12 h 1697"/>
                  <a:gd name="T22" fmla="*/ 6 w 1157"/>
                  <a:gd name="T23" fmla="*/ 11 h 1697"/>
                  <a:gd name="T24" fmla="*/ 6 w 1157"/>
                  <a:gd name="T25" fmla="*/ 10 h 1697"/>
                  <a:gd name="T26" fmla="*/ 6 w 1157"/>
                  <a:gd name="T27" fmla="*/ 8 h 1697"/>
                  <a:gd name="T28" fmla="*/ 7 w 1157"/>
                  <a:gd name="T29" fmla="*/ 8 h 1697"/>
                  <a:gd name="T30" fmla="*/ 7 w 1157"/>
                  <a:gd name="T31" fmla="*/ 12 h 1697"/>
                  <a:gd name="T32" fmla="*/ 8 w 1157"/>
                  <a:gd name="T33" fmla="*/ 15 h 1697"/>
                  <a:gd name="T34" fmla="*/ 8 w 1157"/>
                  <a:gd name="T35" fmla="*/ 19 h 1697"/>
                  <a:gd name="T36" fmla="*/ 8 w 1157"/>
                  <a:gd name="T37" fmla="*/ 19 h 1697"/>
                  <a:gd name="T38" fmla="*/ 9 w 1157"/>
                  <a:gd name="T39" fmla="*/ 20 h 1697"/>
                  <a:gd name="T40" fmla="*/ 10 w 1157"/>
                  <a:gd name="T41" fmla="*/ 21 h 1697"/>
                  <a:gd name="T42" fmla="*/ 10 w 1157"/>
                  <a:gd name="T43" fmla="*/ 21 h 1697"/>
                  <a:gd name="T44" fmla="*/ 11 w 1157"/>
                  <a:gd name="T45" fmla="*/ 21 h 1697"/>
                  <a:gd name="T46" fmla="*/ 11 w 1157"/>
                  <a:gd name="T47" fmla="*/ 21 h 1697"/>
                  <a:gd name="T48" fmla="*/ 11 w 1157"/>
                  <a:gd name="T49" fmla="*/ 20 h 1697"/>
                  <a:gd name="T50" fmla="*/ 11 w 1157"/>
                  <a:gd name="T51" fmla="*/ 19 h 1697"/>
                  <a:gd name="T52" fmla="*/ 11 w 1157"/>
                  <a:gd name="T53" fmla="*/ 19 h 1697"/>
                  <a:gd name="T54" fmla="*/ 11 w 1157"/>
                  <a:gd name="T55" fmla="*/ 18 h 1697"/>
                  <a:gd name="T56" fmla="*/ 11 w 1157"/>
                  <a:gd name="T57" fmla="*/ 16 h 1697"/>
                  <a:gd name="T58" fmla="*/ 10 w 1157"/>
                  <a:gd name="T59" fmla="*/ 15 h 1697"/>
                  <a:gd name="T60" fmla="*/ 11 w 1157"/>
                  <a:gd name="T61" fmla="*/ 13 h 1697"/>
                  <a:gd name="T62" fmla="*/ 10 w 1157"/>
                  <a:gd name="T63" fmla="*/ 11 h 1697"/>
                  <a:gd name="T64" fmla="*/ 10 w 1157"/>
                  <a:gd name="T65" fmla="*/ 9 h 1697"/>
                  <a:gd name="T66" fmla="*/ 10 w 1157"/>
                  <a:gd name="T67" fmla="*/ 8 h 1697"/>
                  <a:gd name="T68" fmla="*/ 10 w 1157"/>
                  <a:gd name="T69" fmla="*/ 7 h 1697"/>
                  <a:gd name="T70" fmla="*/ 11 w 1157"/>
                  <a:gd name="T71" fmla="*/ 6 h 1697"/>
                  <a:gd name="T72" fmla="*/ 11 w 1157"/>
                  <a:gd name="T73" fmla="*/ 5 h 1697"/>
                  <a:gd name="T74" fmla="*/ 12 w 1157"/>
                  <a:gd name="T75" fmla="*/ 4 h 1697"/>
                  <a:gd name="T76" fmla="*/ 13 w 1157"/>
                  <a:gd name="T77" fmla="*/ 4 h 1697"/>
                  <a:gd name="T78" fmla="*/ 13 w 1157"/>
                  <a:gd name="T79" fmla="*/ 3 h 1697"/>
                  <a:gd name="T80" fmla="*/ 12 w 1157"/>
                  <a:gd name="T81" fmla="*/ 0 h 1697"/>
                  <a:gd name="T82" fmla="*/ 11 w 1157"/>
                  <a:gd name="T83" fmla="*/ 2 h 1697"/>
                  <a:gd name="T84" fmla="*/ 11 w 1157"/>
                  <a:gd name="T85" fmla="*/ 3 h 1697"/>
                  <a:gd name="T86" fmla="*/ 11 w 1157"/>
                  <a:gd name="T87" fmla="*/ 4 h 1697"/>
                  <a:gd name="T88" fmla="*/ 10 w 1157"/>
                  <a:gd name="T89" fmla="*/ 4 h 1697"/>
                  <a:gd name="T90" fmla="*/ 10 w 1157"/>
                  <a:gd name="T91" fmla="*/ 2 h 1697"/>
                  <a:gd name="T92" fmla="*/ 10 w 1157"/>
                  <a:gd name="T93" fmla="*/ 0 h 1697"/>
                  <a:gd name="T94" fmla="*/ 3 w 1157"/>
                  <a:gd name="T95" fmla="*/ 0 h 1697"/>
                  <a:gd name="T96" fmla="*/ 4 w 1157"/>
                  <a:gd name="T97" fmla="*/ 3 h 1697"/>
                  <a:gd name="T98" fmla="*/ 3 w 1157"/>
                  <a:gd name="T99" fmla="*/ 3 h 1697"/>
                  <a:gd name="T100" fmla="*/ 3 w 1157"/>
                  <a:gd name="T101" fmla="*/ 3 h 1697"/>
                  <a:gd name="T102" fmla="*/ 2 w 1157"/>
                  <a:gd name="T103" fmla="*/ 2 h 1697"/>
                  <a:gd name="T104" fmla="*/ 2 w 1157"/>
                  <a:gd name="T105" fmla="*/ 1 h 1697"/>
                  <a:gd name="T106" fmla="*/ 0 w 1157"/>
                  <a:gd name="T107" fmla="*/ 0 h 1697"/>
                  <a:gd name="T108" fmla="*/ 0 w 1157"/>
                  <a:gd name="T109" fmla="*/ 1 h 1697"/>
                  <a:gd name="T110" fmla="*/ 1 w 1157"/>
                  <a:gd name="T111" fmla="*/ 2 h 1697"/>
                  <a:gd name="T112" fmla="*/ 1 w 1157"/>
                  <a:gd name="T113" fmla="*/ 3 h 1697"/>
                  <a:gd name="T114" fmla="*/ 1 w 1157"/>
                  <a:gd name="T115" fmla="*/ 4 h 1697"/>
                  <a:gd name="T116" fmla="*/ 2 w 1157"/>
                  <a:gd name="T117" fmla="*/ 4 h 1697"/>
                  <a:gd name="T118" fmla="*/ 2 w 1157"/>
                  <a:gd name="T119" fmla="*/ 5 h 1697"/>
                  <a:gd name="T120" fmla="*/ 3 w 1157"/>
                  <a:gd name="T121" fmla="*/ 5 h 16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57"/>
                  <a:gd name="T184" fmla="*/ 0 h 1697"/>
                  <a:gd name="T185" fmla="*/ 1157 w 1157"/>
                  <a:gd name="T186" fmla="*/ 1697 h 169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57" h="1697">
                    <a:moveTo>
                      <a:pt x="263" y="631"/>
                    </a:moveTo>
                    <a:lnTo>
                      <a:pt x="267" y="724"/>
                    </a:lnTo>
                    <a:lnTo>
                      <a:pt x="268" y="816"/>
                    </a:lnTo>
                    <a:lnTo>
                      <a:pt x="264" y="908"/>
                    </a:lnTo>
                    <a:lnTo>
                      <a:pt x="251" y="998"/>
                    </a:lnTo>
                    <a:lnTo>
                      <a:pt x="253" y="1029"/>
                    </a:lnTo>
                    <a:lnTo>
                      <a:pt x="256" y="1061"/>
                    </a:lnTo>
                    <a:lnTo>
                      <a:pt x="253" y="1092"/>
                    </a:lnTo>
                    <a:lnTo>
                      <a:pt x="246" y="1121"/>
                    </a:lnTo>
                    <a:lnTo>
                      <a:pt x="237" y="1170"/>
                    </a:lnTo>
                    <a:lnTo>
                      <a:pt x="228" y="1215"/>
                    </a:lnTo>
                    <a:lnTo>
                      <a:pt x="218" y="1261"/>
                    </a:lnTo>
                    <a:lnTo>
                      <a:pt x="214" y="1307"/>
                    </a:lnTo>
                    <a:lnTo>
                      <a:pt x="187" y="1516"/>
                    </a:lnTo>
                    <a:lnTo>
                      <a:pt x="226" y="1526"/>
                    </a:lnTo>
                    <a:lnTo>
                      <a:pt x="224" y="1541"/>
                    </a:lnTo>
                    <a:lnTo>
                      <a:pt x="215" y="1556"/>
                    </a:lnTo>
                    <a:lnTo>
                      <a:pt x="204" y="1570"/>
                    </a:lnTo>
                    <a:lnTo>
                      <a:pt x="193" y="1584"/>
                    </a:lnTo>
                    <a:lnTo>
                      <a:pt x="183" y="1600"/>
                    </a:lnTo>
                    <a:lnTo>
                      <a:pt x="176" y="1615"/>
                    </a:lnTo>
                    <a:lnTo>
                      <a:pt x="176" y="1632"/>
                    </a:lnTo>
                    <a:lnTo>
                      <a:pt x="182" y="1650"/>
                    </a:lnTo>
                    <a:lnTo>
                      <a:pt x="201" y="1664"/>
                    </a:lnTo>
                    <a:lnTo>
                      <a:pt x="224" y="1672"/>
                    </a:lnTo>
                    <a:lnTo>
                      <a:pt x="247" y="1676"/>
                    </a:lnTo>
                    <a:lnTo>
                      <a:pt x="272" y="1676"/>
                    </a:lnTo>
                    <a:lnTo>
                      <a:pt x="295" y="1673"/>
                    </a:lnTo>
                    <a:lnTo>
                      <a:pt x="314" y="1668"/>
                    </a:lnTo>
                    <a:lnTo>
                      <a:pt x="329" y="1662"/>
                    </a:lnTo>
                    <a:lnTo>
                      <a:pt x="338" y="1657"/>
                    </a:lnTo>
                    <a:lnTo>
                      <a:pt x="346" y="1648"/>
                    </a:lnTo>
                    <a:lnTo>
                      <a:pt x="356" y="1639"/>
                    </a:lnTo>
                    <a:lnTo>
                      <a:pt x="364" y="1630"/>
                    </a:lnTo>
                    <a:lnTo>
                      <a:pt x="372" y="1619"/>
                    </a:lnTo>
                    <a:lnTo>
                      <a:pt x="381" y="1608"/>
                    </a:lnTo>
                    <a:lnTo>
                      <a:pt x="389" y="1594"/>
                    </a:lnTo>
                    <a:lnTo>
                      <a:pt x="397" y="1579"/>
                    </a:lnTo>
                    <a:lnTo>
                      <a:pt x="406" y="1559"/>
                    </a:lnTo>
                    <a:lnTo>
                      <a:pt x="418" y="1554"/>
                    </a:lnTo>
                    <a:lnTo>
                      <a:pt x="427" y="1551"/>
                    </a:lnTo>
                    <a:lnTo>
                      <a:pt x="432" y="1547"/>
                    </a:lnTo>
                    <a:lnTo>
                      <a:pt x="439" y="1536"/>
                    </a:lnTo>
                    <a:lnTo>
                      <a:pt x="438" y="1495"/>
                    </a:lnTo>
                    <a:lnTo>
                      <a:pt x="446" y="1445"/>
                    </a:lnTo>
                    <a:lnTo>
                      <a:pt x="453" y="1395"/>
                    </a:lnTo>
                    <a:lnTo>
                      <a:pt x="456" y="1355"/>
                    </a:lnTo>
                    <a:lnTo>
                      <a:pt x="450" y="1303"/>
                    </a:lnTo>
                    <a:lnTo>
                      <a:pt x="453" y="1253"/>
                    </a:lnTo>
                    <a:lnTo>
                      <a:pt x="463" y="1204"/>
                    </a:lnTo>
                    <a:lnTo>
                      <a:pt x="477" y="1157"/>
                    </a:lnTo>
                    <a:lnTo>
                      <a:pt x="489" y="1108"/>
                    </a:lnTo>
                    <a:lnTo>
                      <a:pt x="500" y="1060"/>
                    </a:lnTo>
                    <a:lnTo>
                      <a:pt x="505" y="1011"/>
                    </a:lnTo>
                    <a:lnTo>
                      <a:pt x="500" y="961"/>
                    </a:lnTo>
                    <a:lnTo>
                      <a:pt x="502" y="944"/>
                    </a:lnTo>
                    <a:lnTo>
                      <a:pt x="505" y="930"/>
                    </a:lnTo>
                    <a:lnTo>
                      <a:pt x="506" y="915"/>
                    </a:lnTo>
                    <a:lnTo>
                      <a:pt x="507" y="901"/>
                    </a:lnTo>
                    <a:lnTo>
                      <a:pt x="512" y="891"/>
                    </a:lnTo>
                    <a:lnTo>
                      <a:pt x="513" y="879"/>
                    </a:lnTo>
                    <a:lnTo>
                      <a:pt x="514" y="867"/>
                    </a:lnTo>
                    <a:lnTo>
                      <a:pt x="517" y="858"/>
                    </a:lnTo>
                    <a:lnTo>
                      <a:pt x="519" y="840"/>
                    </a:lnTo>
                    <a:lnTo>
                      <a:pt x="517" y="823"/>
                    </a:lnTo>
                    <a:lnTo>
                      <a:pt x="516" y="806"/>
                    </a:lnTo>
                    <a:lnTo>
                      <a:pt x="517" y="790"/>
                    </a:lnTo>
                    <a:lnTo>
                      <a:pt x="516" y="751"/>
                    </a:lnTo>
                    <a:lnTo>
                      <a:pt x="516" y="685"/>
                    </a:lnTo>
                    <a:lnTo>
                      <a:pt x="519" y="623"/>
                    </a:lnTo>
                    <a:lnTo>
                      <a:pt x="523" y="586"/>
                    </a:lnTo>
                    <a:lnTo>
                      <a:pt x="528" y="593"/>
                    </a:lnTo>
                    <a:lnTo>
                      <a:pt x="531" y="603"/>
                    </a:lnTo>
                    <a:lnTo>
                      <a:pt x="534" y="616"/>
                    </a:lnTo>
                    <a:lnTo>
                      <a:pt x="538" y="625"/>
                    </a:lnTo>
                    <a:lnTo>
                      <a:pt x="544" y="680"/>
                    </a:lnTo>
                    <a:lnTo>
                      <a:pt x="549" y="762"/>
                    </a:lnTo>
                    <a:lnTo>
                      <a:pt x="555" y="844"/>
                    </a:lnTo>
                    <a:lnTo>
                      <a:pt x="563" y="898"/>
                    </a:lnTo>
                    <a:lnTo>
                      <a:pt x="573" y="945"/>
                    </a:lnTo>
                    <a:lnTo>
                      <a:pt x="577" y="993"/>
                    </a:lnTo>
                    <a:lnTo>
                      <a:pt x="580" y="1040"/>
                    </a:lnTo>
                    <a:lnTo>
                      <a:pt x="588" y="1085"/>
                    </a:lnTo>
                    <a:lnTo>
                      <a:pt x="610" y="1165"/>
                    </a:lnTo>
                    <a:lnTo>
                      <a:pt x="620" y="1247"/>
                    </a:lnTo>
                    <a:lnTo>
                      <a:pt x="624" y="1328"/>
                    </a:lnTo>
                    <a:lnTo>
                      <a:pt x="626" y="1410"/>
                    </a:lnTo>
                    <a:lnTo>
                      <a:pt x="628" y="1451"/>
                    </a:lnTo>
                    <a:lnTo>
                      <a:pt x="628" y="1487"/>
                    </a:lnTo>
                    <a:lnTo>
                      <a:pt x="631" y="1522"/>
                    </a:lnTo>
                    <a:lnTo>
                      <a:pt x="641" y="1565"/>
                    </a:lnTo>
                    <a:lnTo>
                      <a:pt x="649" y="1566"/>
                    </a:lnTo>
                    <a:lnTo>
                      <a:pt x="658" y="1568"/>
                    </a:lnTo>
                    <a:lnTo>
                      <a:pt x="666" y="1570"/>
                    </a:lnTo>
                    <a:lnTo>
                      <a:pt x="674" y="1575"/>
                    </a:lnTo>
                    <a:lnTo>
                      <a:pt x="680" y="1584"/>
                    </a:lnTo>
                    <a:lnTo>
                      <a:pt x="688" y="1597"/>
                    </a:lnTo>
                    <a:lnTo>
                      <a:pt x="697" y="1608"/>
                    </a:lnTo>
                    <a:lnTo>
                      <a:pt x="706" y="1620"/>
                    </a:lnTo>
                    <a:lnTo>
                      <a:pt x="717" y="1633"/>
                    </a:lnTo>
                    <a:lnTo>
                      <a:pt x="727" y="1646"/>
                    </a:lnTo>
                    <a:lnTo>
                      <a:pt x="737" y="1655"/>
                    </a:lnTo>
                    <a:lnTo>
                      <a:pt x="745" y="1664"/>
                    </a:lnTo>
                    <a:lnTo>
                      <a:pt x="758" y="1671"/>
                    </a:lnTo>
                    <a:lnTo>
                      <a:pt x="770" y="1678"/>
                    </a:lnTo>
                    <a:lnTo>
                      <a:pt x="783" y="1682"/>
                    </a:lnTo>
                    <a:lnTo>
                      <a:pt x="797" y="1686"/>
                    </a:lnTo>
                    <a:lnTo>
                      <a:pt x="811" y="1689"/>
                    </a:lnTo>
                    <a:lnTo>
                      <a:pt x="825" y="1691"/>
                    </a:lnTo>
                    <a:lnTo>
                      <a:pt x="838" y="1693"/>
                    </a:lnTo>
                    <a:lnTo>
                      <a:pt x="852" y="1696"/>
                    </a:lnTo>
                    <a:lnTo>
                      <a:pt x="862" y="1694"/>
                    </a:lnTo>
                    <a:lnTo>
                      <a:pt x="870" y="1694"/>
                    </a:lnTo>
                    <a:lnTo>
                      <a:pt x="877" y="1696"/>
                    </a:lnTo>
                    <a:lnTo>
                      <a:pt x="884" y="1697"/>
                    </a:lnTo>
                    <a:lnTo>
                      <a:pt x="886" y="1697"/>
                    </a:lnTo>
                    <a:lnTo>
                      <a:pt x="887" y="1697"/>
                    </a:lnTo>
                    <a:lnTo>
                      <a:pt x="889" y="1697"/>
                    </a:lnTo>
                    <a:lnTo>
                      <a:pt x="890" y="1697"/>
                    </a:lnTo>
                    <a:lnTo>
                      <a:pt x="909" y="1693"/>
                    </a:lnTo>
                    <a:lnTo>
                      <a:pt x="919" y="1672"/>
                    </a:lnTo>
                    <a:lnTo>
                      <a:pt x="923" y="1648"/>
                    </a:lnTo>
                    <a:lnTo>
                      <a:pt x="921" y="1623"/>
                    </a:lnTo>
                    <a:lnTo>
                      <a:pt x="912" y="1600"/>
                    </a:lnTo>
                    <a:lnTo>
                      <a:pt x="905" y="1588"/>
                    </a:lnTo>
                    <a:lnTo>
                      <a:pt x="897" y="1579"/>
                    </a:lnTo>
                    <a:lnTo>
                      <a:pt x="889" y="1569"/>
                    </a:lnTo>
                    <a:lnTo>
                      <a:pt x="882" y="1559"/>
                    </a:lnTo>
                    <a:lnTo>
                      <a:pt x="882" y="1558"/>
                    </a:lnTo>
                    <a:lnTo>
                      <a:pt x="882" y="1556"/>
                    </a:lnTo>
                    <a:lnTo>
                      <a:pt x="882" y="1555"/>
                    </a:lnTo>
                    <a:lnTo>
                      <a:pt x="883" y="1554"/>
                    </a:lnTo>
                    <a:lnTo>
                      <a:pt x="886" y="1551"/>
                    </a:lnTo>
                    <a:lnTo>
                      <a:pt x="890" y="1549"/>
                    </a:lnTo>
                    <a:lnTo>
                      <a:pt x="894" y="1548"/>
                    </a:lnTo>
                    <a:lnTo>
                      <a:pt x="900" y="1545"/>
                    </a:lnTo>
                    <a:lnTo>
                      <a:pt x="901" y="1519"/>
                    </a:lnTo>
                    <a:lnTo>
                      <a:pt x="898" y="1492"/>
                    </a:lnTo>
                    <a:lnTo>
                      <a:pt x="893" y="1466"/>
                    </a:lnTo>
                    <a:lnTo>
                      <a:pt x="886" y="1440"/>
                    </a:lnTo>
                    <a:lnTo>
                      <a:pt x="879" y="1413"/>
                    </a:lnTo>
                    <a:lnTo>
                      <a:pt x="872" y="1388"/>
                    </a:lnTo>
                    <a:lnTo>
                      <a:pt x="866" y="1362"/>
                    </a:lnTo>
                    <a:lnTo>
                      <a:pt x="864" y="1335"/>
                    </a:lnTo>
                    <a:lnTo>
                      <a:pt x="862" y="1313"/>
                    </a:lnTo>
                    <a:lnTo>
                      <a:pt x="859" y="1291"/>
                    </a:lnTo>
                    <a:lnTo>
                      <a:pt x="858" y="1268"/>
                    </a:lnTo>
                    <a:lnTo>
                      <a:pt x="858" y="1246"/>
                    </a:lnTo>
                    <a:lnTo>
                      <a:pt x="851" y="1221"/>
                    </a:lnTo>
                    <a:lnTo>
                      <a:pt x="848" y="1195"/>
                    </a:lnTo>
                    <a:lnTo>
                      <a:pt x="848" y="1168"/>
                    </a:lnTo>
                    <a:lnTo>
                      <a:pt x="850" y="1143"/>
                    </a:lnTo>
                    <a:lnTo>
                      <a:pt x="854" y="1126"/>
                    </a:lnTo>
                    <a:lnTo>
                      <a:pt x="855" y="1108"/>
                    </a:lnTo>
                    <a:lnTo>
                      <a:pt x="855" y="1090"/>
                    </a:lnTo>
                    <a:lnTo>
                      <a:pt x="857" y="1072"/>
                    </a:lnTo>
                    <a:lnTo>
                      <a:pt x="844" y="1022"/>
                    </a:lnTo>
                    <a:lnTo>
                      <a:pt x="837" y="972"/>
                    </a:lnTo>
                    <a:lnTo>
                      <a:pt x="836" y="925"/>
                    </a:lnTo>
                    <a:lnTo>
                      <a:pt x="840" y="877"/>
                    </a:lnTo>
                    <a:lnTo>
                      <a:pt x="836" y="844"/>
                    </a:lnTo>
                    <a:lnTo>
                      <a:pt x="836" y="812"/>
                    </a:lnTo>
                    <a:lnTo>
                      <a:pt x="836" y="781"/>
                    </a:lnTo>
                    <a:lnTo>
                      <a:pt x="834" y="749"/>
                    </a:lnTo>
                    <a:lnTo>
                      <a:pt x="834" y="735"/>
                    </a:lnTo>
                    <a:lnTo>
                      <a:pt x="836" y="721"/>
                    </a:lnTo>
                    <a:lnTo>
                      <a:pt x="837" y="709"/>
                    </a:lnTo>
                    <a:lnTo>
                      <a:pt x="840" y="696"/>
                    </a:lnTo>
                    <a:lnTo>
                      <a:pt x="838" y="663"/>
                    </a:lnTo>
                    <a:lnTo>
                      <a:pt x="837" y="630"/>
                    </a:lnTo>
                    <a:lnTo>
                      <a:pt x="834" y="597"/>
                    </a:lnTo>
                    <a:lnTo>
                      <a:pt x="833" y="565"/>
                    </a:lnTo>
                    <a:lnTo>
                      <a:pt x="834" y="563"/>
                    </a:lnTo>
                    <a:lnTo>
                      <a:pt x="834" y="561"/>
                    </a:lnTo>
                    <a:lnTo>
                      <a:pt x="836" y="559"/>
                    </a:lnTo>
                    <a:lnTo>
                      <a:pt x="837" y="557"/>
                    </a:lnTo>
                    <a:lnTo>
                      <a:pt x="837" y="510"/>
                    </a:lnTo>
                    <a:lnTo>
                      <a:pt x="840" y="506"/>
                    </a:lnTo>
                    <a:lnTo>
                      <a:pt x="845" y="501"/>
                    </a:lnTo>
                    <a:lnTo>
                      <a:pt x="851" y="497"/>
                    </a:lnTo>
                    <a:lnTo>
                      <a:pt x="857" y="494"/>
                    </a:lnTo>
                    <a:lnTo>
                      <a:pt x="864" y="482"/>
                    </a:lnTo>
                    <a:lnTo>
                      <a:pt x="870" y="454"/>
                    </a:lnTo>
                    <a:lnTo>
                      <a:pt x="884" y="439"/>
                    </a:lnTo>
                    <a:lnTo>
                      <a:pt x="907" y="433"/>
                    </a:lnTo>
                    <a:lnTo>
                      <a:pt x="916" y="418"/>
                    </a:lnTo>
                    <a:lnTo>
                      <a:pt x="916" y="408"/>
                    </a:lnTo>
                    <a:lnTo>
                      <a:pt x="950" y="401"/>
                    </a:lnTo>
                    <a:lnTo>
                      <a:pt x="975" y="369"/>
                    </a:lnTo>
                    <a:lnTo>
                      <a:pt x="989" y="361"/>
                    </a:lnTo>
                    <a:lnTo>
                      <a:pt x="1000" y="347"/>
                    </a:lnTo>
                    <a:lnTo>
                      <a:pt x="1010" y="332"/>
                    </a:lnTo>
                    <a:lnTo>
                      <a:pt x="1017" y="315"/>
                    </a:lnTo>
                    <a:lnTo>
                      <a:pt x="1025" y="300"/>
                    </a:lnTo>
                    <a:lnTo>
                      <a:pt x="1032" y="284"/>
                    </a:lnTo>
                    <a:lnTo>
                      <a:pt x="1040" y="272"/>
                    </a:lnTo>
                    <a:lnTo>
                      <a:pt x="1050" y="265"/>
                    </a:lnTo>
                    <a:lnTo>
                      <a:pt x="1075" y="280"/>
                    </a:lnTo>
                    <a:lnTo>
                      <a:pt x="1083" y="268"/>
                    </a:lnTo>
                    <a:lnTo>
                      <a:pt x="1087" y="259"/>
                    </a:lnTo>
                    <a:lnTo>
                      <a:pt x="1092" y="251"/>
                    </a:lnTo>
                    <a:lnTo>
                      <a:pt x="1100" y="240"/>
                    </a:lnTo>
                    <a:lnTo>
                      <a:pt x="1157" y="0"/>
                    </a:lnTo>
                    <a:lnTo>
                      <a:pt x="948" y="7"/>
                    </a:lnTo>
                    <a:lnTo>
                      <a:pt x="947" y="9"/>
                    </a:lnTo>
                    <a:lnTo>
                      <a:pt x="947" y="10"/>
                    </a:lnTo>
                    <a:lnTo>
                      <a:pt x="946" y="13"/>
                    </a:lnTo>
                    <a:lnTo>
                      <a:pt x="944" y="14"/>
                    </a:lnTo>
                    <a:lnTo>
                      <a:pt x="939" y="154"/>
                    </a:lnTo>
                    <a:lnTo>
                      <a:pt x="923" y="179"/>
                    </a:lnTo>
                    <a:lnTo>
                      <a:pt x="946" y="188"/>
                    </a:lnTo>
                    <a:lnTo>
                      <a:pt x="950" y="197"/>
                    </a:lnTo>
                    <a:lnTo>
                      <a:pt x="934" y="206"/>
                    </a:lnTo>
                    <a:lnTo>
                      <a:pt x="919" y="219"/>
                    </a:lnTo>
                    <a:lnTo>
                      <a:pt x="904" y="237"/>
                    </a:lnTo>
                    <a:lnTo>
                      <a:pt x="890" y="255"/>
                    </a:lnTo>
                    <a:lnTo>
                      <a:pt x="879" y="276"/>
                    </a:lnTo>
                    <a:lnTo>
                      <a:pt x="872" y="297"/>
                    </a:lnTo>
                    <a:lnTo>
                      <a:pt x="869" y="316"/>
                    </a:lnTo>
                    <a:lnTo>
                      <a:pt x="873" y="334"/>
                    </a:lnTo>
                    <a:lnTo>
                      <a:pt x="864" y="330"/>
                    </a:lnTo>
                    <a:lnTo>
                      <a:pt x="851" y="323"/>
                    </a:lnTo>
                    <a:lnTo>
                      <a:pt x="840" y="318"/>
                    </a:lnTo>
                    <a:lnTo>
                      <a:pt x="833" y="318"/>
                    </a:lnTo>
                    <a:lnTo>
                      <a:pt x="806" y="304"/>
                    </a:lnTo>
                    <a:lnTo>
                      <a:pt x="811" y="286"/>
                    </a:lnTo>
                    <a:lnTo>
                      <a:pt x="834" y="245"/>
                    </a:lnTo>
                    <a:lnTo>
                      <a:pt x="837" y="230"/>
                    </a:lnTo>
                    <a:lnTo>
                      <a:pt x="836" y="216"/>
                    </a:lnTo>
                    <a:lnTo>
                      <a:pt x="830" y="201"/>
                    </a:lnTo>
                    <a:lnTo>
                      <a:pt x="823" y="187"/>
                    </a:lnTo>
                    <a:lnTo>
                      <a:pt x="816" y="155"/>
                    </a:lnTo>
                    <a:lnTo>
                      <a:pt x="815" y="108"/>
                    </a:lnTo>
                    <a:lnTo>
                      <a:pt x="816" y="60"/>
                    </a:lnTo>
                    <a:lnTo>
                      <a:pt x="818" y="27"/>
                    </a:lnTo>
                    <a:lnTo>
                      <a:pt x="281" y="13"/>
                    </a:lnTo>
                    <a:lnTo>
                      <a:pt x="279" y="19"/>
                    </a:lnTo>
                    <a:lnTo>
                      <a:pt x="278" y="24"/>
                    </a:lnTo>
                    <a:lnTo>
                      <a:pt x="275" y="31"/>
                    </a:lnTo>
                    <a:lnTo>
                      <a:pt x="274" y="37"/>
                    </a:lnTo>
                    <a:lnTo>
                      <a:pt x="263" y="87"/>
                    </a:lnTo>
                    <a:lnTo>
                      <a:pt x="260" y="152"/>
                    </a:lnTo>
                    <a:lnTo>
                      <a:pt x="268" y="205"/>
                    </a:lnTo>
                    <a:lnTo>
                      <a:pt x="290" y="218"/>
                    </a:lnTo>
                    <a:lnTo>
                      <a:pt x="290" y="230"/>
                    </a:lnTo>
                    <a:lnTo>
                      <a:pt x="289" y="241"/>
                    </a:lnTo>
                    <a:lnTo>
                      <a:pt x="286" y="252"/>
                    </a:lnTo>
                    <a:lnTo>
                      <a:pt x="283" y="263"/>
                    </a:lnTo>
                    <a:lnTo>
                      <a:pt x="282" y="266"/>
                    </a:lnTo>
                    <a:lnTo>
                      <a:pt x="281" y="268"/>
                    </a:lnTo>
                    <a:lnTo>
                      <a:pt x="279" y="269"/>
                    </a:lnTo>
                    <a:lnTo>
                      <a:pt x="276" y="269"/>
                    </a:lnTo>
                    <a:lnTo>
                      <a:pt x="275" y="269"/>
                    </a:lnTo>
                    <a:lnTo>
                      <a:pt x="272" y="269"/>
                    </a:lnTo>
                    <a:lnTo>
                      <a:pt x="269" y="269"/>
                    </a:lnTo>
                    <a:lnTo>
                      <a:pt x="204" y="279"/>
                    </a:lnTo>
                    <a:lnTo>
                      <a:pt x="180" y="167"/>
                    </a:lnTo>
                    <a:lnTo>
                      <a:pt x="192" y="160"/>
                    </a:lnTo>
                    <a:lnTo>
                      <a:pt x="200" y="155"/>
                    </a:lnTo>
                    <a:lnTo>
                      <a:pt x="205" y="148"/>
                    </a:lnTo>
                    <a:lnTo>
                      <a:pt x="208" y="135"/>
                    </a:lnTo>
                    <a:lnTo>
                      <a:pt x="207" y="119"/>
                    </a:lnTo>
                    <a:lnTo>
                      <a:pt x="200" y="94"/>
                    </a:lnTo>
                    <a:lnTo>
                      <a:pt x="189" y="59"/>
                    </a:lnTo>
                    <a:lnTo>
                      <a:pt x="172" y="13"/>
                    </a:lnTo>
                    <a:lnTo>
                      <a:pt x="0" y="13"/>
                    </a:lnTo>
                    <a:lnTo>
                      <a:pt x="2" y="20"/>
                    </a:lnTo>
                    <a:lnTo>
                      <a:pt x="7" y="27"/>
                    </a:lnTo>
                    <a:lnTo>
                      <a:pt x="9" y="35"/>
                    </a:lnTo>
                    <a:lnTo>
                      <a:pt x="12" y="42"/>
                    </a:lnTo>
                    <a:lnTo>
                      <a:pt x="11" y="44"/>
                    </a:lnTo>
                    <a:lnTo>
                      <a:pt x="9" y="45"/>
                    </a:lnTo>
                    <a:lnTo>
                      <a:pt x="9" y="48"/>
                    </a:lnTo>
                    <a:lnTo>
                      <a:pt x="11" y="51"/>
                    </a:lnTo>
                    <a:lnTo>
                      <a:pt x="18" y="85"/>
                    </a:lnTo>
                    <a:lnTo>
                      <a:pt x="22" y="137"/>
                    </a:lnTo>
                    <a:lnTo>
                      <a:pt x="30" y="180"/>
                    </a:lnTo>
                    <a:lnTo>
                      <a:pt x="51" y="191"/>
                    </a:lnTo>
                    <a:lnTo>
                      <a:pt x="52" y="194"/>
                    </a:lnTo>
                    <a:lnTo>
                      <a:pt x="52" y="195"/>
                    </a:lnTo>
                    <a:lnTo>
                      <a:pt x="54" y="197"/>
                    </a:lnTo>
                    <a:lnTo>
                      <a:pt x="54" y="198"/>
                    </a:lnTo>
                    <a:lnTo>
                      <a:pt x="58" y="224"/>
                    </a:lnTo>
                    <a:lnTo>
                      <a:pt x="58" y="258"/>
                    </a:lnTo>
                    <a:lnTo>
                      <a:pt x="61" y="289"/>
                    </a:lnTo>
                    <a:lnTo>
                      <a:pt x="72" y="314"/>
                    </a:lnTo>
                    <a:lnTo>
                      <a:pt x="75" y="315"/>
                    </a:lnTo>
                    <a:lnTo>
                      <a:pt x="76" y="315"/>
                    </a:lnTo>
                    <a:lnTo>
                      <a:pt x="78" y="316"/>
                    </a:lnTo>
                    <a:lnTo>
                      <a:pt x="79" y="316"/>
                    </a:lnTo>
                    <a:lnTo>
                      <a:pt x="121" y="362"/>
                    </a:lnTo>
                    <a:lnTo>
                      <a:pt x="126" y="362"/>
                    </a:lnTo>
                    <a:lnTo>
                      <a:pt x="133" y="362"/>
                    </a:lnTo>
                    <a:lnTo>
                      <a:pt x="142" y="362"/>
                    </a:lnTo>
                    <a:lnTo>
                      <a:pt x="151" y="362"/>
                    </a:lnTo>
                    <a:lnTo>
                      <a:pt x="161" y="364"/>
                    </a:lnTo>
                    <a:lnTo>
                      <a:pt x="168" y="365"/>
                    </a:lnTo>
                    <a:lnTo>
                      <a:pt x="175" y="368"/>
                    </a:lnTo>
                    <a:lnTo>
                      <a:pt x="179" y="372"/>
                    </a:lnTo>
                    <a:lnTo>
                      <a:pt x="179" y="378"/>
                    </a:lnTo>
                    <a:lnTo>
                      <a:pt x="179" y="383"/>
                    </a:lnTo>
                    <a:lnTo>
                      <a:pt x="178" y="387"/>
                    </a:lnTo>
                    <a:lnTo>
                      <a:pt x="179" y="390"/>
                    </a:lnTo>
                    <a:lnTo>
                      <a:pt x="215" y="442"/>
                    </a:lnTo>
                    <a:lnTo>
                      <a:pt x="257" y="474"/>
                    </a:lnTo>
                    <a:lnTo>
                      <a:pt x="263" y="631"/>
                    </a:lnTo>
                    <a:close/>
                  </a:path>
                </a:pathLst>
              </a:custGeom>
              <a:solidFill>
                <a:srgbClr val="99CCFF"/>
              </a:solidFill>
              <a:ln w="9525">
                <a:noFill/>
                <a:round/>
                <a:headEnd/>
                <a:tailEnd/>
              </a:ln>
            </p:spPr>
            <p:txBody>
              <a:bodyPr/>
              <a:lstStyle/>
              <a:p>
                <a:pPr algn="l"/>
                <a:endParaRPr lang="en-US" dirty="0">
                  <a:latin typeface="Calibri" pitchFamily="34" charset="0"/>
                  <a:cs typeface="Calibri" pitchFamily="34" charset="0"/>
                </a:endParaRPr>
              </a:p>
            </p:txBody>
          </p:sp>
          <p:sp>
            <p:nvSpPr>
              <p:cNvPr id="257045" name="Freeform 19"/>
              <p:cNvSpPr>
                <a:spLocks/>
              </p:cNvSpPr>
              <p:nvPr/>
            </p:nvSpPr>
            <p:spPr bwMode="auto">
              <a:xfrm>
                <a:off x="233" y="2810"/>
                <a:ext cx="409" cy="321"/>
              </a:xfrm>
              <a:custGeom>
                <a:avLst/>
                <a:gdLst>
                  <a:gd name="T0" fmla="*/ 13 w 1227"/>
                  <a:gd name="T1" fmla="*/ 11 h 963"/>
                  <a:gd name="T2" fmla="*/ 12 w 1227"/>
                  <a:gd name="T3" fmla="*/ 10 h 963"/>
                  <a:gd name="T4" fmla="*/ 12 w 1227"/>
                  <a:gd name="T5" fmla="*/ 10 h 963"/>
                  <a:gd name="T6" fmla="*/ 11 w 1227"/>
                  <a:gd name="T7" fmla="*/ 11 h 963"/>
                  <a:gd name="T8" fmla="*/ 11 w 1227"/>
                  <a:gd name="T9" fmla="*/ 12 h 963"/>
                  <a:gd name="T10" fmla="*/ 4 w 1227"/>
                  <a:gd name="T11" fmla="*/ 10 h 963"/>
                  <a:gd name="T12" fmla="*/ 4 w 1227"/>
                  <a:gd name="T13" fmla="*/ 9 h 963"/>
                  <a:gd name="T14" fmla="*/ 4 w 1227"/>
                  <a:gd name="T15" fmla="*/ 9 h 963"/>
                  <a:gd name="T16" fmla="*/ 3 w 1227"/>
                  <a:gd name="T17" fmla="*/ 10 h 963"/>
                  <a:gd name="T18" fmla="*/ 3 w 1227"/>
                  <a:gd name="T19" fmla="*/ 10 h 963"/>
                  <a:gd name="T20" fmla="*/ 3 w 1227"/>
                  <a:gd name="T21" fmla="*/ 10 h 963"/>
                  <a:gd name="T22" fmla="*/ 3 w 1227"/>
                  <a:gd name="T23" fmla="*/ 11 h 963"/>
                  <a:gd name="T24" fmla="*/ 1 w 1227"/>
                  <a:gd name="T25" fmla="*/ 11 h 963"/>
                  <a:gd name="T26" fmla="*/ 0 w 1227"/>
                  <a:gd name="T27" fmla="*/ 10 h 963"/>
                  <a:gd name="T28" fmla="*/ 0 w 1227"/>
                  <a:gd name="T29" fmla="*/ 10 h 963"/>
                  <a:gd name="T30" fmla="*/ 0 w 1227"/>
                  <a:gd name="T31" fmla="*/ 9 h 963"/>
                  <a:gd name="T32" fmla="*/ 1 w 1227"/>
                  <a:gd name="T33" fmla="*/ 8 h 963"/>
                  <a:gd name="T34" fmla="*/ 2 w 1227"/>
                  <a:gd name="T35" fmla="*/ 8 h 963"/>
                  <a:gd name="T36" fmla="*/ 2 w 1227"/>
                  <a:gd name="T37" fmla="*/ 7 h 963"/>
                  <a:gd name="T38" fmla="*/ 2 w 1227"/>
                  <a:gd name="T39" fmla="*/ 7 h 963"/>
                  <a:gd name="T40" fmla="*/ 3 w 1227"/>
                  <a:gd name="T41" fmla="*/ 6 h 963"/>
                  <a:gd name="T42" fmla="*/ 3 w 1227"/>
                  <a:gd name="T43" fmla="*/ 6 h 963"/>
                  <a:gd name="T44" fmla="*/ 4 w 1227"/>
                  <a:gd name="T45" fmla="*/ 5 h 963"/>
                  <a:gd name="T46" fmla="*/ 4 w 1227"/>
                  <a:gd name="T47" fmla="*/ 5 h 963"/>
                  <a:gd name="T48" fmla="*/ 5 w 1227"/>
                  <a:gd name="T49" fmla="*/ 5 h 963"/>
                  <a:gd name="T50" fmla="*/ 6 w 1227"/>
                  <a:gd name="T51" fmla="*/ 5 h 963"/>
                  <a:gd name="T52" fmla="*/ 6 w 1227"/>
                  <a:gd name="T53" fmla="*/ 5 h 963"/>
                  <a:gd name="T54" fmla="*/ 6 w 1227"/>
                  <a:gd name="T55" fmla="*/ 4 h 963"/>
                  <a:gd name="T56" fmla="*/ 6 w 1227"/>
                  <a:gd name="T57" fmla="*/ 4 h 963"/>
                  <a:gd name="T58" fmla="*/ 6 w 1227"/>
                  <a:gd name="T59" fmla="*/ 3 h 963"/>
                  <a:gd name="T60" fmla="*/ 6 w 1227"/>
                  <a:gd name="T61" fmla="*/ 1 h 963"/>
                  <a:gd name="T62" fmla="*/ 6 w 1227"/>
                  <a:gd name="T63" fmla="*/ 1 h 963"/>
                  <a:gd name="T64" fmla="*/ 7 w 1227"/>
                  <a:gd name="T65" fmla="*/ 0 h 963"/>
                  <a:gd name="T66" fmla="*/ 8 w 1227"/>
                  <a:gd name="T67" fmla="*/ 0 h 963"/>
                  <a:gd name="T68" fmla="*/ 9 w 1227"/>
                  <a:gd name="T69" fmla="*/ 1 h 963"/>
                  <a:gd name="T70" fmla="*/ 10 w 1227"/>
                  <a:gd name="T71" fmla="*/ 2 h 963"/>
                  <a:gd name="T72" fmla="*/ 10 w 1227"/>
                  <a:gd name="T73" fmla="*/ 3 h 963"/>
                  <a:gd name="T74" fmla="*/ 9 w 1227"/>
                  <a:gd name="T75" fmla="*/ 4 h 963"/>
                  <a:gd name="T76" fmla="*/ 9 w 1227"/>
                  <a:gd name="T77" fmla="*/ 4 h 963"/>
                  <a:gd name="T78" fmla="*/ 9 w 1227"/>
                  <a:gd name="T79" fmla="*/ 5 h 963"/>
                  <a:gd name="T80" fmla="*/ 9 w 1227"/>
                  <a:gd name="T81" fmla="*/ 5 h 963"/>
                  <a:gd name="T82" fmla="*/ 10 w 1227"/>
                  <a:gd name="T83" fmla="*/ 5 h 963"/>
                  <a:gd name="T84" fmla="*/ 11 w 1227"/>
                  <a:gd name="T85" fmla="*/ 5 h 963"/>
                  <a:gd name="T86" fmla="*/ 11 w 1227"/>
                  <a:gd name="T87" fmla="*/ 5 h 963"/>
                  <a:gd name="T88" fmla="*/ 12 w 1227"/>
                  <a:gd name="T89" fmla="*/ 6 h 963"/>
                  <a:gd name="T90" fmla="*/ 12 w 1227"/>
                  <a:gd name="T91" fmla="*/ 6 h 963"/>
                  <a:gd name="T92" fmla="*/ 13 w 1227"/>
                  <a:gd name="T93" fmla="*/ 7 h 963"/>
                  <a:gd name="T94" fmla="*/ 14 w 1227"/>
                  <a:gd name="T95" fmla="*/ 9 h 963"/>
                  <a:gd name="T96" fmla="*/ 15 w 1227"/>
                  <a:gd name="T97" fmla="*/ 9 h 963"/>
                  <a:gd name="T98" fmla="*/ 15 w 1227"/>
                  <a:gd name="T99" fmla="*/ 9 h 963"/>
                  <a:gd name="T100" fmla="*/ 15 w 1227"/>
                  <a:gd name="T101" fmla="*/ 12 h 9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27"/>
                  <a:gd name="T154" fmla="*/ 0 h 963"/>
                  <a:gd name="T155" fmla="*/ 1227 w 1227"/>
                  <a:gd name="T156" fmla="*/ 963 h 9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27" h="963">
                    <a:moveTo>
                      <a:pt x="1220" y="936"/>
                    </a:moveTo>
                    <a:lnTo>
                      <a:pt x="1011" y="943"/>
                    </a:lnTo>
                    <a:lnTo>
                      <a:pt x="1016" y="920"/>
                    </a:lnTo>
                    <a:lnTo>
                      <a:pt x="1014" y="890"/>
                    </a:lnTo>
                    <a:lnTo>
                      <a:pt x="1014" y="867"/>
                    </a:lnTo>
                    <a:lnTo>
                      <a:pt x="1025" y="861"/>
                    </a:lnTo>
                    <a:lnTo>
                      <a:pt x="1016" y="853"/>
                    </a:lnTo>
                    <a:lnTo>
                      <a:pt x="1004" y="846"/>
                    </a:lnTo>
                    <a:lnTo>
                      <a:pt x="995" y="842"/>
                    </a:lnTo>
                    <a:lnTo>
                      <a:pt x="986" y="838"/>
                    </a:lnTo>
                    <a:lnTo>
                      <a:pt x="977" y="835"/>
                    </a:lnTo>
                    <a:lnTo>
                      <a:pt x="967" y="831"/>
                    </a:lnTo>
                    <a:lnTo>
                      <a:pt x="956" y="826"/>
                    </a:lnTo>
                    <a:lnTo>
                      <a:pt x="946" y="820"/>
                    </a:lnTo>
                    <a:lnTo>
                      <a:pt x="872" y="758"/>
                    </a:lnTo>
                    <a:lnTo>
                      <a:pt x="879" y="863"/>
                    </a:lnTo>
                    <a:lnTo>
                      <a:pt x="875" y="885"/>
                    </a:lnTo>
                    <a:lnTo>
                      <a:pt x="876" y="911"/>
                    </a:lnTo>
                    <a:lnTo>
                      <a:pt x="879" y="939"/>
                    </a:lnTo>
                    <a:lnTo>
                      <a:pt x="881" y="963"/>
                    </a:lnTo>
                    <a:lnTo>
                      <a:pt x="344" y="949"/>
                    </a:lnTo>
                    <a:lnTo>
                      <a:pt x="355" y="899"/>
                    </a:lnTo>
                    <a:lnTo>
                      <a:pt x="360" y="850"/>
                    </a:lnTo>
                    <a:lnTo>
                      <a:pt x="359" y="800"/>
                    </a:lnTo>
                    <a:lnTo>
                      <a:pt x="351" y="751"/>
                    </a:lnTo>
                    <a:lnTo>
                      <a:pt x="349" y="749"/>
                    </a:lnTo>
                    <a:lnTo>
                      <a:pt x="349" y="746"/>
                    </a:lnTo>
                    <a:lnTo>
                      <a:pt x="348" y="744"/>
                    </a:lnTo>
                    <a:lnTo>
                      <a:pt x="346" y="743"/>
                    </a:lnTo>
                    <a:lnTo>
                      <a:pt x="334" y="750"/>
                    </a:lnTo>
                    <a:lnTo>
                      <a:pt x="323" y="757"/>
                    </a:lnTo>
                    <a:lnTo>
                      <a:pt x="312" y="765"/>
                    </a:lnTo>
                    <a:lnTo>
                      <a:pt x="299" y="772"/>
                    </a:lnTo>
                    <a:lnTo>
                      <a:pt x="287" y="779"/>
                    </a:lnTo>
                    <a:lnTo>
                      <a:pt x="273" y="786"/>
                    </a:lnTo>
                    <a:lnTo>
                      <a:pt x="257" y="792"/>
                    </a:lnTo>
                    <a:lnTo>
                      <a:pt x="242" y="796"/>
                    </a:lnTo>
                    <a:lnTo>
                      <a:pt x="235" y="800"/>
                    </a:lnTo>
                    <a:lnTo>
                      <a:pt x="231" y="806"/>
                    </a:lnTo>
                    <a:lnTo>
                      <a:pt x="225" y="811"/>
                    </a:lnTo>
                    <a:lnTo>
                      <a:pt x="221" y="815"/>
                    </a:lnTo>
                    <a:lnTo>
                      <a:pt x="220" y="817"/>
                    </a:lnTo>
                    <a:lnTo>
                      <a:pt x="220" y="818"/>
                    </a:lnTo>
                    <a:lnTo>
                      <a:pt x="220" y="820"/>
                    </a:lnTo>
                    <a:lnTo>
                      <a:pt x="218" y="821"/>
                    </a:lnTo>
                    <a:lnTo>
                      <a:pt x="198" y="838"/>
                    </a:lnTo>
                    <a:lnTo>
                      <a:pt x="206" y="864"/>
                    </a:lnTo>
                    <a:lnTo>
                      <a:pt x="216" y="892"/>
                    </a:lnTo>
                    <a:lnTo>
                      <a:pt x="225" y="921"/>
                    </a:lnTo>
                    <a:lnTo>
                      <a:pt x="235" y="949"/>
                    </a:lnTo>
                    <a:lnTo>
                      <a:pt x="63" y="949"/>
                    </a:lnTo>
                    <a:lnTo>
                      <a:pt x="53" y="929"/>
                    </a:lnTo>
                    <a:lnTo>
                      <a:pt x="43" y="909"/>
                    </a:lnTo>
                    <a:lnTo>
                      <a:pt x="32" y="889"/>
                    </a:lnTo>
                    <a:lnTo>
                      <a:pt x="22" y="868"/>
                    </a:lnTo>
                    <a:lnTo>
                      <a:pt x="14" y="849"/>
                    </a:lnTo>
                    <a:lnTo>
                      <a:pt x="8" y="829"/>
                    </a:lnTo>
                    <a:lnTo>
                      <a:pt x="3" y="808"/>
                    </a:lnTo>
                    <a:lnTo>
                      <a:pt x="0" y="785"/>
                    </a:lnTo>
                    <a:lnTo>
                      <a:pt x="3" y="772"/>
                    </a:lnTo>
                    <a:lnTo>
                      <a:pt x="8" y="761"/>
                    </a:lnTo>
                    <a:lnTo>
                      <a:pt x="14" y="750"/>
                    </a:lnTo>
                    <a:lnTo>
                      <a:pt x="21" y="740"/>
                    </a:lnTo>
                    <a:lnTo>
                      <a:pt x="29" y="729"/>
                    </a:lnTo>
                    <a:lnTo>
                      <a:pt x="38" y="719"/>
                    </a:lnTo>
                    <a:lnTo>
                      <a:pt x="47" y="710"/>
                    </a:lnTo>
                    <a:lnTo>
                      <a:pt x="56" y="700"/>
                    </a:lnTo>
                    <a:lnTo>
                      <a:pt x="72" y="683"/>
                    </a:lnTo>
                    <a:lnTo>
                      <a:pt x="88" y="666"/>
                    </a:lnTo>
                    <a:lnTo>
                      <a:pt x="102" y="648"/>
                    </a:lnTo>
                    <a:lnTo>
                      <a:pt x="115" y="632"/>
                    </a:lnTo>
                    <a:lnTo>
                      <a:pt x="128" y="614"/>
                    </a:lnTo>
                    <a:lnTo>
                      <a:pt x="142" y="597"/>
                    </a:lnTo>
                    <a:lnTo>
                      <a:pt x="154" y="579"/>
                    </a:lnTo>
                    <a:lnTo>
                      <a:pt x="167" y="562"/>
                    </a:lnTo>
                    <a:lnTo>
                      <a:pt x="167" y="559"/>
                    </a:lnTo>
                    <a:lnTo>
                      <a:pt x="167" y="558"/>
                    </a:lnTo>
                    <a:lnTo>
                      <a:pt x="168" y="556"/>
                    </a:lnTo>
                    <a:lnTo>
                      <a:pt x="168" y="555"/>
                    </a:lnTo>
                    <a:lnTo>
                      <a:pt x="178" y="545"/>
                    </a:lnTo>
                    <a:lnTo>
                      <a:pt x="188" y="534"/>
                    </a:lnTo>
                    <a:lnTo>
                      <a:pt x="198" y="523"/>
                    </a:lnTo>
                    <a:lnTo>
                      <a:pt x="206" y="512"/>
                    </a:lnTo>
                    <a:lnTo>
                      <a:pt x="216" y="501"/>
                    </a:lnTo>
                    <a:lnTo>
                      <a:pt x="225" y="491"/>
                    </a:lnTo>
                    <a:lnTo>
                      <a:pt x="236" y="481"/>
                    </a:lnTo>
                    <a:lnTo>
                      <a:pt x="248" y="474"/>
                    </a:lnTo>
                    <a:lnTo>
                      <a:pt x="256" y="465"/>
                    </a:lnTo>
                    <a:lnTo>
                      <a:pt x="264" y="455"/>
                    </a:lnTo>
                    <a:lnTo>
                      <a:pt x="273" y="445"/>
                    </a:lnTo>
                    <a:lnTo>
                      <a:pt x="281" y="437"/>
                    </a:lnTo>
                    <a:lnTo>
                      <a:pt x="289" y="428"/>
                    </a:lnTo>
                    <a:lnTo>
                      <a:pt x="298" y="420"/>
                    </a:lnTo>
                    <a:lnTo>
                      <a:pt x="307" y="413"/>
                    </a:lnTo>
                    <a:lnTo>
                      <a:pt x="317" y="406"/>
                    </a:lnTo>
                    <a:lnTo>
                      <a:pt x="319" y="405"/>
                    </a:lnTo>
                    <a:lnTo>
                      <a:pt x="320" y="403"/>
                    </a:lnTo>
                    <a:lnTo>
                      <a:pt x="320" y="402"/>
                    </a:lnTo>
                    <a:lnTo>
                      <a:pt x="321" y="401"/>
                    </a:lnTo>
                    <a:lnTo>
                      <a:pt x="419" y="398"/>
                    </a:lnTo>
                    <a:lnTo>
                      <a:pt x="435" y="402"/>
                    </a:lnTo>
                    <a:lnTo>
                      <a:pt x="454" y="402"/>
                    </a:lnTo>
                    <a:lnTo>
                      <a:pt x="462" y="398"/>
                    </a:lnTo>
                    <a:lnTo>
                      <a:pt x="470" y="396"/>
                    </a:lnTo>
                    <a:lnTo>
                      <a:pt x="480" y="395"/>
                    </a:lnTo>
                    <a:lnTo>
                      <a:pt x="490" y="391"/>
                    </a:lnTo>
                    <a:lnTo>
                      <a:pt x="499" y="382"/>
                    </a:lnTo>
                    <a:lnTo>
                      <a:pt x="508" y="374"/>
                    </a:lnTo>
                    <a:lnTo>
                      <a:pt x="515" y="363"/>
                    </a:lnTo>
                    <a:lnTo>
                      <a:pt x="518" y="349"/>
                    </a:lnTo>
                    <a:lnTo>
                      <a:pt x="518" y="334"/>
                    </a:lnTo>
                    <a:lnTo>
                      <a:pt x="515" y="321"/>
                    </a:lnTo>
                    <a:lnTo>
                      <a:pt x="508" y="312"/>
                    </a:lnTo>
                    <a:lnTo>
                      <a:pt x="501" y="302"/>
                    </a:lnTo>
                    <a:lnTo>
                      <a:pt x="491" y="292"/>
                    </a:lnTo>
                    <a:lnTo>
                      <a:pt x="483" y="284"/>
                    </a:lnTo>
                    <a:lnTo>
                      <a:pt x="473" y="274"/>
                    </a:lnTo>
                    <a:lnTo>
                      <a:pt x="466" y="264"/>
                    </a:lnTo>
                    <a:lnTo>
                      <a:pt x="459" y="234"/>
                    </a:lnTo>
                    <a:lnTo>
                      <a:pt x="454" y="204"/>
                    </a:lnTo>
                    <a:lnTo>
                      <a:pt x="452" y="174"/>
                    </a:lnTo>
                    <a:lnTo>
                      <a:pt x="454" y="143"/>
                    </a:lnTo>
                    <a:lnTo>
                      <a:pt x="458" y="129"/>
                    </a:lnTo>
                    <a:lnTo>
                      <a:pt x="462" y="114"/>
                    </a:lnTo>
                    <a:lnTo>
                      <a:pt x="466" y="100"/>
                    </a:lnTo>
                    <a:lnTo>
                      <a:pt x="472" y="86"/>
                    </a:lnTo>
                    <a:lnTo>
                      <a:pt x="481" y="69"/>
                    </a:lnTo>
                    <a:lnTo>
                      <a:pt x="494" y="54"/>
                    </a:lnTo>
                    <a:lnTo>
                      <a:pt x="508" y="40"/>
                    </a:lnTo>
                    <a:lnTo>
                      <a:pt x="523" y="28"/>
                    </a:lnTo>
                    <a:lnTo>
                      <a:pt x="540" y="16"/>
                    </a:lnTo>
                    <a:lnTo>
                      <a:pt x="558" y="8"/>
                    </a:lnTo>
                    <a:lnTo>
                      <a:pt x="577" y="3"/>
                    </a:lnTo>
                    <a:lnTo>
                      <a:pt x="600" y="0"/>
                    </a:lnTo>
                    <a:lnTo>
                      <a:pt x="625" y="0"/>
                    </a:lnTo>
                    <a:lnTo>
                      <a:pt x="648" y="4"/>
                    </a:lnTo>
                    <a:lnTo>
                      <a:pt x="669" y="12"/>
                    </a:lnTo>
                    <a:lnTo>
                      <a:pt x="689" y="25"/>
                    </a:lnTo>
                    <a:lnTo>
                      <a:pt x="707" y="40"/>
                    </a:lnTo>
                    <a:lnTo>
                      <a:pt x="723" y="58"/>
                    </a:lnTo>
                    <a:lnTo>
                      <a:pt x="739" y="75"/>
                    </a:lnTo>
                    <a:lnTo>
                      <a:pt x="754" y="93"/>
                    </a:lnTo>
                    <a:lnTo>
                      <a:pt x="767" y="118"/>
                    </a:lnTo>
                    <a:lnTo>
                      <a:pt x="776" y="144"/>
                    </a:lnTo>
                    <a:lnTo>
                      <a:pt x="780" y="172"/>
                    </a:lnTo>
                    <a:lnTo>
                      <a:pt x="780" y="202"/>
                    </a:lnTo>
                    <a:lnTo>
                      <a:pt x="782" y="221"/>
                    </a:lnTo>
                    <a:lnTo>
                      <a:pt x="779" y="242"/>
                    </a:lnTo>
                    <a:lnTo>
                      <a:pt x="775" y="263"/>
                    </a:lnTo>
                    <a:lnTo>
                      <a:pt x="771" y="282"/>
                    </a:lnTo>
                    <a:lnTo>
                      <a:pt x="768" y="291"/>
                    </a:lnTo>
                    <a:lnTo>
                      <a:pt x="764" y="298"/>
                    </a:lnTo>
                    <a:lnTo>
                      <a:pt x="760" y="305"/>
                    </a:lnTo>
                    <a:lnTo>
                      <a:pt x="754" y="310"/>
                    </a:lnTo>
                    <a:lnTo>
                      <a:pt x="747" y="316"/>
                    </a:lnTo>
                    <a:lnTo>
                      <a:pt x="740" y="321"/>
                    </a:lnTo>
                    <a:lnTo>
                      <a:pt x="733" y="325"/>
                    </a:lnTo>
                    <a:lnTo>
                      <a:pt x="726" y="330"/>
                    </a:lnTo>
                    <a:lnTo>
                      <a:pt x="721" y="346"/>
                    </a:lnTo>
                    <a:lnTo>
                      <a:pt x="719" y="366"/>
                    </a:lnTo>
                    <a:lnTo>
                      <a:pt x="719" y="385"/>
                    </a:lnTo>
                    <a:lnTo>
                      <a:pt x="723" y="403"/>
                    </a:lnTo>
                    <a:lnTo>
                      <a:pt x="741" y="406"/>
                    </a:lnTo>
                    <a:lnTo>
                      <a:pt x="760" y="409"/>
                    </a:lnTo>
                    <a:lnTo>
                      <a:pt x="778" y="412"/>
                    </a:lnTo>
                    <a:lnTo>
                      <a:pt x="797" y="414"/>
                    </a:lnTo>
                    <a:lnTo>
                      <a:pt x="815" y="416"/>
                    </a:lnTo>
                    <a:lnTo>
                      <a:pt x="835" y="419"/>
                    </a:lnTo>
                    <a:lnTo>
                      <a:pt x="853" y="420"/>
                    </a:lnTo>
                    <a:lnTo>
                      <a:pt x="872" y="423"/>
                    </a:lnTo>
                    <a:lnTo>
                      <a:pt x="882" y="426"/>
                    </a:lnTo>
                    <a:lnTo>
                      <a:pt x="890" y="428"/>
                    </a:lnTo>
                    <a:lnTo>
                      <a:pt x="900" y="433"/>
                    </a:lnTo>
                    <a:lnTo>
                      <a:pt x="910" y="435"/>
                    </a:lnTo>
                    <a:lnTo>
                      <a:pt x="918" y="441"/>
                    </a:lnTo>
                    <a:lnTo>
                      <a:pt x="927" y="445"/>
                    </a:lnTo>
                    <a:lnTo>
                      <a:pt x="935" y="451"/>
                    </a:lnTo>
                    <a:lnTo>
                      <a:pt x="943" y="458"/>
                    </a:lnTo>
                    <a:lnTo>
                      <a:pt x="953" y="467"/>
                    </a:lnTo>
                    <a:lnTo>
                      <a:pt x="963" y="476"/>
                    </a:lnTo>
                    <a:lnTo>
                      <a:pt x="974" y="485"/>
                    </a:lnTo>
                    <a:lnTo>
                      <a:pt x="985" y="497"/>
                    </a:lnTo>
                    <a:lnTo>
                      <a:pt x="996" y="508"/>
                    </a:lnTo>
                    <a:lnTo>
                      <a:pt x="1006" y="519"/>
                    </a:lnTo>
                    <a:lnTo>
                      <a:pt x="1016" y="530"/>
                    </a:lnTo>
                    <a:lnTo>
                      <a:pt x="1025" y="543"/>
                    </a:lnTo>
                    <a:lnTo>
                      <a:pt x="1032" y="552"/>
                    </a:lnTo>
                    <a:lnTo>
                      <a:pt x="1041" y="562"/>
                    </a:lnTo>
                    <a:lnTo>
                      <a:pt x="1049" y="569"/>
                    </a:lnTo>
                    <a:lnTo>
                      <a:pt x="1057" y="577"/>
                    </a:lnTo>
                    <a:lnTo>
                      <a:pt x="1144" y="678"/>
                    </a:lnTo>
                    <a:lnTo>
                      <a:pt x="1156" y="693"/>
                    </a:lnTo>
                    <a:lnTo>
                      <a:pt x="1162" y="697"/>
                    </a:lnTo>
                    <a:lnTo>
                      <a:pt x="1166" y="703"/>
                    </a:lnTo>
                    <a:lnTo>
                      <a:pt x="1174" y="721"/>
                    </a:lnTo>
                    <a:lnTo>
                      <a:pt x="1182" y="728"/>
                    </a:lnTo>
                    <a:lnTo>
                      <a:pt x="1189" y="733"/>
                    </a:lnTo>
                    <a:lnTo>
                      <a:pt x="1196" y="737"/>
                    </a:lnTo>
                    <a:lnTo>
                      <a:pt x="1203" y="742"/>
                    </a:lnTo>
                    <a:lnTo>
                      <a:pt x="1210" y="746"/>
                    </a:lnTo>
                    <a:lnTo>
                      <a:pt x="1216" y="751"/>
                    </a:lnTo>
                    <a:lnTo>
                      <a:pt x="1221" y="758"/>
                    </a:lnTo>
                    <a:lnTo>
                      <a:pt x="1227" y="768"/>
                    </a:lnTo>
                    <a:lnTo>
                      <a:pt x="1220" y="936"/>
                    </a:lnTo>
                    <a:close/>
                  </a:path>
                </a:pathLst>
              </a:custGeom>
              <a:solidFill>
                <a:srgbClr val="99CCFF"/>
              </a:solidFill>
              <a:ln w="9525">
                <a:noFill/>
                <a:round/>
                <a:headEnd/>
                <a:tailEnd/>
              </a:ln>
            </p:spPr>
            <p:txBody>
              <a:bodyPr/>
              <a:lstStyle/>
              <a:p>
                <a:pPr algn="l"/>
                <a:endParaRPr lang="en-US" dirty="0">
                  <a:latin typeface="Calibri" pitchFamily="34" charset="0"/>
                  <a:cs typeface="Calibri" pitchFamily="34" charset="0"/>
                </a:endParaRPr>
              </a:p>
            </p:txBody>
          </p:sp>
        </p:grpSp>
        <p:grpSp>
          <p:nvGrpSpPr>
            <p:cNvPr id="5" name="Group 20"/>
            <p:cNvGrpSpPr>
              <a:grpSpLocks/>
            </p:cNvGrpSpPr>
            <p:nvPr/>
          </p:nvGrpSpPr>
          <p:grpSpPr bwMode="auto">
            <a:xfrm>
              <a:off x="228" y="2805"/>
              <a:ext cx="409" cy="873"/>
              <a:chOff x="233" y="2810"/>
              <a:chExt cx="409" cy="873"/>
            </a:xfrm>
          </p:grpSpPr>
          <p:sp>
            <p:nvSpPr>
              <p:cNvPr id="257047" name="Freeform 21"/>
              <p:cNvSpPr>
                <a:spLocks/>
              </p:cNvSpPr>
              <p:nvPr/>
            </p:nvSpPr>
            <p:spPr bwMode="auto">
              <a:xfrm>
                <a:off x="254" y="3117"/>
                <a:ext cx="386" cy="566"/>
              </a:xfrm>
              <a:custGeom>
                <a:avLst/>
                <a:gdLst>
                  <a:gd name="T0" fmla="*/ 3 w 1157"/>
                  <a:gd name="T1" fmla="*/ 12 h 1697"/>
                  <a:gd name="T2" fmla="*/ 3 w 1157"/>
                  <a:gd name="T3" fmla="*/ 14 h 1697"/>
                  <a:gd name="T4" fmla="*/ 3 w 1157"/>
                  <a:gd name="T5" fmla="*/ 19 h 1697"/>
                  <a:gd name="T6" fmla="*/ 2 w 1157"/>
                  <a:gd name="T7" fmla="*/ 20 h 1697"/>
                  <a:gd name="T8" fmla="*/ 3 w 1157"/>
                  <a:gd name="T9" fmla="*/ 21 h 1697"/>
                  <a:gd name="T10" fmla="*/ 4 w 1157"/>
                  <a:gd name="T11" fmla="*/ 21 h 1697"/>
                  <a:gd name="T12" fmla="*/ 5 w 1157"/>
                  <a:gd name="T13" fmla="*/ 20 h 1697"/>
                  <a:gd name="T14" fmla="*/ 5 w 1157"/>
                  <a:gd name="T15" fmla="*/ 19 h 1697"/>
                  <a:gd name="T16" fmla="*/ 6 w 1157"/>
                  <a:gd name="T17" fmla="*/ 18 h 1697"/>
                  <a:gd name="T18" fmla="*/ 6 w 1157"/>
                  <a:gd name="T19" fmla="*/ 15 h 1697"/>
                  <a:gd name="T20" fmla="*/ 6 w 1157"/>
                  <a:gd name="T21" fmla="*/ 12 h 1697"/>
                  <a:gd name="T22" fmla="*/ 6 w 1157"/>
                  <a:gd name="T23" fmla="*/ 11 h 1697"/>
                  <a:gd name="T24" fmla="*/ 6 w 1157"/>
                  <a:gd name="T25" fmla="*/ 10 h 1697"/>
                  <a:gd name="T26" fmla="*/ 6 w 1157"/>
                  <a:gd name="T27" fmla="*/ 8 h 1697"/>
                  <a:gd name="T28" fmla="*/ 7 w 1157"/>
                  <a:gd name="T29" fmla="*/ 8 h 1697"/>
                  <a:gd name="T30" fmla="*/ 7 w 1157"/>
                  <a:gd name="T31" fmla="*/ 12 h 1697"/>
                  <a:gd name="T32" fmla="*/ 8 w 1157"/>
                  <a:gd name="T33" fmla="*/ 15 h 1697"/>
                  <a:gd name="T34" fmla="*/ 8 w 1157"/>
                  <a:gd name="T35" fmla="*/ 19 h 1697"/>
                  <a:gd name="T36" fmla="*/ 8 w 1157"/>
                  <a:gd name="T37" fmla="*/ 19 h 1697"/>
                  <a:gd name="T38" fmla="*/ 9 w 1157"/>
                  <a:gd name="T39" fmla="*/ 20 h 1697"/>
                  <a:gd name="T40" fmla="*/ 10 w 1157"/>
                  <a:gd name="T41" fmla="*/ 21 h 1697"/>
                  <a:gd name="T42" fmla="*/ 10 w 1157"/>
                  <a:gd name="T43" fmla="*/ 21 h 1697"/>
                  <a:gd name="T44" fmla="*/ 11 w 1157"/>
                  <a:gd name="T45" fmla="*/ 21 h 1697"/>
                  <a:gd name="T46" fmla="*/ 11 w 1157"/>
                  <a:gd name="T47" fmla="*/ 21 h 1697"/>
                  <a:gd name="T48" fmla="*/ 11 w 1157"/>
                  <a:gd name="T49" fmla="*/ 20 h 1697"/>
                  <a:gd name="T50" fmla="*/ 11 w 1157"/>
                  <a:gd name="T51" fmla="*/ 19 h 1697"/>
                  <a:gd name="T52" fmla="*/ 11 w 1157"/>
                  <a:gd name="T53" fmla="*/ 19 h 1697"/>
                  <a:gd name="T54" fmla="*/ 11 w 1157"/>
                  <a:gd name="T55" fmla="*/ 18 h 1697"/>
                  <a:gd name="T56" fmla="*/ 11 w 1157"/>
                  <a:gd name="T57" fmla="*/ 16 h 1697"/>
                  <a:gd name="T58" fmla="*/ 10 w 1157"/>
                  <a:gd name="T59" fmla="*/ 15 h 1697"/>
                  <a:gd name="T60" fmla="*/ 11 w 1157"/>
                  <a:gd name="T61" fmla="*/ 13 h 1697"/>
                  <a:gd name="T62" fmla="*/ 10 w 1157"/>
                  <a:gd name="T63" fmla="*/ 11 h 1697"/>
                  <a:gd name="T64" fmla="*/ 10 w 1157"/>
                  <a:gd name="T65" fmla="*/ 9 h 1697"/>
                  <a:gd name="T66" fmla="*/ 10 w 1157"/>
                  <a:gd name="T67" fmla="*/ 8 h 1697"/>
                  <a:gd name="T68" fmla="*/ 10 w 1157"/>
                  <a:gd name="T69" fmla="*/ 7 h 1697"/>
                  <a:gd name="T70" fmla="*/ 11 w 1157"/>
                  <a:gd name="T71" fmla="*/ 6 h 1697"/>
                  <a:gd name="T72" fmla="*/ 11 w 1157"/>
                  <a:gd name="T73" fmla="*/ 5 h 1697"/>
                  <a:gd name="T74" fmla="*/ 12 w 1157"/>
                  <a:gd name="T75" fmla="*/ 4 h 1697"/>
                  <a:gd name="T76" fmla="*/ 13 w 1157"/>
                  <a:gd name="T77" fmla="*/ 4 h 1697"/>
                  <a:gd name="T78" fmla="*/ 13 w 1157"/>
                  <a:gd name="T79" fmla="*/ 3 h 1697"/>
                  <a:gd name="T80" fmla="*/ 12 w 1157"/>
                  <a:gd name="T81" fmla="*/ 0 h 1697"/>
                  <a:gd name="T82" fmla="*/ 11 w 1157"/>
                  <a:gd name="T83" fmla="*/ 2 h 1697"/>
                  <a:gd name="T84" fmla="*/ 11 w 1157"/>
                  <a:gd name="T85" fmla="*/ 3 h 1697"/>
                  <a:gd name="T86" fmla="*/ 11 w 1157"/>
                  <a:gd name="T87" fmla="*/ 4 h 1697"/>
                  <a:gd name="T88" fmla="*/ 10 w 1157"/>
                  <a:gd name="T89" fmla="*/ 4 h 1697"/>
                  <a:gd name="T90" fmla="*/ 10 w 1157"/>
                  <a:gd name="T91" fmla="*/ 2 h 1697"/>
                  <a:gd name="T92" fmla="*/ 10 w 1157"/>
                  <a:gd name="T93" fmla="*/ 0 h 1697"/>
                  <a:gd name="T94" fmla="*/ 3 w 1157"/>
                  <a:gd name="T95" fmla="*/ 0 h 1697"/>
                  <a:gd name="T96" fmla="*/ 4 w 1157"/>
                  <a:gd name="T97" fmla="*/ 3 h 1697"/>
                  <a:gd name="T98" fmla="*/ 3 w 1157"/>
                  <a:gd name="T99" fmla="*/ 3 h 1697"/>
                  <a:gd name="T100" fmla="*/ 3 w 1157"/>
                  <a:gd name="T101" fmla="*/ 3 h 1697"/>
                  <a:gd name="T102" fmla="*/ 2 w 1157"/>
                  <a:gd name="T103" fmla="*/ 2 h 1697"/>
                  <a:gd name="T104" fmla="*/ 2 w 1157"/>
                  <a:gd name="T105" fmla="*/ 1 h 1697"/>
                  <a:gd name="T106" fmla="*/ 0 w 1157"/>
                  <a:gd name="T107" fmla="*/ 0 h 1697"/>
                  <a:gd name="T108" fmla="*/ 0 w 1157"/>
                  <a:gd name="T109" fmla="*/ 1 h 1697"/>
                  <a:gd name="T110" fmla="*/ 1 w 1157"/>
                  <a:gd name="T111" fmla="*/ 2 h 1697"/>
                  <a:gd name="T112" fmla="*/ 1 w 1157"/>
                  <a:gd name="T113" fmla="*/ 3 h 1697"/>
                  <a:gd name="T114" fmla="*/ 1 w 1157"/>
                  <a:gd name="T115" fmla="*/ 4 h 1697"/>
                  <a:gd name="T116" fmla="*/ 2 w 1157"/>
                  <a:gd name="T117" fmla="*/ 4 h 1697"/>
                  <a:gd name="T118" fmla="*/ 2 w 1157"/>
                  <a:gd name="T119" fmla="*/ 5 h 1697"/>
                  <a:gd name="T120" fmla="*/ 3 w 1157"/>
                  <a:gd name="T121" fmla="*/ 5 h 16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57"/>
                  <a:gd name="T184" fmla="*/ 0 h 1697"/>
                  <a:gd name="T185" fmla="*/ 1157 w 1157"/>
                  <a:gd name="T186" fmla="*/ 1697 h 169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57" h="1697">
                    <a:moveTo>
                      <a:pt x="263" y="631"/>
                    </a:moveTo>
                    <a:lnTo>
                      <a:pt x="267" y="724"/>
                    </a:lnTo>
                    <a:lnTo>
                      <a:pt x="268" y="816"/>
                    </a:lnTo>
                    <a:lnTo>
                      <a:pt x="264" y="908"/>
                    </a:lnTo>
                    <a:lnTo>
                      <a:pt x="251" y="998"/>
                    </a:lnTo>
                    <a:lnTo>
                      <a:pt x="253" y="1029"/>
                    </a:lnTo>
                    <a:lnTo>
                      <a:pt x="256" y="1061"/>
                    </a:lnTo>
                    <a:lnTo>
                      <a:pt x="253" y="1092"/>
                    </a:lnTo>
                    <a:lnTo>
                      <a:pt x="246" y="1121"/>
                    </a:lnTo>
                    <a:lnTo>
                      <a:pt x="237" y="1170"/>
                    </a:lnTo>
                    <a:lnTo>
                      <a:pt x="228" y="1215"/>
                    </a:lnTo>
                    <a:lnTo>
                      <a:pt x="218" y="1261"/>
                    </a:lnTo>
                    <a:lnTo>
                      <a:pt x="214" y="1307"/>
                    </a:lnTo>
                    <a:lnTo>
                      <a:pt x="187" y="1516"/>
                    </a:lnTo>
                    <a:lnTo>
                      <a:pt x="226" y="1526"/>
                    </a:lnTo>
                    <a:lnTo>
                      <a:pt x="224" y="1541"/>
                    </a:lnTo>
                    <a:lnTo>
                      <a:pt x="215" y="1556"/>
                    </a:lnTo>
                    <a:lnTo>
                      <a:pt x="204" y="1570"/>
                    </a:lnTo>
                    <a:lnTo>
                      <a:pt x="193" y="1584"/>
                    </a:lnTo>
                    <a:lnTo>
                      <a:pt x="183" y="1600"/>
                    </a:lnTo>
                    <a:lnTo>
                      <a:pt x="176" y="1615"/>
                    </a:lnTo>
                    <a:lnTo>
                      <a:pt x="176" y="1632"/>
                    </a:lnTo>
                    <a:lnTo>
                      <a:pt x="182" y="1650"/>
                    </a:lnTo>
                    <a:lnTo>
                      <a:pt x="201" y="1664"/>
                    </a:lnTo>
                    <a:lnTo>
                      <a:pt x="224" y="1672"/>
                    </a:lnTo>
                    <a:lnTo>
                      <a:pt x="247" y="1676"/>
                    </a:lnTo>
                    <a:lnTo>
                      <a:pt x="272" y="1676"/>
                    </a:lnTo>
                    <a:lnTo>
                      <a:pt x="295" y="1673"/>
                    </a:lnTo>
                    <a:lnTo>
                      <a:pt x="314" y="1668"/>
                    </a:lnTo>
                    <a:lnTo>
                      <a:pt x="329" y="1662"/>
                    </a:lnTo>
                    <a:lnTo>
                      <a:pt x="338" y="1657"/>
                    </a:lnTo>
                    <a:lnTo>
                      <a:pt x="346" y="1648"/>
                    </a:lnTo>
                    <a:lnTo>
                      <a:pt x="356" y="1639"/>
                    </a:lnTo>
                    <a:lnTo>
                      <a:pt x="364" y="1630"/>
                    </a:lnTo>
                    <a:lnTo>
                      <a:pt x="372" y="1619"/>
                    </a:lnTo>
                    <a:lnTo>
                      <a:pt x="381" y="1608"/>
                    </a:lnTo>
                    <a:lnTo>
                      <a:pt x="389" y="1594"/>
                    </a:lnTo>
                    <a:lnTo>
                      <a:pt x="397" y="1579"/>
                    </a:lnTo>
                    <a:lnTo>
                      <a:pt x="406" y="1559"/>
                    </a:lnTo>
                    <a:lnTo>
                      <a:pt x="418" y="1554"/>
                    </a:lnTo>
                    <a:lnTo>
                      <a:pt x="427" y="1551"/>
                    </a:lnTo>
                    <a:lnTo>
                      <a:pt x="432" y="1547"/>
                    </a:lnTo>
                    <a:lnTo>
                      <a:pt x="439" y="1536"/>
                    </a:lnTo>
                    <a:lnTo>
                      <a:pt x="438" y="1495"/>
                    </a:lnTo>
                    <a:lnTo>
                      <a:pt x="446" y="1445"/>
                    </a:lnTo>
                    <a:lnTo>
                      <a:pt x="453" y="1395"/>
                    </a:lnTo>
                    <a:lnTo>
                      <a:pt x="456" y="1355"/>
                    </a:lnTo>
                    <a:lnTo>
                      <a:pt x="450" y="1303"/>
                    </a:lnTo>
                    <a:lnTo>
                      <a:pt x="453" y="1253"/>
                    </a:lnTo>
                    <a:lnTo>
                      <a:pt x="463" y="1204"/>
                    </a:lnTo>
                    <a:lnTo>
                      <a:pt x="477" y="1157"/>
                    </a:lnTo>
                    <a:lnTo>
                      <a:pt x="489" y="1108"/>
                    </a:lnTo>
                    <a:lnTo>
                      <a:pt x="500" y="1060"/>
                    </a:lnTo>
                    <a:lnTo>
                      <a:pt x="505" y="1011"/>
                    </a:lnTo>
                    <a:lnTo>
                      <a:pt x="500" y="961"/>
                    </a:lnTo>
                    <a:lnTo>
                      <a:pt x="502" y="944"/>
                    </a:lnTo>
                    <a:lnTo>
                      <a:pt x="505" y="930"/>
                    </a:lnTo>
                    <a:lnTo>
                      <a:pt x="506" y="915"/>
                    </a:lnTo>
                    <a:lnTo>
                      <a:pt x="507" y="901"/>
                    </a:lnTo>
                    <a:lnTo>
                      <a:pt x="512" y="891"/>
                    </a:lnTo>
                    <a:lnTo>
                      <a:pt x="513" y="879"/>
                    </a:lnTo>
                    <a:lnTo>
                      <a:pt x="514" y="867"/>
                    </a:lnTo>
                    <a:lnTo>
                      <a:pt x="517" y="858"/>
                    </a:lnTo>
                    <a:lnTo>
                      <a:pt x="519" y="840"/>
                    </a:lnTo>
                    <a:lnTo>
                      <a:pt x="517" y="823"/>
                    </a:lnTo>
                    <a:lnTo>
                      <a:pt x="516" y="806"/>
                    </a:lnTo>
                    <a:lnTo>
                      <a:pt x="517" y="790"/>
                    </a:lnTo>
                    <a:lnTo>
                      <a:pt x="516" y="751"/>
                    </a:lnTo>
                    <a:lnTo>
                      <a:pt x="516" y="685"/>
                    </a:lnTo>
                    <a:lnTo>
                      <a:pt x="519" y="623"/>
                    </a:lnTo>
                    <a:lnTo>
                      <a:pt x="523" y="586"/>
                    </a:lnTo>
                    <a:lnTo>
                      <a:pt x="528" y="593"/>
                    </a:lnTo>
                    <a:lnTo>
                      <a:pt x="531" y="603"/>
                    </a:lnTo>
                    <a:lnTo>
                      <a:pt x="534" y="616"/>
                    </a:lnTo>
                    <a:lnTo>
                      <a:pt x="538" y="625"/>
                    </a:lnTo>
                    <a:lnTo>
                      <a:pt x="544" y="680"/>
                    </a:lnTo>
                    <a:lnTo>
                      <a:pt x="549" y="762"/>
                    </a:lnTo>
                    <a:lnTo>
                      <a:pt x="555" y="844"/>
                    </a:lnTo>
                    <a:lnTo>
                      <a:pt x="563" y="898"/>
                    </a:lnTo>
                    <a:lnTo>
                      <a:pt x="573" y="945"/>
                    </a:lnTo>
                    <a:lnTo>
                      <a:pt x="577" y="993"/>
                    </a:lnTo>
                    <a:lnTo>
                      <a:pt x="580" y="1040"/>
                    </a:lnTo>
                    <a:lnTo>
                      <a:pt x="588" y="1085"/>
                    </a:lnTo>
                    <a:lnTo>
                      <a:pt x="610" y="1165"/>
                    </a:lnTo>
                    <a:lnTo>
                      <a:pt x="620" y="1247"/>
                    </a:lnTo>
                    <a:lnTo>
                      <a:pt x="624" y="1328"/>
                    </a:lnTo>
                    <a:lnTo>
                      <a:pt x="626" y="1410"/>
                    </a:lnTo>
                    <a:lnTo>
                      <a:pt x="628" y="1451"/>
                    </a:lnTo>
                    <a:lnTo>
                      <a:pt x="628" y="1487"/>
                    </a:lnTo>
                    <a:lnTo>
                      <a:pt x="631" y="1522"/>
                    </a:lnTo>
                    <a:lnTo>
                      <a:pt x="641" y="1565"/>
                    </a:lnTo>
                    <a:lnTo>
                      <a:pt x="649" y="1566"/>
                    </a:lnTo>
                    <a:lnTo>
                      <a:pt x="658" y="1568"/>
                    </a:lnTo>
                    <a:lnTo>
                      <a:pt x="666" y="1570"/>
                    </a:lnTo>
                    <a:lnTo>
                      <a:pt x="674" y="1575"/>
                    </a:lnTo>
                    <a:lnTo>
                      <a:pt x="680" y="1584"/>
                    </a:lnTo>
                    <a:lnTo>
                      <a:pt x="688" y="1597"/>
                    </a:lnTo>
                    <a:lnTo>
                      <a:pt x="697" y="1608"/>
                    </a:lnTo>
                    <a:lnTo>
                      <a:pt x="706" y="1620"/>
                    </a:lnTo>
                    <a:lnTo>
                      <a:pt x="717" y="1633"/>
                    </a:lnTo>
                    <a:lnTo>
                      <a:pt x="727" y="1646"/>
                    </a:lnTo>
                    <a:lnTo>
                      <a:pt x="737" y="1655"/>
                    </a:lnTo>
                    <a:lnTo>
                      <a:pt x="745" y="1664"/>
                    </a:lnTo>
                    <a:lnTo>
                      <a:pt x="758" y="1671"/>
                    </a:lnTo>
                    <a:lnTo>
                      <a:pt x="770" y="1678"/>
                    </a:lnTo>
                    <a:lnTo>
                      <a:pt x="783" y="1682"/>
                    </a:lnTo>
                    <a:lnTo>
                      <a:pt x="797" y="1686"/>
                    </a:lnTo>
                    <a:lnTo>
                      <a:pt x="811" y="1689"/>
                    </a:lnTo>
                    <a:lnTo>
                      <a:pt x="825" y="1691"/>
                    </a:lnTo>
                    <a:lnTo>
                      <a:pt x="838" y="1693"/>
                    </a:lnTo>
                    <a:lnTo>
                      <a:pt x="852" y="1696"/>
                    </a:lnTo>
                    <a:lnTo>
                      <a:pt x="862" y="1694"/>
                    </a:lnTo>
                    <a:lnTo>
                      <a:pt x="870" y="1694"/>
                    </a:lnTo>
                    <a:lnTo>
                      <a:pt x="877" y="1696"/>
                    </a:lnTo>
                    <a:lnTo>
                      <a:pt x="884" y="1697"/>
                    </a:lnTo>
                    <a:lnTo>
                      <a:pt x="886" y="1697"/>
                    </a:lnTo>
                    <a:lnTo>
                      <a:pt x="887" y="1697"/>
                    </a:lnTo>
                    <a:lnTo>
                      <a:pt x="889" y="1697"/>
                    </a:lnTo>
                    <a:lnTo>
                      <a:pt x="890" y="1697"/>
                    </a:lnTo>
                    <a:lnTo>
                      <a:pt x="909" y="1693"/>
                    </a:lnTo>
                    <a:lnTo>
                      <a:pt x="919" y="1672"/>
                    </a:lnTo>
                    <a:lnTo>
                      <a:pt x="923" y="1648"/>
                    </a:lnTo>
                    <a:lnTo>
                      <a:pt x="921" y="1623"/>
                    </a:lnTo>
                    <a:lnTo>
                      <a:pt x="912" y="1600"/>
                    </a:lnTo>
                    <a:lnTo>
                      <a:pt x="905" y="1588"/>
                    </a:lnTo>
                    <a:lnTo>
                      <a:pt x="897" y="1579"/>
                    </a:lnTo>
                    <a:lnTo>
                      <a:pt x="889" y="1569"/>
                    </a:lnTo>
                    <a:lnTo>
                      <a:pt x="882" y="1559"/>
                    </a:lnTo>
                    <a:lnTo>
                      <a:pt x="882" y="1558"/>
                    </a:lnTo>
                    <a:lnTo>
                      <a:pt x="882" y="1556"/>
                    </a:lnTo>
                    <a:lnTo>
                      <a:pt x="882" y="1555"/>
                    </a:lnTo>
                    <a:lnTo>
                      <a:pt x="883" y="1554"/>
                    </a:lnTo>
                    <a:lnTo>
                      <a:pt x="886" y="1551"/>
                    </a:lnTo>
                    <a:lnTo>
                      <a:pt x="890" y="1549"/>
                    </a:lnTo>
                    <a:lnTo>
                      <a:pt x="894" y="1548"/>
                    </a:lnTo>
                    <a:lnTo>
                      <a:pt x="900" y="1545"/>
                    </a:lnTo>
                    <a:lnTo>
                      <a:pt x="901" y="1519"/>
                    </a:lnTo>
                    <a:lnTo>
                      <a:pt x="898" y="1492"/>
                    </a:lnTo>
                    <a:lnTo>
                      <a:pt x="893" y="1466"/>
                    </a:lnTo>
                    <a:lnTo>
                      <a:pt x="886" y="1440"/>
                    </a:lnTo>
                    <a:lnTo>
                      <a:pt x="879" y="1413"/>
                    </a:lnTo>
                    <a:lnTo>
                      <a:pt x="872" y="1388"/>
                    </a:lnTo>
                    <a:lnTo>
                      <a:pt x="866" y="1362"/>
                    </a:lnTo>
                    <a:lnTo>
                      <a:pt x="864" y="1335"/>
                    </a:lnTo>
                    <a:lnTo>
                      <a:pt x="862" y="1313"/>
                    </a:lnTo>
                    <a:lnTo>
                      <a:pt x="859" y="1291"/>
                    </a:lnTo>
                    <a:lnTo>
                      <a:pt x="858" y="1268"/>
                    </a:lnTo>
                    <a:lnTo>
                      <a:pt x="858" y="1246"/>
                    </a:lnTo>
                    <a:lnTo>
                      <a:pt x="851" y="1221"/>
                    </a:lnTo>
                    <a:lnTo>
                      <a:pt x="848" y="1195"/>
                    </a:lnTo>
                    <a:lnTo>
                      <a:pt x="848" y="1168"/>
                    </a:lnTo>
                    <a:lnTo>
                      <a:pt x="850" y="1143"/>
                    </a:lnTo>
                    <a:lnTo>
                      <a:pt x="854" y="1126"/>
                    </a:lnTo>
                    <a:lnTo>
                      <a:pt x="855" y="1108"/>
                    </a:lnTo>
                    <a:lnTo>
                      <a:pt x="855" y="1090"/>
                    </a:lnTo>
                    <a:lnTo>
                      <a:pt x="857" y="1072"/>
                    </a:lnTo>
                    <a:lnTo>
                      <a:pt x="844" y="1022"/>
                    </a:lnTo>
                    <a:lnTo>
                      <a:pt x="837" y="972"/>
                    </a:lnTo>
                    <a:lnTo>
                      <a:pt x="836" y="925"/>
                    </a:lnTo>
                    <a:lnTo>
                      <a:pt x="840" y="877"/>
                    </a:lnTo>
                    <a:lnTo>
                      <a:pt x="836" y="844"/>
                    </a:lnTo>
                    <a:lnTo>
                      <a:pt x="836" y="812"/>
                    </a:lnTo>
                    <a:lnTo>
                      <a:pt x="836" y="781"/>
                    </a:lnTo>
                    <a:lnTo>
                      <a:pt x="834" y="749"/>
                    </a:lnTo>
                    <a:lnTo>
                      <a:pt x="834" y="735"/>
                    </a:lnTo>
                    <a:lnTo>
                      <a:pt x="836" y="721"/>
                    </a:lnTo>
                    <a:lnTo>
                      <a:pt x="837" y="709"/>
                    </a:lnTo>
                    <a:lnTo>
                      <a:pt x="840" y="696"/>
                    </a:lnTo>
                    <a:lnTo>
                      <a:pt x="838" y="663"/>
                    </a:lnTo>
                    <a:lnTo>
                      <a:pt x="837" y="630"/>
                    </a:lnTo>
                    <a:lnTo>
                      <a:pt x="834" y="597"/>
                    </a:lnTo>
                    <a:lnTo>
                      <a:pt x="833" y="565"/>
                    </a:lnTo>
                    <a:lnTo>
                      <a:pt x="834" y="563"/>
                    </a:lnTo>
                    <a:lnTo>
                      <a:pt x="834" y="561"/>
                    </a:lnTo>
                    <a:lnTo>
                      <a:pt x="836" y="559"/>
                    </a:lnTo>
                    <a:lnTo>
                      <a:pt x="837" y="557"/>
                    </a:lnTo>
                    <a:lnTo>
                      <a:pt x="837" y="510"/>
                    </a:lnTo>
                    <a:lnTo>
                      <a:pt x="840" y="506"/>
                    </a:lnTo>
                    <a:lnTo>
                      <a:pt x="845" y="501"/>
                    </a:lnTo>
                    <a:lnTo>
                      <a:pt x="851" y="497"/>
                    </a:lnTo>
                    <a:lnTo>
                      <a:pt x="857" y="494"/>
                    </a:lnTo>
                    <a:lnTo>
                      <a:pt x="864" y="482"/>
                    </a:lnTo>
                    <a:lnTo>
                      <a:pt x="870" y="454"/>
                    </a:lnTo>
                    <a:lnTo>
                      <a:pt x="884" y="439"/>
                    </a:lnTo>
                    <a:lnTo>
                      <a:pt x="907" y="433"/>
                    </a:lnTo>
                    <a:lnTo>
                      <a:pt x="916" y="418"/>
                    </a:lnTo>
                    <a:lnTo>
                      <a:pt x="916" y="408"/>
                    </a:lnTo>
                    <a:lnTo>
                      <a:pt x="950" y="401"/>
                    </a:lnTo>
                    <a:lnTo>
                      <a:pt x="975" y="369"/>
                    </a:lnTo>
                    <a:lnTo>
                      <a:pt x="989" y="361"/>
                    </a:lnTo>
                    <a:lnTo>
                      <a:pt x="1000" y="347"/>
                    </a:lnTo>
                    <a:lnTo>
                      <a:pt x="1010" y="332"/>
                    </a:lnTo>
                    <a:lnTo>
                      <a:pt x="1017" y="315"/>
                    </a:lnTo>
                    <a:lnTo>
                      <a:pt x="1025" y="300"/>
                    </a:lnTo>
                    <a:lnTo>
                      <a:pt x="1032" y="284"/>
                    </a:lnTo>
                    <a:lnTo>
                      <a:pt x="1040" y="272"/>
                    </a:lnTo>
                    <a:lnTo>
                      <a:pt x="1050" y="265"/>
                    </a:lnTo>
                    <a:lnTo>
                      <a:pt x="1075" y="280"/>
                    </a:lnTo>
                    <a:lnTo>
                      <a:pt x="1083" y="268"/>
                    </a:lnTo>
                    <a:lnTo>
                      <a:pt x="1087" y="259"/>
                    </a:lnTo>
                    <a:lnTo>
                      <a:pt x="1092" y="251"/>
                    </a:lnTo>
                    <a:lnTo>
                      <a:pt x="1100" y="240"/>
                    </a:lnTo>
                    <a:lnTo>
                      <a:pt x="1157" y="0"/>
                    </a:lnTo>
                    <a:lnTo>
                      <a:pt x="948" y="7"/>
                    </a:lnTo>
                    <a:lnTo>
                      <a:pt x="947" y="9"/>
                    </a:lnTo>
                    <a:lnTo>
                      <a:pt x="947" y="10"/>
                    </a:lnTo>
                    <a:lnTo>
                      <a:pt x="946" y="13"/>
                    </a:lnTo>
                    <a:lnTo>
                      <a:pt x="944" y="14"/>
                    </a:lnTo>
                    <a:lnTo>
                      <a:pt x="939" y="154"/>
                    </a:lnTo>
                    <a:lnTo>
                      <a:pt x="923" y="179"/>
                    </a:lnTo>
                    <a:lnTo>
                      <a:pt x="946" y="188"/>
                    </a:lnTo>
                    <a:lnTo>
                      <a:pt x="950" y="197"/>
                    </a:lnTo>
                    <a:lnTo>
                      <a:pt x="934" y="206"/>
                    </a:lnTo>
                    <a:lnTo>
                      <a:pt x="919" y="219"/>
                    </a:lnTo>
                    <a:lnTo>
                      <a:pt x="904" y="237"/>
                    </a:lnTo>
                    <a:lnTo>
                      <a:pt x="890" y="255"/>
                    </a:lnTo>
                    <a:lnTo>
                      <a:pt x="879" y="276"/>
                    </a:lnTo>
                    <a:lnTo>
                      <a:pt x="872" y="297"/>
                    </a:lnTo>
                    <a:lnTo>
                      <a:pt x="869" y="316"/>
                    </a:lnTo>
                    <a:lnTo>
                      <a:pt x="873" y="334"/>
                    </a:lnTo>
                    <a:lnTo>
                      <a:pt x="864" y="330"/>
                    </a:lnTo>
                    <a:lnTo>
                      <a:pt x="851" y="323"/>
                    </a:lnTo>
                    <a:lnTo>
                      <a:pt x="840" y="318"/>
                    </a:lnTo>
                    <a:lnTo>
                      <a:pt x="833" y="318"/>
                    </a:lnTo>
                    <a:lnTo>
                      <a:pt x="806" y="304"/>
                    </a:lnTo>
                    <a:lnTo>
                      <a:pt x="811" y="286"/>
                    </a:lnTo>
                    <a:lnTo>
                      <a:pt x="834" y="245"/>
                    </a:lnTo>
                    <a:lnTo>
                      <a:pt x="837" y="230"/>
                    </a:lnTo>
                    <a:lnTo>
                      <a:pt x="836" y="216"/>
                    </a:lnTo>
                    <a:lnTo>
                      <a:pt x="830" y="201"/>
                    </a:lnTo>
                    <a:lnTo>
                      <a:pt x="823" y="187"/>
                    </a:lnTo>
                    <a:lnTo>
                      <a:pt x="816" y="155"/>
                    </a:lnTo>
                    <a:lnTo>
                      <a:pt x="815" y="108"/>
                    </a:lnTo>
                    <a:lnTo>
                      <a:pt x="816" y="60"/>
                    </a:lnTo>
                    <a:lnTo>
                      <a:pt x="818" y="27"/>
                    </a:lnTo>
                    <a:lnTo>
                      <a:pt x="281" y="13"/>
                    </a:lnTo>
                    <a:lnTo>
                      <a:pt x="279" y="19"/>
                    </a:lnTo>
                    <a:lnTo>
                      <a:pt x="278" y="24"/>
                    </a:lnTo>
                    <a:lnTo>
                      <a:pt x="275" y="31"/>
                    </a:lnTo>
                    <a:lnTo>
                      <a:pt x="274" y="37"/>
                    </a:lnTo>
                    <a:lnTo>
                      <a:pt x="263" y="87"/>
                    </a:lnTo>
                    <a:lnTo>
                      <a:pt x="260" y="152"/>
                    </a:lnTo>
                    <a:lnTo>
                      <a:pt x="268" y="205"/>
                    </a:lnTo>
                    <a:lnTo>
                      <a:pt x="290" y="218"/>
                    </a:lnTo>
                    <a:lnTo>
                      <a:pt x="290" y="230"/>
                    </a:lnTo>
                    <a:lnTo>
                      <a:pt x="289" y="241"/>
                    </a:lnTo>
                    <a:lnTo>
                      <a:pt x="286" y="252"/>
                    </a:lnTo>
                    <a:lnTo>
                      <a:pt x="283" y="263"/>
                    </a:lnTo>
                    <a:lnTo>
                      <a:pt x="282" y="266"/>
                    </a:lnTo>
                    <a:lnTo>
                      <a:pt x="281" y="268"/>
                    </a:lnTo>
                    <a:lnTo>
                      <a:pt x="279" y="269"/>
                    </a:lnTo>
                    <a:lnTo>
                      <a:pt x="276" y="269"/>
                    </a:lnTo>
                    <a:lnTo>
                      <a:pt x="275" y="269"/>
                    </a:lnTo>
                    <a:lnTo>
                      <a:pt x="272" y="269"/>
                    </a:lnTo>
                    <a:lnTo>
                      <a:pt x="269" y="269"/>
                    </a:lnTo>
                    <a:lnTo>
                      <a:pt x="204" y="279"/>
                    </a:lnTo>
                    <a:lnTo>
                      <a:pt x="180" y="167"/>
                    </a:lnTo>
                    <a:lnTo>
                      <a:pt x="192" y="160"/>
                    </a:lnTo>
                    <a:lnTo>
                      <a:pt x="200" y="155"/>
                    </a:lnTo>
                    <a:lnTo>
                      <a:pt x="205" y="148"/>
                    </a:lnTo>
                    <a:lnTo>
                      <a:pt x="208" y="135"/>
                    </a:lnTo>
                    <a:lnTo>
                      <a:pt x="207" y="119"/>
                    </a:lnTo>
                    <a:lnTo>
                      <a:pt x="200" y="94"/>
                    </a:lnTo>
                    <a:lnTo>
                      <a:pt x="189" y="59"/>
                    </a:lnTo>
                    <a:lnTo>
                      <a:pt x="172" y="13"/>
                    </a:lnTo>
                    <a:lnTo>
                      <a:pt x="0" y="13"/>
                    </a:lnTo>
                    <a:lnTo>
                      <a:pt x="2" y="20"/>
                    </a:lnTo>
                    <a:lnTo>
                      <a:pt x="7" y="27"/>
                    </a:lnTo>
                    <a:lnTo>
                      <a:pt x="9" y="35"/>
                    </a:lnTo>
                    <a:lnTo>
                      <a:pt x="12" y="42"/>
                    </a:lnTo>
                    <a:lnTo>
                      <a:pt x="11" y="44"/>
                    </a:lnTo>
                    <a:lnTo>
                      <a:pt x="9" y="45"/>
                    </a:lnTo>
                    <a:lnTo>
                      <a:pt x="9" y="48"/>
                    </a:lnTo>
                    <a:lnTo>
                      <a:pt x="11" y="51"/>
                    </a:lnTo>
                    <a:lnTo>
                      <a:pt x="18" y="85"/>
                    </a:lnTo>
                    <a:lnTo>
                      <a:pt x="22" y="137"/>
                    </a:lnTo>
                    <a:lnTo>
                      <a:pt x="30" y="180"/>
                    </a:lnTo>
                    <a:lnTo>
                      <a:pt x="51" y="191"/>
                    </a:lnTo>
                    <a:lnTo>
                      <a:pt x="52" y="194"/>
                    </a:lnTo>
                    <a:lnTo>
                      <a:pt x="52" y="195"/>
                    </a:lnTo>
                    <a:lnTo>
                      <a:pt x="54" y="197"/>
                    </a:lnTo>
                    <a:lnTo>
                      <a:pt x="54" y="198"/>
                    </a:lnTo>
                    <a:lnTo>
                      <a:pt x="58" y="224"/>
                    </a:lnTo>
                    <a:lnTo>
                      <a:pt x="58" y="258"/>
                    </a:lnTo>
                    <a:lnTo>
                      <a:pt x="61" y="289"/>
                    </a:lnTo>
                    <a:lnTo>
                      <a:pt x="72" y="314"/>
                    </a:lnTo>
                    <a:lnTo>
                      <a:pt x="75" y="315"/>
                    </a:lnTo>
                    <a:lnTo>
                      <a:pt x="76" y="315"/>
                    </a:lnTo>
                    <a:lnTo>
                      <a:pt x="78" y="316"/>
                    </a:lnTo>
                    <a:lnTo>
                      <a:pt x="79" y="316"/>
                    </a:lnTo>
                    <a:lnTo>
                      <a:pt x="121" y="362"/>
                    </a:lnTo>
                    <a:lnTo>
                      <a:pt x="126" y="362"/>
                    </a:lnTo>
                    <a:lnTo>
                      <a:pt x="133" y="362"/>
                    </a:lnTo>
                    <a:lnTo>
                      <a:pt x="142" y="362"/>
                    </a:lnTo>
                    <a:lnTo>
                      <a:pt x="151" y="362"/>
                    </a:lnTo>
                    <a:lnTo>
                      <a:pt x="161" y="364"/>
                    </a:lnTo>
                    <a:lnTo>
                      <a:pt x="168" y="365"/>
                    </a:lnTo>
                    <a:lnTo>
                      <a:pt x="175" y="368"/>
                    </a:lnTo>
                    <a:lnTo>
                      <a:pt x="179" y="372"/>
                    </a:lnTo>
                    <a:lnTo>
                      <a:pt x="179" y="378"/>
                    </a:lnTo>
                    <a:lnTo>
                      <a:pt x="179" y="383"/>
                    </a:lnTo>
                    <a:lnTo>
                      <a:pt x="178" y="387"/>
                    </a:lnTo>
                    <a:lnTo>
                      <a:pt x="179" y="390"/>
                    </a:lnTo>
                    <a:lnTo>
                      <a:pt x="215" y="442"/>
                    </a:lnTo>
                    <a:lnTo>
                      <a:pt x="257" y="474"/>
                    </a:lnTo>
                    <a:lnTo>
                      <a:pt x="263" y="631"/>
                    </a:lnTo>
                    <a:close/>
                  </a:path>
                </a:pathLst>
              </a:custGeom>
              <a:solidFill>
                <a:schemeClr val="accent6"/>
              </a:solidFill>
              <a:ln w="9525">
                <a:noFill/>
                <a:round/>
                <a:headEnd/>
                <a:tailEnd/>
              </a:ln>
            </p:spPr>
            <p:txBody>
              <a:bodyPr/>
              <a:lstStyle/>
              <a:p>
                <a:pPr algn="l"/>
                <a:endParaRPr lang="en-US" dirty="0">
                  <a:latin typeface="Calibri" pitchFamily="34" charset="0"/>
                  <a:cs typeface="Calibri" pitchFamily="34" charset="0"/>
                </a:endParaRPr>
              </a:p>
            </p:txBody>
          </p:sp>
          <p:sp>
            <p:nvSpPr>
              <p:cNvPr id="257048" name="Freeform 22"/>
              <p:cNvSpPr>
                <a:spLocks/>
              </p:cNvSpPr>
              <p:nvPr/>
            </p:nvSpPr>
            <p:spPr bwMode="auto">
              <a:xfrm>
                <a:off x="233" y="2810"/>
                <a:ext cx="409" cy="321"/>
              </a:xfrm>
              <a:custGeom>
                <a:avLst/>
                <a:gdLst>
                  <a:gd name="T0" fmla="*/ 13 w 1227"/>
                  <a:gd name="T1" fmla="*/ 11 h 963"/>
                  <a:gd name="T2" fmla="*/ 12 w 1227"/>
                  <a:gd name="T3" fmla="*/ 10 h 963"/>
                  <a:gd name="T4" fmla="*/ 12 w 1227"/>
                  <a:gd name="T5" fmla="*/ 10 h 963"/>
                  <a:gd name="T6" fmla="*/ 11 w 1227"/>
                  <a:gd name="T7" fmla="*/ 11 h 963"/>
                  <a:gd name="T8" fmla="*/ 11 w 1227"/>
                  <a:gd name="T9" fmla="*/ 12 h 963"/>
                  <a:gd name="T10" fmla="*/ 4 w 1227"/>
                  <a:gd name="T11" fmla="*/ 10 h 963"/>
                  <a:gd name="T12" fmla="*/ 4 w 1227"/>
                  <a:gd name="T13" fmla="*/ 9 h 963"/>
                  <a:gd name="T14" fmla="*/ 4 w 1227"/>
                  <a:gd name="T15" fmla="*/ 9 h 963"/>
                  <a:gd name="T16" fmla="*/ 3 w 1227"/>
                  <a:gd name="T17" fmla="*/ 10 h 963"/>
                  <a:gd name="T18" fmla="*/ 3 w 1227"/>
                  <a:gd name="T19" fmla="*/ 10 h 963"/>
                  <a:gd name="T20" fmla="*/ 3 w 1227"/>
                  <a:gd name="T21" fmla="*/ 10 h 963"/>
                  <a:gd name="T22" fmla="*/ 3 w 1227"/>
                  <a:gd name="T23" fmla="*/ 11 h 963"/>
                  <a:gd name="T24" fmla="*/ 1 w 1227"/>
                  <a:gd name="T25" fmla="*/ 11 h 963"/>
                  <a:gd name="T26" fmla="*/ 0 w 1227"/>
                  <a:gd name="T27" fmla="*/ 10 h 963"/>
                  <a:gd name="T28" fmla="*/ 0 w 1227"/>
                  <a:gd name="T29" fmla="*/ 10 h 963"/>
                  <a:gd name="T30" fmla="*/ 0 w 1227"/>
                  <a:gd name="T31" fmla="*/ 9 h 963"/>
                  <a:gd name="T32" fmla="*/ 1 w 1227"/>
                  <a:gd name="T33" fmla="*/ 8 h 963"/>
                  <a:gd name="T34" fmla="*/ 2 w 1227"/>
                  <a:gd name="T35" fmla="*/ 8 h 963"/>
                  <a:gd name="T36" fmla="*/ 2 w 1227"/>
                  <a:gd name="T37" fmla="*/ 7 h 963"/>
                  <a:gd name="T38" fmla="*/ 2 w 1227"/>
                  <a:gd name="T39" fmla="*/ 7 h 963"/>
                  <a:gd name="T40" fmla="*/ 3 w 1227"/>
                  <a:gd name="T41" fmla="*/ 6 h 963"/>
                  <a:gd name="T42" fmla="*/ 3 w 1227"/>
                  <a:gd name="T43" fmla="*/ 6 h 963"/>
                  <a:gd name="T44" fmla="*/ 4 w 1227"/>
                  <a:gd name="T45" fmla="*/ 5 h 963"/>
                  <a:gd name="T46" fmla="*/ 4 w 1227"/>
                  <a:gd name="T47" fmla="*/ 5 h 963"/>
                  <a:gd name="T48" fmla="*/ 5 w 1227"/>
                  <a:gd name="T49" fmla="*/ 5 h 963"/>
                  <a:gd name="T50" fmla="*/ 6 w 1227"/>
                  <a:gd name="T51" fmla="*/ 5 h 963"/>
                  <a:gd name="T52" fmla="*/ 6 w 1227"/>
                  <a:gd name="T53" fmla="*/ 5 h 963"/>
                  <a:gd name="T54" fmla="*/ 6 w 1227"/>
                  <a:gd name="T55" fmla="*/ 4 h 963"/>
                  <a:gd name="T56" fmla="*/ 6 w 1227"/>
                  <a:gd name="T57" fmla="*/ 4 h 963"/>
                  <a:gd name="T58" fmla="*/ 6 w 1227"/>
                  <a:gd name="T59" fmla="*/ 3 h 963"/>
                  <a:gd name="T60" fmla="*/ 6 w 1227"/>
                  <a:gd name="T61" fmla="*/ 1 h 963"/>
                  <a:gd name="T62" fmla="*/ 6 w 1227"/>
                  <a:gd name="T63" fmla="*/ 1 h 963"/>
                  <a:gd name="T64" fmla="*/ 7 w 1227"/>
                  <a:gd name="T65" fmla="*/ 0 h 963"/>
                  <a:gd name="T66" fmla="*/ 8 w 1227"/>
                  <a:gd name="T67" fmla="*/ 0 h 963"/>
                  <a:gd name="T68" fmla="*/ 9 w 1227"/>
                  <a:gd name="T69" fmla="*/ 1 h 963"/>
                  <a:gd name="T70" fmla="*/ 10 w 1227"/>
                  <a:gd name="T71" fmla="*/ 2 h 963"/>
                  <a:gd name="T72" fmla="*/ 10 w 1227"/>
                  <a:gd name="T73" fmla="*/ 3 h 963"/>
                  <a:gd name="T74" fmla="*/ 9 w 1227"/>
                  <a:gd name="T75" fmla="*/ 4 h 963"/>
                  <a:gd name="T76" fmla="*/ 9 w 1227"/>
                  <a:gd name="T77" fmla="*/ 4 h 963"/>
                  <a:gd name="T78" fmla="*/ 9 w 1227"/>
                  <a:gd name="T79" fmla="*/ 5 h 963"/>
                  <a:gd name="T80" fmla="*/ 9 w 1227"/>
                  <a:gd name="T81" fmla="*/ 5 h 963"/>
                  <a:gd name="T82" fmla="*/ 10 w 1227"/>
                  <a:gd name="T83" fmla="*/ 5 h 963"/>
                  <a:gd name="T84" fmla="*/ 11 w 1227"/>
                  <a:gd name="T85" fmla="*/ 5 h 963"/>
                  <a:gd name="T86" fmla="*/ 11 w 1227"/>
                  <a:gd name="T87" fmla="*/ 5 h 963"/>
                  <a:gd name="T88" fmla="*/ 12 w 1227"/>
                  <a:gd name="T89" fmla="*/ 6 h 963"/>
                  <a:gd name="T90" fmla="*/ 12 w 1227"/>
                  <a:gd name="T91" fmla="*/ 6 h 963"/>
                  <a:gd name="T92" fmla="*/ 13 w 1227"/>
                  <a:gd name="T93" fmla="*/ 7 h 963"/>
                  <a:gd name="T94" fmla="*/ 14 w 1227"/>
                  <a:gd name="T95" fmla="*/ 9 h 963"/>
                  <a:gd name="T96" fmla="*/ 15 w 1227"/>
                  <a:gd name="T97" fmla="*/ 9 h 963"/>
                  <a:gd name="T98" fmla="*/ 15 w 1227"/>
                  <a:gd name="T99" fmla="*/ 9 h 963"/>
                  <a:gd name="T100" fmla="*/ 15 w 1227"/>
                  <a:gd name="T101" fmla="*/ 12 h 9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27"/>
                  <a:gd name="T154" fmla="*/ 0 h 963"/>
                  <a:gd name="T155" fmla="*/ 1227 w 1227"/>
                  <a:gd name="T156" fmla="*/ 963 h 9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27" h="963">
                    <a:moveTo>
                      <a:pt x="1220" y="936"/>
                    </a:moveTo>
                    <a:lnTo>
                      <a:pt x="1011" y="943"/>
                    </a:lnTo>
                    <a:lnTo>
                      <a:pt x="1016" y="920"/>
                    </a:lnTo>
                    <a:lnTo>
                      <a:pt x="1014" y="890"/>
                    </a:lnTo>
                    <a:lnTo>
                      <a:pt x="1014" y="867"/>
                    </a:lnTo>
                    <a:lnTo>
                      <a:pt x="1025" y="861"/>
                    </a:lnTo>
                    <a:lnTo>
                      <a:pt x="1016" y="853"/>
                    </a:lnTo>
                    <a:lnTo>
                      <a:pt x="1004" y="846"/>
                    </a:lnTo>
                    <a:lnTo>
                      <a:pt x="995" y="842"/>
                    </a:lnTo>
                    <a:lnTo>
                      <a:pt x="986" y="838"/>
                    </a:lnTo>
                    <a:lnTo>
                      <a:pt x="977" y="835"/>
                    </a:lnTo>
                    <a:lnTo>
                      <a:pt x="967" y="831"/>
                    </a:lnTo>
                    <a:lnTo>
                      <a:pt x="956" y="826"/>
                    </a:lnTo>
                    <a:lnTo>
                      <a:pt x="946" y="820"/>
                    </a:lnTo>
                    <a:lnTo>
                      <a:pt x="872" y="758"/>
                    </a:lnTo>
                    <a:lnTo>
                      <a:pt x="879" y="863"/>
                    </a:lnTo>
                    <a:lnTo>
                      <a:pt x="875" y="885"/>
                    </a:lnTo>
                    <a:lnTo>
                      <a:pt x="876" y="911"/>
                    </a:lnTo>
                    <a:lnTo>
                      <a:pt x="879" y="939"/>
                    </a:lnTo>
                    <a:lnTo>
                      <a:pt x="881" y="963"/>
                    </a:lnTo>
                    <a:lnTo>
                      <a:pt x="344" y="949"/>
                    </a:lnTo>
                    <a:lnTo>
                      <a:pt x="355" y="899"/>
                    </a:lnTo>
                    <a:lnTo>
                      <a:pt x="360" y="850"/>
                    </a:lnTo>
                    <a:lnTo>
                      <a:pt x="359" y="800"/>
                    </a:lnTo>
                    <a:lnTo>
                      <a:pt x="351" y="751"/>
                    </a:lnTo>
                    <a:lnTo>
                      <a:pt x="349" y="749"/>
                    </a:lnTo>
                    <a:lnTo>
                      <a:pt x="349" y="746"/>
                    </a:lnTo>
                    <a:lnTo>
                      <a:pt x="348" y="744"/>
                    </a:lnTo>
                    <a:lnTo>
                      <a:pt x="346" y="743"/>
                    </a:lnTo>
                    <a:lnTo>
                      <a:pt x="334" y="750"/>
                    </a:lnTo>
                    <a:lnTo>
                      <a:pt x="323" y="757"/>
                    </a:lnTo>
                    <a:lnTo>
                      <a:pt x="312" y="765"/>
                    </a:lnTo>
                    <a:lnTo>
                      <a:pt x="299" y="772"/>
                    </a:lnTo>
                    <a:lnTo>
                      <a:pt x="287" y="779"/>
                    </a:lnTo>
                    <a:lnTo>
                      <a:pt x="273" y="786"/>
                    </a:lnTo>
                    <a:lnTo>
                      <a:pt x="257" y="792"/>
                    </a:lnTo>
                    <a:lnTo>
                      <a:pt x="242" y="796"/>
                    </a:lnTo>
                    <a:lnTo>
                      <a:pt x="235" y="800"/>
                    </a:lnTo>
                    <a:lnTo>
                      <a:pt x="231" y="806"/>
                    </a:lnTo>
                    <a:lnTo>
                      <a:pt x="225" y="811"/>
                    </a:lnTo>
                    <a:lnTo>
                      <a:pt x="221" y="815"/>
                    </a:lnTo>
                    <a:lnTo>
                      <a:pt x="220" y="817"/>
                    </a:lnTo>
                    <a:lnTo>
                      <a:pt x="220" y="818"/>
                    </a:lnTo>
                    <a:lnTo>
                      <a:pt x="220" y="820"/>
                    </a:lnTo>
                    <a:lnTo>
                      <a:pt x="218" y="821"/>
                    </a:lnTo>
                    <a:lnTo>
                      <a:pt x="198" y="838"/>
                    </a:lnTo>
                    <a:lnTo>
                      <a:pt x="206" y="864"/>
                    </a:lnTo>
                    <a:lnTo>
                      <a:pt x="216" y="892"/>
                    </a:lnTo>
                    <a:lnTo>
                      <a:pt x="225" y="921"/>
                    </a:lnTo>
                    <a:lnTo>
                      <a:pt x="235" y="949"/>
                    </a:lnTo>
                    <a:lnTo>
                      <a:pt x="63" y="949"/>
                    </a:lnTo>
                    <a:lnTo>
                      <a:pt x="53" y="929"/>
                    </a:lnTo>
                    <a:lnTo>
                      <a:pt x="43" y="909"/>
                    </a:lnTo>
                    <a:lnTo>
                      <a:pt x="32" y="889"/>
                    </a:lnTo>
                    <a:lnTo>
                      <a:pt x="22" y="868"/>
                    </a:lnTo>
                    <a:lnTo>
                      <a:pt x="14" y="849"/>
                    </a:lnTo>
                    <a:lnTo>
                      <a:pt x="8" y="829"/>
                    </a:lnTo>
                    <a:lnTo>
                      <a:pt x="3" y="808"/>
                    </a:lnTo>
                    <a:lnTo>
                      <a:pt x="0" y="785"/>
                    </a:lnTo>
                    <a:lnTo>
                      <a:pt x="3" y="772"/>
                    </a:lnTo>
                    <a:lnTo>
                      <a:pt x="8" y="761"/>
                    </a:lnTo>
                    <a:lnTo>
                      <a:pt x="14" y="750"/>
                    </a:lnTo>
                    <a:lnTo>
                      <a:pt x="21" y="740"/>
                    </a:lnTo>
                    <a:lnTo>
                      <a:pt x="29" y="729"/>
                    </a:lnTo>
                    <a:lnTo>
                      <a:pt x="38" y="719"/>
                    </a:lnTo>
                    <a:lnTo>
                      <a:pt x="47" y="710"/>
                    </a:lnTo>
                    <a:lnTo>
                      <a:pt x="56" y="700"/>
                    </a:lnTo>
                    <a:lnTo>
                      <a:pt x="72" y="683"/>
                    </a:lnTo>
                    <a:lnTo>
                      <a:pt x="88" y="666"/>
                    </a:lnTo>
                    <a:lnTo>
                      <a:pt x="102" y="648"/>
                    </a:lnTo>
                    <a:lnTo>
                      <a:pt x="115" y="632"/>
                    </a:lnTo>
                    <a:lnTo>
                      <a:pt x="128" y="614"/>
                    </a:lnTo>
                    <a:lnTo>
                      <a:pt x="142" y="597"/>
                    </a:lnTo>
                    <a:lnTo>
                      <a:pt x="154" y="579"/>
                    </a:lnTo>
                    <a:lnTo>
                      <a:pt x="167" y="562"/>
                    </a:lnTo>
                    <a:lnTo>
                      <a:pt x="167" y="559"/>
                    </a:lnTo>
                    <a:lnTo>
                      <a:pt x="167" y="558"/>
                    </a:lnTo>
                    <a:lnTo>
                      <a:pt x="168" y="556"/>
                    </a:lnTo>
                    <a:lnTo>
                      <a:pt x="168" y="555"/>
                    </a:lnTo>
                    <a:lnTo>
                      <a:pt x="178" y="545"/>
                    </a:lnTo>
                    <a:lnTo>
                      <a:pt x="188" y="534"/>
                    </a:lnTo>
                    <a:lnTo>
                      <a:pt x="198" y="523"/>
                    </a:lnTo>
                    <a:lnTo>
                      <a:pt x="206" y="512"/>
                    </a:lnTo>
                    <a:lnTo>
                      <a:pt x="216" y="501"/>
                    </a:lnTo>
                    <a:lnTo>
                      <a:pt x="225" y="491"/>
                    </a:lnTo>
                    <a:lnTo>
                      <a:pt x="236" y="481"/>
                    </a:lnTo>
                    <a:lnTo>
                      <a:pt x="248" y="474"/>
                    </a:lnTo>
                    <a:lnTo>
                      <a:pt x="256" y="465"/>
                    </a:lnTo>
                    <a:lnTo>
                      <a:pt x="264" y="455"/>
                    </a:lnTo>
                    <a:lnTo>
                      <a:pt x="273" y="445"/>
                    </a:lnTo>
                    <a:lnTo>
                      <a:pt x="281" y="437"/>
                    </a:lnTo>
                    <a:lnTo>
                      <a:pt x="289" y="428"/>
                    </a:lnTo>
                    <a:lnTo>
                      <a:pt x="298" y="420"/>
                    </a:lnTo>
                    <a:lnTo>
                      <a:pt x="307" y="413"/>
                    </a:lnTo>
                    <a:lnTo>
                      <a:pt x="317" y="406"/>
                    </a:lnTo>
                    <a:lnTo>
                      <a:pt x="319" y="405"/>
                    </a:lnTo>
                    <a:lnTo>
                      <a:pt x="320" y="403"/>
                    </a:lnTo>
                    <a:lnTo>
                      <a:pt x="320" y="402"/>
                    </a:lnTo>
                    <a:lnTo>
                      <a:pt x="321" y="401"/>
                    </a:lnTo>
                    <a:lnTo>
                      <a:pt x="419" y="398"/>
                    </a:lnTo>
                    <a:lnTo>
                      <a:pt x="435" y="402"/>
                    </a:lnTo>
                    <a:lnTo>
                      <a:pt x="454" y="402"/>
                    </a:lnTo>
                    <a:lnTo>
                      <a:pt x="462" y="398"/>
                    </a:lnTo>
                    <a:lnTo>
                      <a:pt x="470" y="396"/>
                    </a:lnTo>
                    <a:lnTo>
                      <a:pt x="480" y="395"/>
                    </a:lnTo>
                    <a:lnTo>
                      <a:pt x="490" y="391"/>
                    </a:lnTo>
                    <a:lnTo>
                      <a:pt x="499" y="382"/>
                    </a:lnTo>
                    <a:lnTo>
                      <a:pt x="508" y="374"/>
                    </a:lnTo>
                    <a:lnTo>
                      <a:pt x="515" y="363"/>
                    </a:lnTo>
                    <a:lnTo>
                      <a:pt x="518" y="349"/>
                    </a:lnTo>
                    <a:lnTo>
                      <a:pt x="518" y="334"/>
                    </a:lnTo>
                    <a:lnTo>
                      <a:pt x="515" y="321"/>
                    </a:lnTo>
                    <a:lnTo>
                      <a:pt x="508" y="312"/>
                    </a:lnTo>
                    <a:lnTo>
                      <a:pt x="501" y="302"/>
                    </a:lnTo>
                    <a:lnTo>
                      <a:pt x="491" y="292"/>
                    </a:lnTo>
                    <a:lnTo>
                      <a:pt x="483" y="284"/>
                    </a:lnTo>
                    <a:lnTo>
                      <a:pt x="473" y="274"/>
                    </a:lnTo>
                    <a:lnTo>
                      <a:pt x="466" y="264"/>
                    </a:lnTo>
                    <a:lnTo>
                      <a:pt x="459" y="234"/>
                    </a:lnTo>
                    <a:lnTo>
                      <a:pt x="454" y="204"/>
                    </a:lnTo>
                    <a:lnTo>
                      <a:pt x="452" y="174"/>
                    </a:lnTo>
                    <a:lnTo>
                      <a:pt x="454" y="143"/>
                    </a:lnTo>
                    <a:lnTo>
                      <a:pt x="458" y="129"/>
                    </a:lnTo>
                    <a:lnTo>
                      <a:pt x="462" y="114"/>
                    </a:lnTo>
                    <a:lnTo>
                      <a:pt x="466" y="100"/>
                    </a:lnTo>
                    <a:lnTo>
                      <a:pt x="472" y="86"/>
                    </a:lnTo>
                    <a:lnTo>
                      <a:pt x="481" y="69"/>
                    </a:lnTo>
                    <a:lnTo>
                      <a:pt x="494" y="54"/>
                    </a:lnTo>
                    <a:lnTo>
                      <a:pt x="508" y="40"/>
                    </a:lnTo>
                    <a:lnTo>
                      <a:pt x="523" y="28"/>
                    </a:lnTo>
                    <a:lnTo>
                      <a:pt x="540" y="16"/>
                    </a:lnTo>
                    <a:lnTo>
                      <a:pt x="558" y="8"/>
                    </a:lnTo>
                    <a:lnTo>
                      <a:pt x="577" y="3"/>
                    </a:lnTo>
                    <a:lnTo>
                      <a:pt x="600" y="0"/>
                    </a:lnTo>
                    <a:lnTo>
                      <a:pt x="625" y="0"/>
                    </a:lnTo>
                    <a:lnTo>
                      <a:pt x="648" y="4"/>
                    </a:lnTo>
                    <a:lnTo>
                      <a:pt x="669" y="12"/>
                    </a:lnTo>
                    <a:lnTo>
                      <a:pt x="689" y="25"/>
                    </a:lnTo>
                    <a:lnTo>
                      <a:pt x="707" y="40"/>
                    </a:lnTo>
                    <a:lnTo>
                      <a:pt x="723" y="58"/>
                    </a:lnTo>
                    <a:lnTo>
                      <a:pt x="739" y="75"/>
                    </a:lnTo>
                    <a:lnTo>
                      <a:pt x="754" y="93"/>
                    </a:lnTo>
                    <a:lnTo>
                      <a:pt x="767" y="118"/>
                    </a:lnTo>
                    <a:lnTo>
                      <a:pt x="776" y="144"/>
                    </a:lnTo>
                    <a:lnTo>
                      <a:pt x="780" y="172"/>
                    </a:lnTo>
                    <a:lnTo>
                      <a:pt x="780" y="202"/>
                    </a:lnTo>
                    <a:lnTo>
                      <a:pt x="782" y="221"/>
                    </a:lnTo>
                    <a:lnTo>
                      <a:pt x="779" y="242"/>
                    </a:lnTo>
                    <a:lnTo>
                      <a:pt x="775" y="263"/>
                    </a:lnTo>
                    <a:lnTo>
                      <a:pt x="771" y="282"/>
                    </a:lnTo>
                    <a:lnTo>
                      <a:pt x="768" y="291"/>
                    </a:lnTo>
                    <a:lnTo>
                      <a:pt x="764" y="298"/>
                    </a:lnTo>
                    <a:lnTo>
                      <a:pt x="760" y="305"/>
                    </a:lnTo>
                    <a:lnTo>
                      <a:pt x="754" y="310"/>
                    </a:lnTo>
                    <a:lnTo>
                      <a:pt x="747" y="316"/>
                    </a:lnTo>
                    <a:lnTo>
                      <a:pt x="740" y="321"/>
                    </a:lnTo>
                    <a:lnTo>
                      <a:pt x="733" y="325"/>
                    </a:lnTo>
                    <a:lnTo>
                      <a:pt x="726" y="330"/>
                    </a:lnTo>
                    <a:lnTo>
                      <a:pt x="721" y="346"/>
                    </a:lnTo>
                    <a:lnTo>
                      <a:pt x="719" y="366"/>
                    </a:lnTo>
                    <a:lnTo>
                      <a:pt x="719" y="385"/>
                    </a:lnTo>
                    <a:lnTo>
                      <a:pt x="723" y="403"/>
                    </a:lnTo>
                    <a:lnTo>
                      <a:pt x="741" y="406"/>
                    </a:lnTo>
                    <a:lnTo>
                      <a:pt x="760" y="409"/>
                    </a:lnTo>
                    <a:lnTo>
                      <a:pt x="778" y="412"/>
                    </a:lnTo>
                    <a:lnTo>
                      <a:pt x="797" y="414"/>
                    </a:lnTo>
                    <a:lnTo>
                      <a:pt x="815" y="416"/>
                    </a:lnTo>
                    <a:lnTo>
                      <a:pt x="835" y="419"/>
                    </a:lnTo>
                    <a:lnTo>
                      <a:pt x="853" y="420"/>
                    </a:lnTo>
                    <a:lnTo>
                      <a:pt x="872" y="423"/>
                    </a:lnTo>
                    <a:lnTo>
                      <a:pt x="882" y="426"/>
                    </a:lnTo>
                    <a:lnTo>
                      <a:pt x="890" y="428"/>
                    </a:lnTo>
                    <a:lnTo>
                      <a:pt x="900" y="433"/>
                    </a:lnTo>
                    <a:lnTo>
                      <a:pt x="910" y="435"/>
                    </a:lnTo>
                    <a:lnTo>
                      <a:pt x="918" y="441"/>
                    </a:lnTo>
                    <a:lnTo>
                      <a:pt x="927" y="445"/>
                    </a:lnTo>
                    <a:lnTo>
                      <a:pt x="935" y="451"/>
                    </a:lnTo>
                    <a:lnTo>
                      <a:pt x="943" y="458"/>
                    </a:lnTo>
                    <a:lnTo>
                      <a:pt x="953" y="467"/>
                    </a:lnTo>
                    <a:lnTo>
                      <a:pt x="963" y="476"/>
                    </a:lnTo>
                    <a:lnTo>
                      <a:pt x="974" y="485"/>
                    </a:lnTo>
                    <a:lnTo>
                      <a:pt x="985" y="497"/>
                    </a:lnTo>
                    <a:lnTo>
                      <a:pt x="996" y="508"/>
                    </a:lnTo>
                    <a:lnTo>
                      <a:pt x="1006" y="519"/>
                    </a:lnTo>
                    <a:lnTo>
                      <a:pt x="1016" y="530"/>
                    </a:lnTo>
                    <a:lnTo>
                      <a:pt x="1025" y="543"/>
                    </a:lnTo>
                    <a:lnTo>
                      <a:pt x="1032" y="552"/>
                    </a:lnTo>
                    <a:lnTo>
                      <a:pt x="1041" y="562"/>
                    </a:lnTo>
                    <a:lnTo>
                      <a:pt x="1049" y="569"/>
                    </a:lnTo>
                    <a:lnTo>
                      <a:pt x="1057" y="577"/>
                    </a:lnTo>
                    <a:lnTo>
                      <a:pt x="1144" y="678"/>
                    </a:lnTo>
                    <a:lnTo>
                      <a:pt x="1156" y="693"/>
                    </a:lnTo>
                    <a:lnTo>
                      <a:pt x="1162" y="697"/>
                    </a:lnTo>
                    <a:lnTo>
                      <a:pt x="1166" y="703"/>
                    </a:lnTo>
                    <a:lnTo>
                      <a:pt x="1174" y="721"/>
                    </a:lnTo>
                    <a:lnTo>
                      <a:pt x="1182" y="728"/>
                    </a:lnTo>
                    <a:lnTo>
                      <a:pt x="1189" y="733"/>
                    </a:lnTo>
                    <a:lnTo>
                      <a:pt x="1196" y="737"/>
                    </a:lnTo>
                    <a:lnTo>
                      <a:pt x="1203" y="742"/>
                    </a:lnTo>
                    <a:lnTo>
                      <a:pt x="1210" y="746"/>
                    </a:lnTo>
                    <a:lnTo>
                      <a:pt x="1216" y="751"/>
                    </a:lnTo>
                    <a:lnTo>
                      <a:pt x="1221" y="758"/>
                    </a:lnTo>
                    <a:lnTo>
                      <a:pt x="1227" y="768"/>
                    </a:lnTo>
                    <a:lnTo>
                      <a:pt x="1220" y="936"/>
                    </a:lnTo>
                    <a:close/>
                  </a:path>
                </a:pathLst>
              </a:custGeom>
              <a:solidFill>
                <a:schemeClr val="accent6"/>
              </a:solidFill>
              <a:ln w="9525">
                <a:noFill/>
                <a:round/>
                <a:headEnd/>
                <a:tailEnd/>
              </a:ln>
            </p:spPr>
            <p:txBody>
              <a:bodyPr/>
              <a:lstStyle/>
              <a:p>
                <a:pPr algn="l"/>
                <a:endParaRPr lang="en-US" dirty="0">
                  <a:latin typeface="Calibri" pitchFamily="34" charset="0"/>
                  <a:cs typeface="Calibri" pitchFamily="34" charset="0"/>
                </a:endParaRPr>
              </a:p>
            </p:txBody>
          </p:sp>
        </p:grpSp>
      </p:grpSp>
      <p:sp>
        <p:nvSpPr>
          <p:cNvPr id="257050" name="Rectangle 26"/>
          <p:cNvSpPr>
            <a:spLocks noGrp="1" noChangeArrowheads="1"/>
          </p:cNvSpPr>
          <p:nvPr>
            <p:ph type="title"/>
          </p:nvPr>
        </p:nvSpPr>
        <p:spPr>
          <a:xfrm>
            <a:off x="762000" y="228600"/>
            <a:ext cx="8382000" cy="1143000"/>
          </a:xfrm>
          <a:noFill/>
          <a:ln/>
        </p:spPr>
        <p:txBody>
          <a:bodyPr>
            <a:normAutofit/>
          </a:bodyPr>
          <a:lstStyle/>
          <a:p>
            <a:pPr>
              <a:lnSpc>
                <a:spcPct val="90000"/>
              </a:lnSpc>
            </a:pPr>
            <a:r>
              <a:rPr lang="en-US" sz="3600" dirty="0" smtClean="0"/>
              <a:t>Receptors Expressed in the SCN Include Melatonergic and 5-HT</a:t>
            </a:r>
            <a:r>
              <a:rPr lang="en-US" sz="3600" baseline="-25000" dirty="0" smtClean="0"/>
              <a:t>2C</a:t>
            </a:r>
            <a:r>
              <a:rPr lang="en-US" sz="3600" dirty="0" smtClean="0"/>
              <a:t> Receptors</a:t>
            </a:r>
            <a:endParaRPr lang="fr-FR" sz="3600" dirty="0" smtClean="0"/>
          </a:p>
        </p:txBody>
      </p:sp>
      <p:pic>
        <p:nvPicPr>
          <p:cNvPr id="27" name="Picture 2" descr="C:\Users\nlowe\AppData\Local\Microsoft\Windows\Temporary Internet Files\Content.IE5\T6C6949W\MC900000922[1].wmf"/>
          <p:cNvPicPr>
            <a:picLocks noChangeAspect="1" noChangeArrowheads="1"/>
          </p:cNvPicPr>
          <p:nvPr/>
        </p:nvPicPr>
        <p:blipFill>
          <a:blip r:embed="rId3" cstate="print"/>
          <a:srcRect/>
          <a:stretch>
            <a:fillRect/>
          </a:stretch>
        </p:blipFill>
        <p:spPr bwMode="auto">
          <a:xfrm>
            <a:off x="658812" y="1976438"/>
            <a:ext cx="1044245" cy="1613002"/>
          </a:xfrm>
          <a:prstGeom prst="rect">
            <a:avLst/>
          </a:prstGeom>
          <a:noFill/>
        </p:spPr>
      </p:pic>
      <p:grpSp>
        <p:nvGrpSpPr>
          <p:cNvPr id="34" name="Group 33"/>
          <p:cNvGrpSpPr/>
          <p:nvPr/>
        </p:nvGrpSpPr>
        <p:grpSpPr>
          <a:xfrm>
            <a:off x="1828800" y="3886200"/>
            <a:ext cx="2564644" cy="2468796"/>
            <a:chOff x="1828800" y="4038600"/>
            <a:chExt cx="2564644" cy="2468796"/>
          </a:xfrm>
        </p:grpSpPr>
        <p:pic>
          <p:nvPicPr>
            <p:cNvPr id="30" name="Picture 29" descr="Weaver_1996.png"/>
            <p:cNvPicPr>
              <a:picLocks noChangeAspect="1"/>
            </p:cNvPicPr>
            <p:nvPr/>
          </p:nvPicPr>
          <p:blipFill>
            <a:blip r:embed="rId4" cstate="print"/>
            <a:srcRect/>
            <a:stretch>
              <a:fillRect/>
            </a:stretch>
          </p:blipFill>
          <p:spPr>
            <a:xfrm>
              <a:off x="1828800" y="4038600"/>
              <a:ext cx="2564644" cy="2468796"/>
            </a:xfrm>
            <a:prstGeom prst="rect">
              <a:avLst/>
            </a:prstGeom>
          </p:spPr>
        </p:pic>
        <p:cxnSp>
          <p:nvCxnSpPr>
            <p:cNvPr id="32" name="Straight Arrow Connector 31"/>
            <p:cNvCxnSpPr>
              <a:stCxn id="41" idx="0"/>
            </p:cNvCxnSpPr>
            <p:nvPr/>
          </p:nvCxnSpPr>
          <p:spPr>
            <a:xfrm rot="16200000" flipV="1">
              <a:off x="2504146" y="5192054"/>
              <a:ext cx="533400" cy="20769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9" name="Straight Arrow Connector 38"/>
            <p:cNvCxnSpPr>
              <a:stCxn id="41" idx="0"/>
            </p:cNvCxnSpPr>
            <p:nvPr/>
          </p:nvCxnSpPr>
          <p:spPr>
            <a:xfrm rot="5400000" flipH="1" flipV="1">
              <a:off x="3075646" y="5056846"/>
              <a:ext cx="304800" cy="70670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41" name="TextBox 40"/>
            <p:cNvSpPr txBox="1"/>
            <p:nvPr/>
          </p:nvSpPr>
          <p:spPr>
            <a:xfrm>
              <a:off x="2590800" y="5562600"/>
              <a:ext cx="567784" cy="369332"/>
            </a:xfrm>
            <a:prstGeom prst="rect">
              <a:avLst/>
            </a:prstGeom>
            <a:noFill/>
          </p:spPr>
          <p:txBody>
            <a:bodyPr wrap="none" rtlCol="0">
              <a:spAutoFit/>
            </a:bodyPr>
            <a:lstStyle/>
            <a:p>
              <a:r>
                <a:rPr lang="en-US" b="1" dirty="0" smtClean="0">
                  <a:solidFill>
                    <a:schemeClr val="accent3"/>
                  </a:solidFill>
                  <a:latin typeface="Calibri" pitchFamily="34" charset="0"/>
                  <a:cs typeface="Calibri" pitchFamily="34" charset="0"/>
                </a:rPr>
                <a:t>SCN</a:t>
              </a:r>
              <a:endParaRPr lang="en-US" b="1" dirty="0">
                <a:solidFill>
                  <a:schemeClr val="accent3"/>
                </a:solidFill>
                <a:latin typeface="Calibri" pitchFamily="34" charset="0"/>
                <a:cs typeface="Calibri" pitchFamily="34" charset="0"/>
              </a:endParaRPr>
            </a:p>
          </p:txBody>
        </p:sp>
      </p:grpSp>
      <p:grpSp>
        <p:nvGrpSpPr>
          <p:cNvPr id="31" name="Group 30"/>
          <p:cNvGrpSpPr/>
          <p:nvPr/>
        </p:nvGrpSpPr>
        <p:grpSpPr>
          <a:xfrm>
            <a:off x="4724400" y="1295400"/>
            <a:ext cx="3124200" cy="2590800"/>
            <a:chOff x="4724400" y="1447800"/>
            <a:chExt cx="3124200" cy="2590800"/>
          </a:xfrm>
        </p:grpSpPr>
        <p:sp>
          <p:nvSpPr>
            <p:cNvPr id="26" name="Rectangle 25"/>
            <p:cNvSpPr/>
            <p:nvPr/>
          </p:nvSpPr>
          <p:spPr>
            <a:xfrm>
              <a:off x="4724400" y="1447800"/>
              <a:ext cx="3124200" cy="2590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24" name="TextBox 23"/>
            <p:cNvSpPr txBox="1"/>
            <p:nvPr/>
          </p:nvSpPr>
          <p:spPr>
            <a:xfrm>
              <a:off x="5196075" y="1447800"/>
              <a:ext cx="1774781" cy="369332"/>
            </a:xfrm>
            <a:prstGeom prst="rect">
              <a:avLst/>
            </a:prstGeom>
            <a:noFill/>
          </p:spPr>
          <p:txBody>
            <a:bodyPr wrap="none" rtlCol="0">
              <a:spAutoFit/>
            </a:bodyPr>
            <a:lstStyle/>
            <a:p>
              <a:r>
                <a:rPr lang="en-US" dirty="0" smtClean="0">
                  <a:latin typeface="Calibri" pitchFamily="34" charset="0"/>
                  <a:cs typeface="Calibri" pitchFamily="34" charset="0"/>
                </a:rPr>
                <a:t>5-HT</a:t>
              </a:r>
              <a:r>
                <a:rPr lang="en-US" baseline="-25000" dirty="0" smtClean="0">
                  <a:latin typeface="Calibri" pitchFamily="34" charset="0"/>
                  <a:cs typeface="Calibri" pitchFamily="34" charset="0"/>
                </a:rPr>
                <a:t>2C</a:t>
              </a:r>
              <a:r>
                <a:rPr lang="en-US" dirty="0" smtClean="0">
                  <a:latin typeface="Calibri" pitchFamily="34" charset="0"/>
                  <a:cs typeface="Calibri" pitchFamily="34" charset="0"/>
                </a:rPr>
                <a:t> Receptors</a:t>
              </a:r>
              <a:endParaRPr lang="en-US" dirty="0">
                <a:latin typeface="Calibri" pitchFamily="34" charset="0"/>
                <a:cs typeface="Calibri" pitchFamily="34" charset="0"/>
              </a:endParaRPr>
            </a:p>
          </p:txBody>
        </p:sp>
        <p:pic>
          <p:nvPicPr>
            <p:cNvPr id="29" name="Picture 28" descr="Moyer_SCN.png"/>
            <p:cNvPicPr>
              <a:picLocks noChangeAspect="1"/>
            </p:cNvPicPr>
            <p:nvPr/>
          </p:nvPicPr>
          <p:blipFill>
            <a:blip r:embed="rId5" cstate="print"/>
            <a:stretch>
              <a:fillRect/>
            </a:stretch>
          </p:blipFill>
          <p:spPr>
            <a:xfrm>
              <a:off x="4876800" y="1828800"/>
              <a:ext cx="2807214" cy="2046278"/>
            </a:xfrm>
            <a:prstGeom prst="rect">
              <a:avLst/>
            </a:prstGeom>
          </p:spPr>
        </p:pic>
        <p:cxnSp>
          <p:nvCxnSpPr>
            <p:cNvPr id="44" name="Straight Arrow Connector 43"/>
            <p:cNvCxnSpPr/>
            <p:nvPr/>
          </p:nvCxnSpPr>
          <p:spPr>
            <a:xfrm rot="10800000" flipV="1">
              <a:off x="6858000" y="2667000"/>
              <a:ext cx="392954" cy="2286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46" name="Straight Arrow Connector 45"/>
            <p:cNvCxnSpPr/>
            <p:nvPr/>
          </p:nvCxnSpPr>
          <p:spPr>
            <a:xfrm rot="10800000" flipV="1">
              <a:off x="6096000" y="2667000"/>
              <a:ext cx="1143000" cy="2286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51" name="TextBox 50"/>
            <p:cNvSpPr txBox="1"/>
            <p:nvPr/>
          </p:nvSpPr>
          <p:spPr>
            <a:xfrm>
              <a:off x="7010400" y="2362200"/>
              <a:ext cx="567784" cy="369332"/>
            </a:xfrm>
            <a:prstGeom prst="rect">
              <a:avLst/>
            </a:prstGeom>
            <a:noFill/>
          </p:spPr>
          <p:txBody>
            <a:bodyPr wrap="none" rtlCol="0">
              <a:spAutoFit/>
            </a:bodyPr>
            <a:lstStyle/>
            <a:p>
              <a:r>
                <a:rPr lang="en-US" b="1" dirty="0" smtClean="0">
                  <a:solidFill>
                    <a:schemeClr val="accent3"/>
                  </a:solidFill>
                  <a:latin typeface="Calibri" pitchFamily="34" charset="0"/>
                  <a:cs typeface="Calibri" pitchFamily="34" charset="0"/>
                </a:rPr>
                <a:t>SCN</a:t>
              </a:r>
              <a:endParaRPr lang="en-US" b="1" dirty="0">
                <a:solidFill>
                  <a:schemeClr val="accent3"/>
                </a:solidFill>
                <a:latin typeface="Calibri" pitchFamily="34" charset="0"/>
                <a:cs typeface="Calibri" pitchFamily="34" charset="0"/>
              </a:endParaRPr>
            </a:p>
          </p:txBody>
        </p:sp>
      </p:grpSp>
      <p:grpSp>
        <p:nvGrpSpPr>
          <p:cNvPr id="33" name="Group 32"/>
          <p:cNvGrpSpPr/>
          <p:nvPr/>
        </p:nvGrpSpPr>
        <p:grpSpPr>
          <a:xfrm>
            <a:off x="1828800" y="1295400"/>
            <a:ext cx="2560109" cy="2520519"/>
            <a:chOff x="1828800" y="1447800"/>
            <a:chExt cx="2560109" cy="2520519"/>
          </a:xfrm>
        </p:grpSpPr>
        <p:sp>
          <p:nvSpPr>
            <p:cNvPr id="23" name="TextBox 22"/>
            <p:cNvSpPr txBox="1"/>
            <p:nvPr/>
          </p:nvSpPr>
          <p:spPr>
            <a:xfrm>
              <a:off x="1905000" y="1447800"/>
              <a:ext cx="2419252" cy="369332"/>
            </a:xfrm>
            <a:prstGeom prst="rect">
              <a:avLst/>
            </a:prstGeom>
            <a:noFill/>
          </p:spPr>
          <p:txBody>
            <a:bodyPr wrap="none" rtlCol="0">
              <a:spAutoFit/>
            </a:bodyPr>
            <a:lstStyle/>
            <a:p>
              <a:r>
                <a:rPr lang="en-US" dirty="0" smtClean="0">
                  <a:latin typeface="Calibri" pitchFamily="34" charset="0"/>
                  <a:cs typeface="Calibri" pitchFamily="34" charset="0"/>
                </a:rPr>
                <a:t>Melatonergic Receptors</a:t>
              </a:r>
              <a:endParaRPr lang="en-US" dirty="0">
                <a:latin typeface="Calibri" pitchFamily="34" charset="0"/>
                <a:cs typeface="Calibri" pitchFamily="34" charset="0"/>
              </a:endParaRPr>
            </a:p>
          </p:txBody>
        </p:sp>
        <p:pic>
          <p:nvPicPr>
            <p:cNvPr id="52" name="Picture 51" descr="Weaver_1989.png"/>
            <p:cNvPicPr>
              <a:picLocks noChangeAspect="1"/>
            </p:cNvPicPr>
            <p:nvPr/>
          </p:nvPicPr>
          <p:blipFill>
            <a:blip r:embed="rId6" cstate="print"/>
            <a:stretch>
              <a:fillRect/>
            </a:stretch>
          </p:blipFill>
          <p:spPr>
            <a:xfrm>
              <a:off x="1828800" y="1828800"/>
              <a:ext cx="2560109" cy="2139519"/>
            </a:xfrm>
            <a:prstGeom prst="rect">
              <a:avLst/>
            </a:prstGeom>
          </p:spPr>
        </p:pic>
        <p:cxnSp>
          <p:nvCxnSpPr>
            <p:cNvPr id="53" name="Straight Arrow Connector 52"/>
            <p:cNvCxnSpPr/>
            <p:nvPr/>
          </p:nvCxnSpPr>
          <p:spPr>
            <a:xfrm rot="10800000" flipV="1">
              <a:off x="3124200" y="3048000"/>
              <a:ext cx="685800" cy="533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55" name="TextBox 54"/>
            <p:cNvSpPr txBox="1"/>
            <p:nvPr/>
          </p:nvSpPr>
          <p:spPr>
            <a:xfrm>
              <a:off x="3505200" y="2667000"/>
              <a:ext cx="567784" cy="369332"/>
            </a:xfrm>
            <a:prstGeom prst="rect">
              <a:avLst/>
            </a:prstGeom>
            <a:noFill/>
          </p:spPr>
          <p:txBody>
            <a:bodyPr wrap="none" rtlCol="0">
              <a:spAutoFit/>
            </a:bodyPr>
            <a:lstStyle/>
            <a:p>
              <a:r>
                <a:rPr lang="en-US" b="1" dirty="0" smtClean="0">
                  <a:solidFill>
                    <a:schemeClr val="accent3"/>
                  </a:solidFill>
                  <a:latin typeface="Calibri" pitchFamily="34" charset="0"/>
                  <a:cs typeface="Calibri" pitchFamily="34" charset="0"/>
                </a:rPr>
                <a:t>SCN</a:t>
              </a:r>
              <a:endParaRPr lang="en-US" b="1" dirty="0">
                <a:solidFill>
                  <a:schemeClr val="accent3"/>
                </a:solidFill>
                <a:latin typeface="Calibri" pitchFamily="34" charset="0"/>
                <a:cs typeface="Calibri" pitchFamily="34" charset="0"/>
              </a:endParaRPr>
            </a:p>
          </p:txBody>
        </p:sp>
      </p:grpSp>
      <p:sp>
        <p:nvSpPr>
          <p:cNvPr id="28" name="Rectangle 27"/>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Carlson LL et al. </a:t>
            </a:r>
            <a:r>
              <a:rPr lang="en-US" sz="1200" i="1" dirty="0" err="1" smtClean="0">
                <a:latin typeface="Calibri" pitchFamily="34" charset="0"/>
                <a:cs typeface="Calibri" pitchFamily="34" charset="0"/>
              </a:rPr>
              <a:t>Endocrinol</a:t>
            </a:r>
            <a:r>
              <a:rPr lang="en-US" sz="1200" dirty="0" smtClean="0">
                <a:latin typeface="Calibri" pitchFamily="34" charset="0"/>
                <a:cs typeface="Calibri" pitchFamily="34" charset="0"/>
              </a:rPr>
              <a:t> 1989; Weaver DR et al. </a:t>
            </a:r>
            <a:r>
              <a:rPr lang="en-US" sz="1200" i="1" dirty="0" smtClean="0">
                <a:latin typeface="Calibri" pitchFamily="34" charset="0"/>
                <a:cs typeface="Calibri" pitchFamily="34" charset="0"/>
              </a:rPr>
              <a:t>NeuroRep. </a:t>
            </a:r>
            <a:r>
              <a:rPr lang="en-US" sz="1200" dirty="0" smtClean="0">
                <a:latin typeface="Calibri" pitchFamily="34" charset="0"/>
                <a:cs typeface="Calibri" pitchFamily="34" charset="0"/>
              </a:rPr>
              <a:t>1996; Moyer RW et al. </a:t>
            </a:r>
            <a:r>
              <a:rPr lang="en-US" sz="1200" i="1" dirty="0" smtClean="0">
                <a:latin typeface="Calibri" pitchFamily="34" charset="0"/>
                <a:cs typeface="Calibri" pitchFamily="34" charset="0"/>
              </a:rPr>
              <a:t>Neurosci Lett. </a:t>
            </a:r>
            <a:r>
              <a:rPr lang="en-US" sz="1200" dirty="0" smtClean="0">
                <a:latin typeface="Calibri" pitchFamily="34" charset="0"/>
                <a:cs typeface="Calibri" pitchFamily="34" charset="0"/>
              </a:rPr>
              <a:t>1999. </a:t>
            </a:r>
            <a:endParaRPr lang="en-US" sz="1200" dirty="0">
              <a:latin typeface="Calibri" pitchFamily="34" charset="0"/>
              <a:cs typeface="Calibri" pitchFamily="34" charset="0"/>
            </a:endParaRPr>
          </a:p>
        </p:txBody>
      </p:sp>
      <p:sp>
        <p:nvSpPr>
          <p:cNvPr id="35" name="TextBox 34"/>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slide(fromBottom)">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slide(fromBottom)">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slide(fromBottom)">
                                      <p:cBhvr>
                                        <p:cTn id="3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Rectangle 577"/>
          <p:cNvSpPr/>
          <p:nvPr/>
        </p:nvSpPr>
        <p:spPr>
          <a:xfrm>
            <a:off x="4648200" y="1828800"/>
            <a:ext cx="4038600" cy="411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Calibri" pitchFamily="34" charset="0"/>
              <a:cs typeface="Calibri" pitchFamily="34" charset="0"/>
            </a:endParaRPr>
          </a:p>
        </p:txBody>
      </p:sp>
      <p:sp>
        <p:nvSpPr>
          <p:cNvPr id="577" name="Rectangle 576"/>
          <p:cNvSpPr/>
          <p:nvPr/>
        </p:nvSpPr>
        <p:spPr>
          <a:xfrm>
            <a:off x="457200" y="1828800"/>
            <a:ext cx="3810000" cy="4114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latin typeface="Calibri" pitchFamily="34" charset="0"/>
              <a:cs typeface="Calibri" pitchFamily="34" charset="0"/>
            </a:endParaRPr>
          </a:p>
        </p:txBody>
      </p:sp>
      <p:sp>
        <p:nvSpPr>
          <p:cNvPr id="263179" name="Rectangle 11"/>
          <p:cNvSpPr>
            <a:spLocks noChangeArrowheads="1"/>
          </p:cNvSpPr>
          <p:nvPr/>
        </p:nvSpPr>
        <p:spPr bwMode="auto">
          <a:xfrm>
            <a:off x="666750" y="6607175"/>
            <a:ext cx="3381375" cy="173038"/>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1029" name="Rectangle 5"/>
          <p:cNvSpPr>
            <a:spLocks noChangeArrowheads="1"/>
          </p:cNvSpPr>
          <p:nvPr/>
        </p:nvSpPr>
        <p:spPr bwMode="auto">
          <a:xfrm>
            <a:off x="98425" y="150813"/>
            <a:ext cx="8972550" cy="733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cs typeface="Calibri" pitchFamily="34" charset="0"/>
            </a:endParaRPr>
          </a:p>
        </p:txBody>
      </p:sp>
      <p:sp>
        <p:nvSpPr>
          <p:cNvPr id="529" name="Title 528"/>
          <p:cNvSpPr>
            <a:spLocks noGrp="1"/>
          </p:cNvSpPr>
          <p:nvPr>
            <p:ph type="title"/>
          </p:nvPr>
        </p:nvSpPr>
        <p:spPr>
          <a:xfrm>
            <a:off x="762000" y="228600"/>
            <a:ext cx="8171688" cy="1219200"/>
          </a:xfrm>
        </p:spPr>
        <p:txBody>
          <a:bodyPr>
            <a:normAutofit fontScale="90000"/>
          </a:bodyPr>
          <a:lstStyle/>
          <a:p>
            <a:r>
              <a:rPr lang="en-US" dirty="0" smtClean="0"/>
              <a:t>Circadian Rhythmic Expression of </a:t>
            </a:r>
            <a:br>
              <a:rPr lang="en-US" dirty="0" smtClean="0"/>
            </a:br>
            <a:r>
              <a:rPr lang="en-US" dirty="0" smtClean="0"/>
              <a:t>MT</a:t>
            </a:r>
            <a:r>
              <a:rPr lang="en-US" sz="4400" baseline="-25000" dirty="0" smtClean="0"/>
              <a:t>1</a:t>
            </a:r>
            <a:r>
              <a:rPr lang="en-US" dirty="0" smtClean="0"/>
              <a:t> and 5-HT</a:t>
            </a:r>
            <a:r>
              <a:rPr lang="en-US" baseline="-25000" dirty="0" smtClean="0"/>
              <a:t>2C</a:t>
            </a:r>
            <a:r>
              <a:rPr lang="en-US" dirty="0" smtClean="0"/>
              <a:t> Receptors</a:t>
            </a:r>
            <a:endParaRPr lang="en-US" dirty="0"/>
          </a:p>
        </p:txBody>
      </p:sp>
      <p:sp>
        <p:nvSpPr>
          <p:cNvPr id="554" name="TextBox 553"/>
          <p:cNvSpPr txBox="1"/>
          <p:nvPr/>
        </p:nvSpPr>
        <p:spPr>
          <a:xfrm>
            <a:off x="6013450" y="1981200"/>
            <a:ext cx="1265090" cy="584775"/>
          </a:xfrm>
          <a:prstGeom prst="rect">
            <a:avLst/>
          </a:prstGeom>
          <a:noFill/>
        </p:spPr>
        <p:txBody>
          <a:bodyPr wrap="none" rtlCol="0">
            <a:spAutoFit/>
          </a:bodyPr>
          <a:lstStyle/>
          <a:p>
            <a:r>
              <a:rPr lang="en-US" sz="3200" b="1" dirty="0" smtClean="0">
                <a:solidFill>
                  <a:schemeClr val="accent1"/>
                </a:solidFill>
                <a:latin typeface="Calibri" pitchFamily="34" charset="0"/>
                <a:cs typeface="Calibri" pitchFamily="34" charset="0"/>
              </a:rPr>
              <a:t>5-HT</a:t>
            </a:r>
            <a:r>
              <a:rPr lang="en-US" sz="3200" b="1" baseline="-25000" dirty="0" smtClean="0">
                <a:solidFill>
                  <a:schemeClr val="accent1"/>
                </a:solidFill>
                <a:latin typeface="Calibri" pitchFamily="34" charset="0"/>
                <a:cs typeface="Calibri" pitchFamily="34" charset="0"/>
              </a:rPr>
              <a:t>2C</a:t>
            </a:r>
            <a:endParaRPr lang="en-US" sz="3200" b="1" dirty="0">
              <a:solidFill>
                <a:schemeClr val="accent1"/>
              </a:solidFill>
              <a:latin typeface="Calibri" pitchFamily="34" charset="0"/>
              <a:cs typeface="Calibri" pitchFamily="34" charset="0"/>
            </a:endParaRPr>
          </a:p>
        </p:txBody>
      </p:sp>
      <p:sp>
        <p:nvSpPr>
          <p:cNvPr id="555" name="TextBox 554"/>
          <p:cNvSpPr txBox="1"/>
          <p:nvPr/>
        </p:nvSpPr>
        <p:spPr>
          <a:xfrm>
            <a:off x="2133600" y="1981200"/>
            <a:ext cx="889987" cy="600164"/>
          </a:xfrm>
          <a:prstGeom prst="rect">
            <a:avLst/>
          </a:prstGeom>
          <a:noFill/>
        </p:spPr>
        <p:txBody>
          <a:bodyPr wrap="none" rtlCol="0">
            <a:spAutoFit/>
          </a:bodyPr>
          <a:lstStyle/>
          <a:p>
            <a:r>
              <a:rPr lang="en-US" sz="3200" b="1" dirty="0" smtClean="0">
                <a:solidFill>
                  <a:schemeClr val="accent4"/>
                </a:solidFill>
                <a:latin typeface="Calibri" pitchFamily="34" charset="0"/>
                <a:cs typeface="Calibri" pitchFamily="34" charset="0"/>
              </a:rPr>
              <a:t>MT</a:t>
            </a:r>
            <a:r>
              <a:rPr lang="en-US" sz="3300" b="1" baseline="-25000" dirty="0" smtClean="0">
                <a:solidFill>
                  <a:schemeClr val="accent4"/>
                </a:solidFill>
                <a:latin typeface="Calibri" pitchFamily="34" charset="0"/>
                <a:cs typeface="Calibri" pitchFamily="34" charset="0"/>
              </a:rPr>
              <a:t>1</a:t>
            </a:r>
            <a:endParaRPr lang="en-US" sz="3300" b="1" dirty="0">
              <a:solidFill>
                <a:schemeClr val="accent4"/>
              </a:solidFill>
              <a:latin typeface="Calibri" pitchFamily="34" charset="0"/>
              <a:cs typeface="Calibri" pitchFamily="34" charset="0"/>
            </a:endParaRPr>
          </a:p>
        </p:txBody>
      </p:sp>
      <p:sp>
        <p:nvSpPr>
          <p:cNvPr id="556" name="TextBox 555"/>
          <p:cNvSpPr txBox="1"/>
          <p:nvPr/>
        </p:nvSpPr>
        <p:spPr>
          <a:xfrm rot="16200000">
            <a:off x="-416867" y="3541068"/>
            <a:ext cx="2514601" cy="461665"/>
          </a:xfrm>
          <a:prstGeom prst="rect">
            <a:avLst/>
          </a:prstGeom>
          <a:noFill/>
        </p:spPr>
        <p:txBody>
          <a:bodyPr wrap="square" rtlCol="0">
            <a:spAutoFit/>
          </a:bodyPr>
          <a:lstStyle/>
          <a:p>
            <a:pPr algn="r"/>
            <a:r>
              <a:rPr lang="en-US" sz="2400" dirty="0" smtClean="0">
                <a:latin typeface="Calibri" pitchFamily="34" charset="0"/>
                <a:cs typeface="Calibri" pitchFamily="34" charset="0"/>
              </a:rPr>
              <a:t>Expression Levels</a:t>
            </a:r>
            <a:endParaRPr lang="en-US" sz="2400" dirty="0">
              <a:latin typeface="Calibri" pitchFamily="34" charset="0"/>
              <a:cs typeface="Calibri" pitchFamily="34" charset="0"/>
            </a:endParaRPr>
          </a:p>
        </p:txBody>
      </p:sp>
      <p:sp>
        <p:nvSpPr>
          <p:cNvPr id="18" name="Rectangle 17"/>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Masana MI et al. </a:t>
            </a:r>
            <a:r>
              <a:rPr lang="en-US" sz="1200" i="1" dirty="0" smtClean="0">
                <a:latin typeface="Calibri" pitchFamily="34" charset="0"/>
                <a:cs typeface="Calibri" pitchFamily="34" charset="0"/>
              </a:rPr>
              <a:t>J Pineal Res.</a:t>
            </a:r>
            <a:r>
              <a:rPr lang="en-US" sz="1200" dirty="0" smtClean="0">
                <a:latin typeface="Calibri" pitchFamily="34" charset="0"/>
                <a:cs typeface="Calibri" pitchFamily="34" charset="0"/>
              </a:rPr>
              <a:t> 2000; Holmes MC et al. </a:t>
            </a:r>
            <a:r>
              <a:rPr lang="en-US" sz="1200" i="1" dirty="0" smtClean="0">
                <a:latin typeface="Calibri" pitchFamily="34" charset="0"/>
                <a:cs typeface="Calibri" pitchFamily="34" charset="0"/>
              </a:rPr>
              <a:t>J Neurosci. </a:t>
            </a:r>
            <a:r>
              <a:rPr lang="en-US" sz="1200" dirty="0" smtClean="0">
                <a:latin typeface="Calibri" pitchFamily="34" charset="0"/>
                <a:cs typeface="Calibri" pitchFamily="34" charset="0"/>
              </a:rPr>
              <a:t>1997.</a:t>
            </a:r>
            <a:endParaRPr lang="en-US" sz="1200" dirty="0">
              <a:latin typeface="Calibri" pitchFamily="34" charset="0"/>
              <a:cs typeface="Calibri" pitchFamily="34" charset="0"/>
            </a:endParaRPr>
          </a:p>
        </p:txBody>
      </p:sp>
      <p:cxnSp>
        <p:nvCxnSpPr>
          <p:cNvPr id="553" name="Straight Connector 552"/>
          <p:cNvCxnSpPr/>
          <p:nvPr/>
        </p:nvCxnSpPr>
        <p:spPr>
          <a:xfrm rot="5400000">
            <a:off x="-82549" y="3651251"/>
            <a:ext cx="2590800" cy="12699"/>
          </a:xfrm>
          <a:prstGeom prst="line">
            <a:avLst/>
          </a:prstGeom>
        </p:spPr>
        <p:style>
          <a:lnRef idx="3">
            <a:schemeClr val="dk1"/>
          </a:lnRef>
          <a:fillRef idx="0">
            <a:schemeClr val="dk1"/>
          </a:fillRef>
          <a:effectRef idx="2">
            <a:schemeClr val="dk1"/>
          </a:effectRef>
          <a:fontRef idx="minor">
            <a:schemeClr val="tx1"/>
          </a:fontRef>
        </p:style>
      </p:cxnSp>
      <p:grpSp>
        <p:nvGrpSpPr>
          <p:cNvPr id="581" name="Group 580"/>
          <p:cNvGrpSpPr/>
          <p:nvPr/>
        </p:nvGrpSpPr>
        <p:grpSpPr>
          <a:xfrm>
            <a:off x="1219201" y="4724400"/>
            <a:ext cx="2743200" cy="990600"/>
            <a:chOff x="1371601" y="4724400"/>
            <a:chExt cx="2743200" cy="990600"/>
          </a:xfrm>
        </p:grpSpPr>
        <p:pic>
          <p:nvPicPr>
            <p:cNvPr id="562" name="Picture 11" descr="C:\Users\nlowe\AppData\Local\Microsoft\Windows\Temporary Internet Files\Content.IE5\T6C6949W\MC900187841[1].wmf"/>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1600200" y="5029200"/>
              <a:ext cx="685800" cy="685800"/>
            </a:xfrm>
            <a:prstGeom prst="rect">
              <a:avLst/>
            </a:prstGeom>
            <a:noFill/>
          </p:spPr>
        </p:pic>
        <p:pic>
          <p:nvPicPr>
            <p:cNvPr id="546" name="Picture 12" descr="C:\Users\nlowe\AppData\Local\Microsoft\Windows\Temporary Internet Files\Content.IE5\KMRC1UHP\MC900295047[1].wmf"/>
            <p:cNvPicPr>
              <a:picLocks noChangeAspect="1" noChangeArrowheads="1"/>
            </p:cNvPicPr>
            <p:nvPr/>
          </p:nvPicPr>
          <p:blipFill>
            <a:blip r:embed="rId4" cstate="print">
              <a:duotone>
                <a:prstClr val="black"/>
                <a:schemeClr val="accent6">
                  <a:tint val="45000"/>
                  <a:satMod val="400000"/>
                </a:schemeClr>
              </a:duotone>
            </a:blip>
            <a:srcRect/>
            <a:stretch>
              <a:fillRect/>
            </a:stretch>
          </p:blipFill>
          <p:spPr bwMode="auto">
            <a:xfrm>
              <a:off x="3124201" y="5029200"/>
              <a:ext cx="685800" cy="683398"/>
            </a:xfrm>
            <a:prstGeom prst="rect">
              <a:avLst/>
            </a:prstGeom>
            <a:noFill/>
          </p:spPr>
        </p:pic>
        <p:sp>
          <p:nvSpPr>
            <p:cNvPr id="563" name="Rectangle 562"/>
            <p:cNvSpPr/>
            <p:nvPr/>
          </p:nvSpPr>
          <p:spPr>
            <a:xfrm>
              <a:off x="1371601" y="4724400"/>
              <a:ext cx="1295400" cy="228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564" name="Rectangle 563"/>
            <p:cNvSpPr/>
            <p:nvPr/>
          </p:nvSpPr>
          <p:spPr>
            <a:xfrm>
              <a:off x="2743201" y="4724400"/>
              <a:ext cx="1371600" cy="22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Calibri" pitchFamily="34" charset="0"/>
                <a:cs typeface="Calibri" pitchFamily="34" charset="0"/>
              </a:endParaRPr>
            </a:p>
          </p:txBody>
        </p:sp>
      </p:grpSp>
      <p:sp>
        <p:nvSpPr>
          <p:cNvPr id="565" name="Freeform 564"/>
          <p:cNvSpPr/>
          <p:nvPr/>
        </p:nvSpPr>
        <p:spPr>
          <a:xfrm>
            <a:off x="1425527" y="2971800"/>
            <a:ext cx="2536874" cy="1543929"/>
          </a:xfrm>
          <a:custGeom>
            <a:avLst/>
            <a:gdLst>
              <a:gd name="connsiteX0" fmla="*/ 0 w 1744394"/>
              <a:gd name="connsiteY0" fmla="*/ 801858 h 942535"/>
              <a:gd name="connsiteX1" fmla="*/ 351692 w 1744394"/>
              <a:gd name="connsiteY1" fmla="*/ 928468 h 942535"/>
              <a:gd name="connsiteX2" fmla="*/ 520505 w 1744394"/>
              <a:gd name="connsiteY2" fmla="*/ 942535 h 942535"/>
              <a:gd name="connsiteX3" fmla="*/ 703385 w 1744394"/>
              <a:gd name="connsiteY3" fmla="*/ 787791 h 942535"/>
              <a:gd name="connsiteX4" fmla="*/ 1041009 w 1744394"/>
              <a:gd name="connsiteY4" fmla="*/ 0 h 942535"/>
              <a:gd name="connsiteX5" fmla="*/ 1252025 w 1744394"/>
              <a:gd name="connsiteY5" fmla="*/ 281354 h 942535"/>
              <a:gd name="connsiteX6" fmla="*/ 1378634 w 1744394"/>
              <a:gd name="connsiteY6" fmla="*/ 618978 h 942535"/>
              <a:gd name="connsiteX7" fmla="*/ 1448972 w 1744394"/>
              <a:gd name="connsiteY7" fmla="*/ 689317 h 942535"/>
              <a:gd name="connsiteX8" fmla="*/ 1744394 w 1744394"/>
              <a:gd name="connsiteY8" fmla="*/ 492369 h 942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4394" h="942535">
                <a:moveTo>
                  <a:pt x="0" y="801858"/>
                </a:moveTo>
                <a:lnTo>
                  <a:pt x="351692" y="928468"/>
                </a:lnTo>
                <a:lnTo>
                  <a:pt x="520505" y="942535"/>
                </a:lnTo>
                <a:lnTo>
                  <a:pt x="703385" y="787791"/>
                </a:lnTo>
                <a:lnTo>
                  <a:pt x="1041009" y="0"/>
                </a:lnTo>
                <a:lnTo>
                  <a:pt x="1252025" y="281354"/>
                </a:lnTo>
                <a:lnTo>
                  <a:pt x="1378634" y="618978"/>
                </a:lnTo>
                <a:lnTo>
                  <a:pt x="1448972" y="689317"/>
                </a:lnTo>
                <a:lnTo>
                  <a:pt x="1744394" y="492369"/>
                </a:lnTo>
              </a:path>
            </a:pathLst>
          </a:cu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latin typeface="Calibri" pitchFamily="34" charset="0"/>
              <a:cs typeface="Calibri" pitchFamily="34" charset="0"/>
            </a:endParaRPr>
          </a:p>
        </p:txBody>
      </p:sp>
      <p:cxnSp>
        <p:nvCxnSpPr>
          <p:cNvPr id="566" name="Straight Connector 565"/>
          <p:cNvCxnSpPr/>
          <p:nvPr/>
        </p:nvCxnSpPr>
        <p:spPr>
          <a:xfrm rot="5400000">
            <a:off x="4024313" y="3649663"/>
            <a:ext cx="2606674" cy="0"/>
          </a:xfrm>
          <a:prstGeom prst="line">
            <a:avLst/>
          </a:prstGeom>
        </p:spPr>
        <p:style>
          <a:lnRef idx="3">
            <a:schemeClr val="dk1"/>
          </a:lnRef>
          <a:fillRef idx="0">
            <a:schemeClr val="dk1"/>
          </a:fillRef>
          <a:effectRef idx="2">
            <a:schemeClr val="dk1"/>
          </a:effectRef>
          <a:fontRef idx="minor">
            <a:schemeClr val="tx1"/>
          </a:fontRef>
        </p:style>
      </p:cxnSp>
      <p:sp>
        <p:nvSpPr>
          <p:cNvPr id="571" name="Freeform 570"/>
          <p:cNvSpPr/>
          <p:nvPr/>
        </p:nvSpPr>
        <p:spPr>
          <a:xfrm>
            <a:off x="5362135" y="2934286"/>
            <a:ext cx="2658794" cy="1589649"/>
          </a:xfrm>
          <a:custGeom>
            <a:avLst/>
            <a:gdLst>
              <a:gd name="connsiteX0" fmla="*/ 0 w 2658794"/>
              <a:gd name="connsiteY0" fmla="*/ 998806 h 1589649"/>
              <a:gd name="connsiteX1" fmla="*/ 464234 w 2658794"/>
              <a:gd name="connsiteY1" fmla="*/ 14068 h 1589649"/>
              <a:gd name="connsiteX2" fmla="*/ 928468 w 2658794"/>
              <a:gd name="connsiteY2" fmla="*/ 0 h 1589649"/>
              <a:gd name="connsiteX3" fmla="*/ 1364567 w 2658794"/>
              <a:gd name="connsiteY3" fmla="*/ 1308296 h 1589649"/>
              <a:gd name="connsiteX4" fmla="*/ 1786597 w 2658794"/>
              <a:gd name="connsiteY4" fmla="*/ 1589649 h 1589649"/>
              <a:gd name="connsiteX5" fmla="*/ 2250831 w 2658794"/>
              <a:gd name="connsiteY5" fmla="*/ 1378634 h 1589649"/>
              <a:gd name="connsiteX6" fmla="*/ 2658794 w 2658794"/>
              <a:gd name="connsiteY6" fmla="*/ 1041009 h 1589649"/>
              <a:gd name="connsiteX7" fmla="*/ 2658794 w 2658794"/>
              <a:gd name="connsiteY7" fmla="*/ 1041009 h 158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8794" h="1589649">
                <a:moveTo>
                  <a:pt x="0" y="998806"/>
                </a:moveTo>
                <a:lnTo>
                  <a:pt x="464234" y="14068"/>
                </a:lnTo>
                <a:lnTo>
                  <a:pt x="928468" y="0"/>
                </a:lnTo>
                <a:lnTo>
                  <a:pt x="1364567" y="1308296"/>
                </a:lnTo>
                <a:lnTo>
                  <a:pt x="1786597" y="1589649"/>
                </a:lnTo>
                <a:lnTo>
                  <a:pt x="2250831" y="1378634"/>
                </a:lnTo>
                <a:lnTo>
                  <a:pt x="2658794" y="1041009"/>
                </a:lnTo>
                <a:lnTo>
                  <a:pt x="2658794" y="1041009"/>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latin typeface="Calibri" pitchFamily="34" charset="0"/>
              <a:cs typeface="Calibri" pitchFamily="34" charset="0"/>
            </a:endParaRPr>
          </a:p>
        </p:txBody>
      </p:sp>
      <p:grpSp>
        <p:nvGrpSpPr>
          <p:cNvPr id="582" name="Group 581"/>
          <p:cNvGrpSpPr/>
          <p:nvPr/>
        </p:nvGrpSpPr>
        <p:grpSpPr>
          <a:xfrm>
            <a:off x="5334000" y="4724400"/>
            <a:ext cx="2971800" cy="1066800"/>
            <a:chOff x="5340350" y="4724400"/>
            <a:chExt cx="2971800" cy="1066800"/>
          </a:xfrm>
        </p:grpSpPr>
        <p:sp>
          <p:nvSpPr>
            <p:cNvPr id="568" name="Rectangle 567"/>
            <p:cNvSpPr/>
            <p:nvPr/>
          </p:nvSpPr>
          <p:spPr>
            <a:xfrm>
              <a:off x="6178550" y="4724400"/>
              <a:ext cx="1295400" cy="228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569" name="Rectangle 568"/>
            <p:cNvSpPr/>
            <p:nvPr/>
          </p:nvSpPr>
          <p:spPr>
            <a:xfrm>
              <a:off x="7550150" y="4724400"/>
              <a:ext cx="762000" cy="22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570" name="Rectangle 569"/>
            <p:cNvSpPr/>
            <p:nvPr/>
          </p:nvSpPr>
          <p:spPr>
            <a:xfrm>
              <a:off x="5340350" y="4724400"/>
              <a:ext cx="762000" cy="22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Calibri" pitchFamily="34" charset="0"/>
                <a:cs typeface="Calibri" pitchFamily="34" charset="0"/>
              </a:endParaRPr>
            </a:p>
          </p:txBody>
        </p:sp>
        <p:pic>
          <p:nvPicPr>
            <p:cNvPr id="572" name="Picture 12" descr="C:\Users\nlowe\AppData\Local\Microsoft\Windows\Temporary Internet Files\Content.IE5\KMRC1UHP\MC900295047[1].wmf"/>
            <p:cNvPicPr>
              <a:picLocks noChangeAspect="1" noChangeArrowheads="1"/>
            </p:cNvPicPr>
            <p:nvPr/>
          </p:nvPicPr>
          <p:blipFill>
            <a:blip r:embed="rId4" cstate="print">
              <a:duotone>
                <a:prstClr val="black"/>
                <a:schemeClr val="accent6">
                  <a:tint val="45000"/>
                  <a:satMod val="400000"/>
                </a:schemeClr>
              </a:duotone>
            </a:blip>
            <a:srcRect/>
            <a:stretch>
              <a:fillRect/>
            </a:stretch>
          </p:blipFill>
          <p:spPr bwMode="auto">
            <a:xfrm>
              <a:off x="5416550" y="5105400"/>
              <a:ext cx="685800" cy="683398"/>
            </a:xfrm>
            <a:prstGeom prst="rect">
              <a:avLst/>
            </a:prstGeom>
            <a:noFill/>
          </p:spPr>
        </p:pic>
        <p:pic>
          <p:nvPicPr>
            <p:cNvPr id="573" name="Picture 12" descr="C:\Users\nlowe\AppData\Local\Microsoft\Windows\Temporary Internet Files\Content.IE5\KMRC1UHP\MC900295047[1].wmf"/>
            <p:cNvPicPr>
              <a:picLocks noChangeAspect="1" noChangeArrowheads="1"/>
            </p:cNvPicPr>
            <p:nvPr/>
          </p:nvPicPr>
          <p:blipFill>
            <a:blip r:embed="rId4" cstate="print">
              <a:duotone>
                <a:prstClr val="black"/>
                <a:schemeClr val="accent6">
                  <a:tint val="45000"/>
                  <a:satMod val="400000"/>
                </a:schemeClr>
              </a:duotone>
            </a:blip>
            <a:srcRect/>
            <a:stretch>
              <a:fillRect/>
            </a:stretch>
          </p:blipFill>
          <p:spPr bwMode="auto">
            <a:xfrm>
              <a:off x="7550150" y="5029200"/>
              <a:ext cx="685800" cy="683398"/>
            </a:xfrm>
            <a:prstGeom prst="rect">
              <a:avLst/>
            </a:prstGeom>
            <a:noFill/>
          </p:spPr>
        </p:pic>
        <p:pic>
          <p:nvPicPr>
            <p:cNvPr id="574" name="Picture 11" descr="C:\Users\nlowe\AppData\Local\Microsoft\Windows\Temporary Internet Files\Content.IE5\T6C6949W\MC900187841[1].wmf"/>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6483350" y="5105400"/>
              <a:ext cx="685800" cy="685800"/>
            </a:xfrm>
            <a:prstGeom prst="rect">
              <a:avLst/>
            </a:prstGeom>
            <a:noFill/>
          </p:spPr>
        </p:pic>
      </p:grpSp>
      <p:sp>
        <p:nvSpPr>
          <p:cNvPr id="579" name="TextBox 578"/>
          <p:cNvSpPr txBox="1"/>
          <p:nvPr/>
        </p:nvSpPr>
        <p:spPr>
          <a:xfrm rot="16200000">
            <a:off x="3767782" y="3617268"/>
            <a:ext cx="2514601" cy="461665"/>
          </a:xfrm>
          <a:prstGeom prst="rect">
            <a:avLst/>
          </a:prstGeom>
          <a:noFill/>
        </p:spPr>
        <p:txBody>
          <a:bodyPr wrap="square" rtlCol="0">
            <a:spAutoFit/>
          </a:bodyPr>
          <a:lstStyle/>
          <a:p>
            <a:pPr algn="r"/>
            <a:r>
              <a:rPr lang="en-US" sz="2400" dirty="0" smtClean="0">
                <a:latin typeface="Calibri" pitchFamily="34" charset="0"/>
                <a:cs typeface="Calibri" pitchFamily="34" charset="0"/>
              </a:rPr>
              <a:t>Expression Levels</a:t>
            </a:r>
            <a:endParaRPr lang="en-US" sz="2400" dirty="0">
              <a:latin typeface="Calibri" pitchFamily="34" charset="0"/>
              <a:cs typeface="Calibri" pitchFamily="34" charset="0"/>
            </a:endParaRPr>
          </a:p>
        </p:txBody>
      </p:sp>
      <p:sp>
        <p:nvSpPr>
          <p:cNvPr id="28" name="TextBox 27"/>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56"/>
                                        </p:tgtEl>
                                        <p:attrNameLst>
                                          <p:attrName>style.visibility</p:attrName>
                                        </p:attrNameLst>
                                      </p:cBhvr>
                                      <p:to>
                                        <p:strVal val="visible"/>
                                      </p:to>
                                    </p:set>
                                    <p:animEffect transition="in" filter="slide(fromBottom)">
                                      <p:cBhvr>
                                        <p:cTn id="7" dur="500"/>
                                        <p:tgtEl>
                                          <p:spTgt spid="556"/>
                                        </p:tgtEl>
                                      </p:cBhvr>
                                    </p:animEffect>
                                  </p:childTnLst>
                                </p:cTn>
                              </p:par>
                              <p:par>
                                <p:cTn id="8" presetID="12" presetClass="entr" presetSubtype="4" fill="hold" nodeType="withEffect">
                                  <p:stCondLst>
                                    <p:cond delay="0"/>
                                  </p:stCondLst>
                                  <p:childTnLst>
                                    <p:set>
                                      <p:cBhvr>
                                        <p:cTn id="9" dur="1" fill="hold">
                                          <p:stCondLst>
                                            <p:cond delay="0"/>
                                          </p:stCondLst>
                                        </p:cTn>
                                        <p:tgtEl>
                                          <p:spTgt spid="553"/>
                                        </p:tgtEl>
                                        <p:attrNameLst>
                                          <p:attrName>style.visibility</p:attrName>
                                        </p:attrNameLst>
                                      </p:cBhvr>
                                      <p:to>
                                        <p:strVal val="visible"/>
                                      </p:to>
                                    </p:set>
                                    <p:animEffect transition="in" filter="slide(fromBottom)">
                                      <p:cBhvr>
                                        <p:cTn id="10" dur="500"/>
                                        <p:tgtEl>
                                          <p:spTgt spid="553"/>
                                        </p:tgtEl>
                                      </p:cBhvr>
                                    </p:animEffect>
                                  </p:childTnLst>
                                </p:cTn>
                              </p:par>
                              <p:par>
                                <p:cTn id="11" presetID="12" presetClass="entr" presetSubtype="4" fill="hold" nodeType="withEffect">
                                  <p:stCondLst>
                                    <p:cond delay="0"/>
                                  </p:stCondLst>
                                  <p:childTnLst>
                                    <p:set>
                                      <p:cBhvr>
                                        <p:cTn id="12" dur="1" fill="hold">
                                          <p:stCondLst>
                                            <p:cond delay="0"/>
                                          </p:stCondLst>
                                        </p:cTn>
                                        <p:tgtEl>
                                          <p:spTgt spid="566"/>
                                        </p:tgtEl>
                                        <p:attrNameLst>
                                          <p:attrName>style.visibility</p:attrName>
                                        </p:attrNameLst>
                                      </p:cBhvr>
                                      <p:to>
                                        <p:strVal val="visible"/>
                                      </p:to>
                                    </p:set>
                                    <p:animEffect transition="in" filter="slide(fromBottom)">
                                      <p:cBhvr>
                                        <p:cTn id="13" dur="500"/>
                                        <p:tgtEl>
                                          <p:spTgt spid="566"/>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579"/>
                                        </p:tgtEl>
                                        <p:attrNameLst>
                                          <p:attrName>style.visibility</p:attrName>
                                        </p:attrNameLst>
                                      </p:cBhvr>
                                      <p:to>
                                        <p:strVal val="visible"/>
                                      </p:to>
                                    </p:set>
                                    <p:animEffect transition="in" filter="slide(fromBottom)">
                                      <p:cBhvr>
                                        <p:cTn id="16" dur="500"/>
                                        <p:tgtEl>
                                          <p:spTgt spid="57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81"/>
                                        </p:tgtEl>
                                        <p:attrNameLst>
                                          <p:attrName>style.visibility</p:attrName>
                                        </p:attrNameLst>
                                      </p:cBhvr>
                                      <p:to>
                                        <p:strVal val="visible"/>
                                      </p:to>
                                    </p:set>
                                    <p:animEffect transition="in" filter="wipe(left)">
                                      <p:cBhvr>
                                        <p:cTn id="21" dur="2000"/>
                                        <p:tgtEl>
                                          <p:spTgt spid="58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65"/>
                                        </p:tgtEl>
                                        <p:attrNameLst>
                                          <p:attrName>style.visibility</p:attrName>
                                        </p:attrNameLst>
                                      </p:cBhvr>
                                      <p:to>
                                        <p:strVal val="visible"/>
                                      </p:to>
                                    </p:set>
                                    <p:animEffect transition="in" filter="wipe(left)">
                                      <p:cBhvr>
                                        <p:cTn id="26" dur="2000"/>
                                        <p:tgtEl>
                                          <p:spTgt spid="56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82"/>
                                        </p:tgtEl>
                                        <p:attrNameLst>
                                          <p:attrName>style.visibility</p:attrName>
                                        </p:attrNameLst>
                                      </p:cBhvr>
                                      <p:to>
                                        <p:strVal val="visible"/>
                                      </p:to>
                                    </p:set>
                                    <p:animEffect transition="in" filter="wipe(left)">
                                      <p:cBhvr>
                                        <p:cTn id="31" dur="2000"/>
                                        <p:tgtEl>
                                          <p:spTgt spid="58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71"/>
                                        </p:tgtEl>
                                        <p:attrNameLst>
                                          <p:attrName>style.visibility</p:attrName>
                                        </p:attrNameLst>
                                      </p:cBhvr>
                                      <p:to>
                                        <p:strVal val="visible"/>
                                      </p:to>
                                    </p:set>
                                    <p:animEffect transition="in" filter="wipe(left)">
                                      <p:cBhvr>
                                        <p:cTn id="36" dur="2000"/>
                                        <p:tgtEl>
                                          <p:spTgt spid="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 grpId="0"/>
      <p:bldP spid="565" grpId="0" animBg="1"/>
      <p:bldP spid="571" grpId="0" animBg="1"/>
      <p:bldP spid="57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Picture4.png"/>
          <p:cNvPicPr>
            <a:picLocks noChangeAspect="1"/>
          </p:cNvPicPr>
          <p:nvPr/>
        </p:nvPicPr>
        <p:blipFill>
          <a:blip r:embed="rId3" cstate="print"/>
          <a:srcRect l="50000"/>
          <a:stretch>
            <a:fillRect/>
          </a:stretch>
        </p:blipFill>
        <p:spPr>
          <a:xfrm>
            <a:off x="5963528" y="2917398"/>
            <a:ext cx="1600200" cy="2638943"/>
          </a:xfrm>
          <a:prstGeom prst="rect">
            <a:avLst/>
          </a:prstGeom>
        </p:spPr>
      </p:pic>
      <p:pic>
        <p:nvPicPr>
          <p:cNvPr id="65" name="Picture 64" descr="Picture4.png"/>
          <p:cNvPicPr>
            <a:picLocks noChangeAspect="1"/>
          </p:cNvPicPr>
          <p:nvPr/>
        </p:nvPicPr>
        <p:blipFill>
          <a:blip r:embed="rId3" cstate="print"/>
          <a:srcRect r="50000"/>
          <a:stretch>
            <a:fillRect/>
          </a:stretch>
        </p:blipFill>
        <p:spPr>
          <a:xfrm>
            <a:off x="4363328" y="2895600"/>
            <a:ext cx="1600200" cy="2638943"/>
          </a:xfrm>
          <a:prstGeom prst="rect">
            <a:avLst/>
          </a:prstGeom>
        </p:spPr>
      </p:pic>
      <p:sp>
        <p:nvSpPr>
          <p:cNvPr id="2" name="Title 1"/>
          <p:cNvSpPr>
            <a:spLocks noGrp="1"/>
          </p:cNvSpPr>
          <p:nvPr>
            <p:ph type="title"/>
          </p:nvPr>
        </p:nvSpPr>
        <p:spPr/>
        <p:txBody>
          <a:bodyPr>
            <a:noAutofit/>
          </a:bodyPr>
          <a:lstStyle/>
          <a:p>
            <a:r>
              <a:rPr lang="en-US" sz="3600" dirty="0" smtClean="0"/>
              <a:t>A Connection Between 5-HT</a:t>
            </a:r>
            <a:r>
              <a:rPr lang="en-US" sz="3600" baseline="-25000" dirty="0" smtClean="0"/>
              <a:t>2C </a:t>
            </a:r>
            <a:r>
              <a:rPr lang="en-US" sz="3600" dirty="0" smtClean="0"/>
              <a:t>Receptors and Control of Melatonin Rhythm</a:t>
            </a:r>
            <a:endParaRPr lang="en-US" sz="3600" dirty="0"/>
          </a:p>
        </p:txBody>
      </p:sp>
      <p:sp>
        <p:nvSpPr>
          <p:cNvPr id="19" name="TextBox 18"/>
          <p:cNvSpPr txBox="1"/>
          <p:nvPr/>
        </p:nvSpPr>
        <p:spPr>
          <a:xfrm rot="16200000">
            <a:off x="-725958" y="3743329"/>
            <a:ext cx="3194336" cy="523220"/>
          </a:xfrm>
          <a:prstGeom prst="rect">
            <a:avLst/>
          </a:prstGeom>
          <a:noFill/>
        </p:spPr>
        <p:txBody>
          <a:bodyPr wrap="none" rtlCol="0">
            <a:spAutoFit/>
          </a:bodyPr>
          <a:lstStyle/>
          <a:p>
            <a:r>
              <a:rPr lang="en-US" sz="2800" b="1" dirty="0" smtClean="0">
                <a:latin typeface="Calibri" pitchFamily="34" charset="0"/>
                <a:cs typeface="Calibri" pitchFamily="34" charset="0"/>
              </a:rPr>
              <a:t>Melatonin Excretion</a:t>
            </a:r>
            <a:endParaRPr lang="en-US" sz="2800" b="1" dirty="0">
              <a:latin typeface="Calibri" pitchFamily="34" charset="0"/>
              <a:cs typeface="Calibri" pitchFamily="34" charset="0"/>
            </a:endParaRPr>
          </a:p>
        </p:txBody>
      </p:sp>
      <p:grpSp>
        <p:nvGrpSpPr>
          <p:cNvPr id="54" name="Group 53"/>
          <p:cNvGrpSpPr/>
          <p:nvPr/>
        </p:nvGrpSpPr>
        <p:grpSpPr>
          <a:xfrm>
            <a:off x="5257800" y="1905000"/>
            <a:ext cx="1143000" cy="1219200"/>
            <a:chOff x="5257800" y="1905000"/>
            <a:chExt cx="1143000" cy="1219200"/>
          </a:xfrm>
        </p:grpSpPr>
        <p:sp>
          <p:nvSpPr>
            <p:cNvPr id="53" name="Down Arrow 52"/>
            <p:cNvSpPr/>
            <p:nvPr/>
          </p:nvSpPr>
          <p:spPr>
            <a:xfrm>
              <a:off x="5257800" y="1905000"/>
              <a:ext cx="1143000" cy="12192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Calibri" pitchFamily="34" charset="0"/>
                <a:cs typeface="Calibri" pitchFamily="34" charset="0"/>
              </a:endParaRPr>
            </a:p>
          </p:txBody>
        </p:sp>
        <p:pic>
          <p:nvPicPr>
            <p:cNvPr id="17" name="Picture 2" descr="C:\Users\nlowe\AppData\Local\Microsoft\Windows\Temporary Internet Files\Content.IE5\7EPW3U61\MC900435236[1].png"/>
            <p:cNvPicPr>
              <a:picLocks noChangeAspect="1" noChangeArrowheads="1"/>
            </p:cNvPicPr>
            <p:nvPr/>
          </p:nvPicPr>
          <p:blipFill>
            <a:blip r:embed="rId4" cstate="print"/>
            <a:srcRect/>
            <a:stretch>
              <a:fillRect/>
            </a:stretch>
          </p:blipFill>
          <p:spPr bwMode="auto">
            <a:xfrm>
              <a:off x="5486400" y="2015630"/>
              <a:ext cx="652595" cy="803770"/>
            </a:xfrm>
            <a:prstGeom prst="rect">
              <a:avLst/>
            </a:prstGeom>
            <a:noFill/>
          </p:spPr>
        </p:pic>
      </p:grpSp>
      <p:sp>
        <p:nvSpPr>
          <p:cNvPr id="20" name="Rectangle 19"/>
          <p:cNvSpPr/>
          <p:nvPr/>
        </p:nvSpPr>
        <p:spPr>
          <a:xfrm>
            <a:off x="685800" y="6400800"/>
            <a:ext cx="7620000" cy="276999"/>
          </a:xfrm>
          <a:prstGeom prst="rect">
            <a:avLst/>
          </a:prstGeom>
        </p:spPr>
        <p:txBody>
          <a:bodyPr wrap="square" anchor="t">
            <a:spAutoFit/>
          </a:bodyPr>
          <a:lstStyle/>
          <a:p>
            <a:pPr algn="ctr"/>
            <a:r>
              <a:rPr lang="en-US" sz="1200" dirty="0" smtClean="0">
                <a:latin typeface="Calibri" pitchFamily="34" charset="0"/>
                <a:cs typeface="Calibri" pitchFamily="34" charset="0"/>
              </a:rPr>
              <a:t>Kennaway DJ et al. </a:t>
            </a:r>
            <a:r>
              <a:rPr lang="en-US" sz="1200" i="1" dirty="0" smtClean="0">
                <a:latin typeface="Calibri" pitchFamily="34" charset="0"/>
                <a:cs typeface="Calibri" pitchFamily="34" charset="0"/>
              </a:rPr>
              <a:t>Brain Res. </a:t>
            </a:r>
            <a:r>
              <a:rPr lang="en-US" sz="1200" dirty="0" smtClean="0">
                <a:latin typeface="Calibri" pitchFamily="34" charset="0"/>
                <a:cs typeface="Calibri" pitchFamily="34" charset="0"/>
              </a:rPr>
              <a:t>2001.</a:t>
            </a:r>
            <a:endParaRPr lang="en-US" sz="1200" dirty="0">
              <a:latin typeface="Calibri" pitchFamily="34" charset="0"/>
              <a:cs typeface="Calibri" pitchFamily="34" charset="0"/>
            </a:endParaRPr>
          </a:p>
        </p:txBody>
      </p:sp>
      <p:cxnSp>
        <p:nvCxnSpPr>
          <p:cNvPr id="27" name="Straight Connector 26"/>
          <p:cNvCxnSpPr/>
          <p:nvPr/>
        </p:nvCxnSpPr>
        <p:spPr>
          <a:xfrm rot="10800000">
            <a:off x="1295400" y="5715000"/>
            <a:ext cx="7010400" cy="0"/>
          </a:xfrm>
          <a:prstGeom prst="line">
            <a:avLst/>
          </a:prstGeom>
        </p:spPr>
        <p:style>
          <a:lnRef idx="3">
            <a:schemeClr val="dk1"/>
          </a:lnRef>
          <a:fillRef idx="0">
            <a:schemeClr val="dk1"/>
          </a:fillRef>
          <a:effectRef idx="2">
            <a:schemeClr val="dk1"/>
          </a:effectRef>
          <a:fontRef idx="minor">
            <a:schemeClr val="tx1"/>
          </a:fontRef>
        </p:style>
      </p:cxnSp>
      <p:pic>
        <p:nvPicPr>
          <p:cNvPr id="24" name="Picture 12" descr="C:\Users\nlowe\AppData\Local\Microsoft\Windows\Temporary Internet Files\Content.IE5\KMRC1UHP\MC900295047[1].wmf"/>
          <p:cNvPicPr>
            <a:picLocks noChangeAspect="1" noChangeArrowheads="1"/>
          </p:cNvPicPr>
          <p:nvPr/>
        </p:nvPicPr>
        <p:blipFill>
          <a:blip r:embed="rId5" cstate="print">
            <a:duotone>
              <a:schemeClr val="accent6">
                <a:shade val="45000"/>
                <a:satMod val="135000"/>
              </a:schemeClr>
              <a:prstClr val="white"/>
            </a:duotone>
          </a:blip>
          <a:srcRect/>
          <a:stretch>
            <a:fillRect/>
          </a:stretch>
        </p:blipFill>
        <p:spPr bwMode="auto">
          <a:xfrm>
            <a:off x="2746029" y="5791200"/>
            <a:ext cx="533400" cy="531532"/>
          </a:xfrm>
          <a:prstGeom prst="rect">
            <a:avLst/>
          </a:prstGeom>
          <a:noFill/>
        </p:spPr>
      </p:pic>
      <p:pic>
        <p:nvPicPr>
          <p:cNvPr id="26" name="Picture 11" descr="C:\Users\nlowe\AppData\Local\Microsoft\Windows\Temporary Internet Files\Content.IE5\T6C6949W\MC900187841[1].wmf"/>
          <p:cNvPicPr>
            <a:picLocks noChangeAspect="1" noChangeArrowheads="1"/>
          </p:cNvPicPr>
          <p:nvPr/>
        </p:nvPicPr>
        <p:blipFill>
          <a:blip r:embed="rId6" cstate="print">
            <a:duotone>
              <a:schemeClr val="accent2">
                <a:shade val="45000"/>
                <a:satMod val="135000"/>
              </a:schemeClr>
              <a:prstClr val="white"/>
            </a:duotone>
          </a:blip>
          <a:srcRect/>
          <a:stretch>
            <a:fillRect/>
          </a:stretch>
        </p:blipFill>
        <p:spPr bwMode="auto">
          <a:xfrm>
            <a:off x="1083827" y="5791200"/>
            <a:ext cx="530657" cy="530657"/>
          </a:xfrm>
          <a:prstGeom prst="rect">
            <a:avLst/>
          </a:prstGeom>
          <a:noFill/>
        </p:spPr>
      </p:pic>
      <p:sp>
        <p:nvSpPr>
          <p:cNvPr id="31" name="TextBox 30"/>
          <p:cNvSpPr txBox="1"/>
          <p:nvPr/>
        </p:nvSpPr>
        <p:spPr>
          <a:xfrm>
            <a:off x="1704648" y="5867400"/>
            <a:ext cx="657552" cy="369332"/>
          </a:xfrm>
          <a:prstGeom prst="rect">
            <a:avLst/>
          </a:prstGeom>
          <a:noFill/>
        </p:spPr>
        <p:txBody>
          <a:bodyPr wrap="none" rtlCol="0">
            <a:spAutoFit/>
          </a:bodyPr>
          <a:lstStyle/>
          <a:p>
            <a:r>
              <a:rPr lang="en-US" dirty="0" smtClean="0">
                <a:latin typeface="Calibri" pitchFamily="34" charset="0"/>
                <a:cs typeface="Calibri" pitchFamily="34" charset="0"/>
              </a:rPr>
              <a:t>6 pm</a:t>
            </a:r>
            <a:endParaRPr lang="en-US" dirty="0">
              <a:latin typeface="Calibri" pitchFamily="34" charset="0"/>
              <a:cs typeface="Calibri" pitchFamily="34" charset="0"/>
            </a:endParaRPr>
          </a:p>
        </p:txBody>
      </p:sp>
      <p:sp>
        <p:nvSpPr>
          <p:cNvPr id="33" name="TextBox 32"/>
          <p:cNvSpPr txBox="1"/>
          <p:nvPr/>
        </p:nvSpPr>
        <p:spPr>
          <a:xfrm>
            <a:off x="2517429" y="5867400"/>
            <a:ext cx="1024127" cy="369332"/>
          </a:xfrm>
          <a:prstGeom prst="rect">
            <a:avLst/>
          </a:prstGeom>
          <a:noFill/>
        </p:spPr>
        <p:txBody>
          <a:bodyPr wrap="none" rtlCol="0">
            <a:spAutoFit/>
          </a:bodyPr>
          <a:lstStyle/>
          <a:p>
            <a:r>
              <a:rPr lang="en-US" dirty="0" smtClean="0">
                <a:latin typeface="Calibri" pitchFamily="34" charset="0"/>
                <a:cs typeface="Calibri" pitchFamily="34" charset="0"/>
              </a:rPr>
              <a:t>midnight</a:t>
            </a:r>
            <a:endParaRPr lang="en-US" dirty="0">
              <a:latin typeface="Calibri" pitchFamily="34" charset="0"/>
              <a:cs typeface="Calibri" pitchFamily="34" charset="0"/>
            </a:endParaRPr>
          </a:p>
        </p:txBody>
      </p:sp>
      <p:sp>
        <p:nvSpPr>
          <p:cNvPr id="34" name="TextBox 33"/>
          <p:cNvSpPr txBox="1"/>
          <p:nvPr/>
        </p:nvSpPr>
        <p:spPr>
          <a:xfrm>
            <a:off x="3703481" y="5867400"/>
            <a:ext cx="649537" cy="369332"/>
          </a:xfrm>
          <a:prstGeom prst="rect">
            <a:avLst/>
          </a:prstGeom>
          <a:noFill/>
        </p:spPr>
        <p:txBody>
          <a:bodyPr wrap="none" rtlCol="0">
            <a:spAutoFit/>
          </a:bodyPr>
          <a:lstStyle/>
          <a:p>
            <a:r>
              <a:rPr lang="en-US" dirty="0" smtClean="0">
                <a:latin typeface="Calibri" pitchFamily="34" charset="0"/>
                <a:cs typeface="Calibri" pitchFamily="34" charset="0"/>
              </a:rPr>
              <a:t>6 am</a:t>
            </a:r>
            <a:endParaRPr lang="en-US" dirty="0">
              <a:latin typeface="Calibri" pitchFamily="34" charset="0"/>
              <a:cs typeface="Calibri" pitchFamily="34" charset="0"/>
            </a:endParaRPr>
          </a:p>
        </p:txBody>
      </p:sp>
      <p:sp>
        <p:nvSpPr>
          <p:cNvPr id="35" name="TextBox 34"/>
          <p:cNvSpPr txBox="1"/>
          <p:nvPr/>
        </p:nvSpPr>
        <p:spPr>
          <a:xfrm>
            <a:off x="990600" y="5867400"/>
            <a:ext cx="668773" cy="369332"/>
          </a:xfrm>
          <a:prstGeom prst="rect">
            <a:avLst/>
          </a:prstGeom>
          <a:noFill/>
        </p:spPr>
        <p:txBody>
          <a:bodyPr wrap="none" rtlCol="0">
            <a:spAutoFit/>
          </a:bodyPr>
          <a:lstStyle/>
          <a:p>
            <a:r>
              <a:rPr lang="en-US" dirty="0" smtClean="0">
                <a:latin typeface="Calibri" pitchFamily="34" charset="0"/>
                <a:cs typeface="Calibri" pitchFamily="34" charset="0"/>
              </a:rPr>
              <a:t>noon</a:t>
            </a:r>
            <a:endParaRPr lang="en-US" dirty="0">
              <a:latin typeface="Calibri" pitchFamily="34" charset="0"/>
              <a:cs typeface="Calibri" pitchFamily="34" charset="0"/>
            </a:endParaRPr>
          </a:p>
        </p:txBody>
      </p:sp>
      <p:pic>
        <p:nvPicPr>
          <p:cNvPr id="39" name="Picture 12" descr="C:\Users\nlowe\AppData\Local\Microsoft\Windows\Temporary Internet Files\Content.IE5\KMRC1UHP\MC900295047[1].wmf"/>
          <p:cNvPicPr>
            <a:picLocks noChangeAspect="1" noChangeArrowheads="1"/>
          </p:cNvPicPr>
          <p:nvPr/>
        </p:nvPicPr>
        <p:blipFill>
          <a:blip r:embed="rId5" cstate="print">
            <a:duotone>
              <a:schemeClr val="accent6">
                <a:shade val="45000"/>
                <a:satMod val="135000"/>
              </a:schemeClr>
              <a:prstClr val="white"/>
            </a:duotone>
          </a:blip>
          <a:srcRect/>
          <a:stretch>
            <a:fillRect/>
          </a:stretch>
        </p:blipFill>
        <p:spPr bwMode="auto">
          <a:xfrm>
            <a:off x="6370481" y="5791200"/>
            <a:ext cx="533400" cy="531532"/>
          </a:xfrm>
          <a:prstGeom prst="rect">
            <a:avLst/>
          </a:prstGeom>
          <a:noFill/>
        </p:spPr>
      </p:pic>
      <p:pic>
        <p:nvPicPr>
          <p:cNvPr id="40" name="Picture 11" descr="C:\Users\nlowe\AppData\Local\Microsoft\Windows\Temporary Internet Files\Content.IE5\T6C6949W\MC900187841[1].wmf"/>
          <p:cNvPicPr>
            <a:picLocks noChangeAspect="1" noChangeArrowheads="1"/>
          </p:cNvPicPr>
          <p:nvPr/>
        </p:nvPicPr>
        <p:blipFill>
          <a:blip r:embed="rId6" cstate="print">
            <a:duotone>
              <a:schemeClr val="accent2">
                <a:shade val="45000"/>
                <a:satMod val="135000"/>
              </a:schemeClr>
              <a:prstClr val="white"/>
            </a:duotone>
          </a:blip>
          <a:srcRect/>
          <a:stretch>
            <a:fillRect/>
          </a:stretch>
        </p:blipFill>
        <p:spPr bwMode="auto">
          <a:xfrm>
            <a:off x="4574743" y="5791200"/>
            <a:ext cx="530657" cy="530657"/>
          </a:xfrm>
          <a:prstGeom prst="rect">
            <a:avLst/>
          </a:prstGeom>
          <a:noFill/>
        </p:spPr>
      </p:pic>
      <p:sp>
        <p:nvSpPr>
          <p:cNvPr id="41" name="TextBox 40"/>
          <p:cNvSpPr txBox="1"/>
          <p:nvPr/>
        </p:nvSpPr>
        <p:spPr>
          <a:xfrm>
            <a:off x="5303681" y="5867400"/>
            <a:ext cx="657552" cy="369332"/>
          </a:xfrm>
          <a:prstGeom prst="rect">
            <a:avLst/>
          </a:prstGeom>
          <a:noFill/>
        </p:spPr>
        <p:txBody>
          <a:bodyPr wrap="none" rtlCol="0">
            <a:spAutoFit/>
          </a:bodyPr>
          <a:lstStyle/>
          <a:p>
            <a:r>
              <a:rPr lang="en-US" dirty="0" smtClean="0">
                <a:latin typeface="Calibri" pitchFamily="34" charset="0"/>
                <a:cs typeface="Calibri" pitchFamily="34" charset="0"/>
              </a:rPr>
              <a:t>6 pm</a:t>
            </a:r>
            <a:endParaRPr lang="en-US" dirty="0">
              <a:latin typeface="Calibri" pitchFamily="34" charset="0"/>
              <a:cs typeface="Calibri" pitchFamily="34" charset="0"/>
            </a:endParaRPr>
          </a:p>
        </p:txBody>
      </p:sp>
      <p:sp>
        <p:nvSpPr>
          <p:cNvPr id="42" name="TextBox 41"/>
          <p:cNvSpPr txBox="1"/>
          <p:nvPr/>
        </p:nvSpPr>
        <p:spPr>
          <a:xfrm>
            <a:off x="6141881" y="5867400"/>
            <a:ext cx="1024127" cy="369332"/>
          </a:xfrm>
          <a:prstGeom prst="rect">
            <a:avLst/>
          </a:prstGeom>
          <a:noFill/>
        </p:spPr>
        <p:txBody>
          <a:bodyPr wrap="none" rtlCol="0">
            <a:spAutoFit/>
          </a:bodyPr>
          <a:lstStyle/>
          <a:p>
            <a:r>
              <a:rPr lang="en-US" dirty="0" smtClean="0">
                <a:latin typeface="Calibri" pitchFamily="34" charset="0"/>
                <a:cs typeface="Calibri" pitchFamily="34" charset="0"/>
              </a:rPr>
              <a:t>midnight</a:t>
            </a:r>
            <a:endParaRPr lang="en-US" dirty="0">
              <a:latin typeface="Calibri" pitchFamily="34" charset="0"/>
              <a:cs typeface="Calibri" pitchFamily="34" charset="0"/>
            </a:endParaRPr>
          </a:p>
        </p:txBody>
      </p:sp>
      <p:sp>
        <p:nvSpPr>
          <p:cNvPr id="43" name="TextBox 42"/>
          <p:cNvSpPr txBox="1"/>
          <p:nvPr/>
        </p:nvSpPr>
        <p:spPr>
          <a:xfrm>
            <a:off x="7239000" y="5867400"/>
            <a:ext cx="649537" cy="369332"/>
          </a:xfrm>
          <a:prstGeom prst="rect">
            <a:avLst/>
          </a:prstGeom>
          <a:noFill/>
        </p:spPr>
        <p:txBody>
          <a:bodyPr wrap="none" rtlCol="0">
            <a:spAutoFit/>
          </a:bodyPr>
          <a:lstStyle/>
          <a:p>
            <a:r>
              <a:rPr lang="en-US" dirty="0" smtClean="0">
                <a:latin typeface="Calibri" pitchFamily="34" charset="0"/>
                <a:cs typeface="Calibri" pitchFamily="34" charset="0"/>
              </a:rPr>
              <a:t>6 am</a:t>
            </a:r>
            <a:endParaRPr lang="en-US" dirty="0">
              <a:latin typeface="Calibri" pitchFamily="34" charset="0"/>
              <a:cs typeface="Calibri" pitchFamily="34" charset="0"/>
            </a:endParaRPr>
          </a:p>
        </p:txBody>
      </p:sp>
      <p:sp>
        <p:nvSpPr>
          <p:cNvPr id="44" name="TextBox 43"/>
          <p:cNvSpPr txBox="1"/>
          <p:nvPr/>
        </p:nvSpPr>
        <p:spPr>
          <a:xfrm>
            <a:off x="4436627" y="5867400"/>
            <a:ext cx="668773" cy="369332"/>
          </a:xfrm>
          <a:prstGeom prst="rect">
            <a:avLst/>
          </a:prstGeom>
          <a:noFill/>
        </p:spPr>
        <p:txBody>
          <a:bodyPr wrap="none" rtlCol="0">
            <a:spAutoFit/>
          </a:bodyPr>
          <a:lstStyle/>
          <a:p>
            <a:r>
              <a:rPr lang="en-US" dirty="0" smtClean="0">
                <a:latin typeface="Calibri" pitchFamily="34" charset="0"/>
                <a:cs typeface="Calibri" pitchFamily="34" charset="0"/>
              </a:rPr>
              <a:t>noon</a:t>
            </a:r>
            <a:endParaRPr lang="en-US" dirty="0">
              <a:latin typeface="Calibri" pitchFamily="34" charset="0"/>
              <a:cs typeface="Calibri" pitchFamily="34" charset="0"/>
            </a:endParaRPr>
          </a:p>
        </p:txBody>
      </p:sp>
      <p:pic>
        <p:nvPicPr>
          <p:cNvPr id="49" name="Picture 48" descr="Picture1.png"/>
          <p:cNvPicPr>
            <a:picLocks noChangeAspect="1"/>
          </p:cNvPicPr>
          <p:nvPr/>
        </p:nvPicPr>
        <p:blipFill>
          <a:blip r:embed="rId7" cstate="print"/>
          <a:stretch>
            <a:fillRect/>
          </a:stretch>
        </p:blipFill>
        <p:spPr>
          <a:xfrm>
            <a:off x="1066800" y="2590428"/>
            <a:ext cx="3175591" cy="3029898"/>
          </a:xfrm>
          <a:prstGeom prst="rect">
            <a:avLst/>
          </a:prstGeom>
        </p:spPr>
      </p:pic>
      <p:pic>
        <p:nvPicPr>
          <p:cNvPr id="50" name="Picture 49" descr="Picture2.png"/>
          <p:cNvPicPr>
            <a:picLocks noChangeAspect="1"/>
          </p:cNvPicPr>
          <p:nvPr/>
        </p:nvPicPr>
        <p:blipFill>
          <a:blip r:embed="rId8" cstate="print"/>
          <a:stretch>
            <a:fillRect/>
          </a:stretch>
        </p:blipFill>
        <p:spPr>
          <a:xfrm>
            <a:off x="1015409" y="2506030"/>
            <a:ext cx="3175591" cy="3062477"/>
          </a:xfrm>
          <a:prstGeom prst="rect">
            <a:avLst/>
          </a:prstGeom>
        </p:spPr>
      </p:pic>
      <p:pic>
        <p:nvPicPr>
          <p:cNvPr id="51" name="Picture 50" descr="Picture3.png"/>
          <p:cNvPicPr>
            <a:picLocks noChangeAspect="1"/>
          </p:cNvPicPr>
          <p:nvPr/>
        </p:nvPicPr>
        <p:blipFill>
          <a:blip r:embed="rId9" cstate="print"/>
          <a:srcRect l="50000"/>
          <a:stretch>
            <a:fillRect/>
          </a:stretch>
        </p:blipFill>
        <p:spPr>
          <a:xfrm>
            <a:off x="5943600" y="2209800"/>
            <a:ext cx="1600200" cy="3331258"/>
          </a:xfrm>
          <a:prstGeom prst="rect">
            <a:avLst/>
          </a:prstGeom>
        </p:spPr>
      </p:pic>
      <p:cxnSp>
        <p:nvCxnSpPr>
          <p:cNvPr id="56" name="Straight Connector 55"/>
          <p:cNvCxnSpPr/>
          <p:nvPr/>
        </p:nvCxnSpPr>
        <p:spPr>
          <a:xfrm>
            <a:off x="1371600" y="2172564"/>
            <a:ext cx="3048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7" name="Straight Connector 56"/>
          <p:cNvCxnSpPr/>
          <p:nvPr/>
        </p:nvCxnSpPr>
        <p:spPr>
          <a:xfrm>
            <a:off x="1371600" y="2477364"/>
            <a:ext cx="304800" cy="0"/>
          </a:xfrm>
          <a:prstGeom prst="line">
            <a:avLst/>
          </a:prstGeom>
        </p:spPr>
        <p:style>
          <a:lnRef idx="3">
            <a:schemeClr val="accent4"/>
          </a:lnRef>
          <a:fillRef idx="0">
            <a:schemeClr val="accent4"/>
          </a:fillRef>
          <a:effectRef idx="2">
            <a:schemeClr val="accent4"/>
          </a:effectRef>
          <a:fontRef idx="minor">
            <a:schemeClr val="tx1"/>
          </a:fontRef>
        </p:style>
      </p:cxnSp>
      <p:sp>
        <p:nvSpPr>
          <p:cNvPr id="62" name="TextBox 61"/>
          <p:cNvSpPr txBox="1"/>
          <p:nvPr/>
        </p:nvSpPr>
        <p:spPr>
          <a:xfrm>
            <a:off x="1676400" y="2297668"/>
            <a:ext cx="877741" cy="369332"/>
          </a:xfrm>
          <a:prstGeom prst="rect">
            <a:avLst/>
          </a:prstGeom>
          <a:noFill/>
        </p:spPr>
        <p:txBody>
          <a:bodyPr wrap="none" rtlCol="0">
            <a:spAutoFit/>
          </a:bodyPr>
          <a:lstStyle/>
          <a:p>
            <a:r>
              <a:rPr lang="en-US" dirty="0" smtClean="0">
                <a:latin typeface="Calibri" pitchFamily="34" charset="0"/>
                <a:cs typeface="Calibri" pitchFamily="34" charset="0"/>
              </a:rPr>
              <a:t>Control</a:t>
            </a:r>
            <a:endParaRPr lang="en-US" dirty="0">
              <a:latin typeface="Calibri" pitchFamily="34" charset="0"/>
              <a:cs typeface="Calibri" pitchFamily="34" charset="0"/>
            </a:endParaRPr>
          </a:p>
        </p:txBody>
      </p:sp>
      <p:sp>
        <p:nvSpPr>
          <p:cNvPr id="63" name="TextBox 62"/>
          <p:cNvSpPr txBox="1"/>
          <p:nvPr/>
        </p:nvSpPr>
        <p:spPr>
          <a:xfrm>
            <a:off x="1676400" y="1943964"/>
            <a:ext cx="1882760" cy="369332"/>
          </a:xfrm>
          <a:prstGeom prst="rect">
            <a:avLst/>
          </a:prstGeom>
          <a:noFill/>
        </p:spPr>
        <p:txBody>
          <a:bodyPr wrap="none" rtlCol="0">
            <a:spAutoFit/>
          </a:bodyPr>
          <a:lstStyle/>
          <a:p>
            <a:r>
              <a:rPr lang="en-US" dirty="0" smtClean="0">
                <a:latin typeface="Calibri" pitchFamily="34" charset="0"/>
                <a:cs typeface="Calibri" pitchFamily="34" charset="0"/>
              </a:rPr>
              <a:t>5-HT</a:t>
            </a:r>
            <a:r>
              <a:rPr lang="en-US" sz="2000" baseline="-25000" dirty="0" smtClean="0">
                <a:latin typeface="Calibri" pitchFamily="34" charset="0"/>
                <a:cs typeface="Calibri" pitchFamily="34" charset="0"/>
              </a:rPr>
              <a:t>2C</a:t>
            </a:r>
            <a:r>
              <a:rPr lang="en-US" baseline="-25000" dirty="0" smtClean="0">
                <a:latin typeface="Calibri" pitchFamily="34" charset="0"/>
                <a:cs typeface="Calibri" pitchFamily="34" charset="0"/>
              </a:rPr>
              <a:t>  </a:t>
            </a:r>
            <a:r>
              <a:rPr lang="en-US" dirty="0" smtClean="0">
                <a:latin typeface="Calibri" pitchFamily="34" charset="0"/>
                <a:cs typeface="Calibri" pitchFamily="34" charset="0"/>
              </a:rPr>
              <a:t>Antagonist</a:t>
            </a:r>
            <a:endParaRPr lang="en-US" dirty="0">
              <a:latin typeface="Calibri" pitchFamily="34" charset="0"/>
              <a:cs typeface="Calibri" pitchFamily="34" charset="0"/>
            </a:endParaRPr>
          </a:p>
        </p:txBody>
      </p:sp>
      <p:pic>
        <p:nvPicPr>
          <p:cNvPr id="64" name="Picture 63" descr="Picture3.png"/>
          <p:cNvPicPr>
            <a:picLocks noChangeAspect="1"/>
          </p:cNvPicPr>
          <p:nvPr/>
        </p:nvPicPr>
        <p:blipFill>
          <a:blip r:embed="rId9" cstate="print"/>
          <a:srcRect r="50000"/>
          <a:stretch>
            <a:fillRect/>
          </a:stretch>
        </p:blipFill>
        <p:spPr>
          <a:xfrm>
            <a:off x="4343400" y="2203940"/>
            <a:ext cx="1600200" cy="3331258"/>
          </a:xfrm>
          <a:prstGeom prst="rect">
            <a:avLst/>
          </a:prstGeom>
        </p:spPr>
      </p:pic>
      <p:sp>
        <p:nvSpPr>
          <p:cNvPr id="67" name="Freeform 66"/>
          <p:cNvSpPr/>
          <p:nvPr/>
        </p:nvSpPr>
        <p:spPr>
          <a:xfrm>
            <a:off x="6217920" y="2574388"/>
            <a:ext cx="998806" cy="1871003"/>
          </a:xfrm>
          <a:custGeom>
            <a:avLst/>
            <a:gdLst>
              <a:gd name="connsiteX0" fmla="*/ 0 w 998806"/>
              <a:gd name="connsiteY0" fmla="*/ 1266092 h 1871003"/>
              <a:gd name="connsiteX1" fmla="*/ 56271 w 998806"/>
              <a:gd name="connsiteY1" fmla="*/ 1674055 h 1871003"/>
              <a:gd name="connsiteX2" fmla="*/ 211015 w 998806"/>
              <a:gd name="connsiteY2" fmla="*/ 1871003 h 1871003"/>
              <a:gd name="connsiteX3" fmla="*/ 393895 w 998806"/>
              <a:gd name="connsiteY3" fmla="*/ 1842867 h 1871003"/>
              <a:gd name="connsiteX4" fmla="*/ 618978 w 998806"/>
              <a:gd name="connsiteY4" fmla="*/ 1350498 h 1871003"/>
              <a:gd name="connsiteX5" fmla="*/ 787791 w 998806"/>
              <a:gd name="connsiteY5" fmla="*/ 1139483 h 1871003"/>
              <a:gd name="connsiteX6" fmla="*/ 998806 w 998806"/>
              <a:gd name="connsiteY6" fmla="*/ 534572 h 1871003"/>
              <a:gd name="connsiteX7" fmla="*/ 942535 w 998806"/>
              <a:gd name="connsiteY7" fmla="*/ 0 h 1871003"/>
              <a:gd name="connsiteX8" fmla="*/ 450166 w 998806"/>
              <a:gd name="connsiteY8" fmla="*/ 1434904 h 1871003"/>
              <a:gd name="connsiteX9" fmla="*/ 182880 w 998806"/>
              <a:gd name="connsiteY9" fmla="*/ 1195754 h 1871003"/>
              <a:gd name="connsiteX10" fmla="*/ 0 w 998806"/>
              <a:gd name="connsiteY10" fmla="*/ 1266092 h 187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806" h="1871003">
                <a:moveTo>
                  <a:pt x="0" y="1266092"/>
                </a:moveTo>
                <a:lnTo>
                  <a:pt x="56271" y="1674055"/>
                </a:lnTo>
                <a:lnTo>
                  <a:pt x="211015" y="1871003"/>
                </a:lnTo>
                <a:lnTo>
                  <a:pt x="393895" y="1842867"/>
                </a:lnTo>
                <a:lnTo>
                  <a:pt x="618978" y="1350498"/>
                </a:lnTo>
                <a:lnTo>
                  <a:pt x="787791" y="1139483"/>
                </a:lnTo>
                <a:lnTo>
                  <a:pt x="998806" y="534572"/>
                </a:lnTo>
                <a:lnTo>
                  <a:pt x="942535" y="0"/>
                </a:lnTo>
                <a:lnTo>
                  <a:pt x="450166" y="1434904"/>
                </a:lnTo>
                <a:lnTo>
                  <a:pt x="182880" y="1195754"/>
                </a:lnTo>
                <a:lnTo>
                  <a:pt x="0" y="1266092"/>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68" name="TextBox 67"/>
          <p:cNvSpPr txBox="1"/>
          <p:nvPr/>
        </p:nvSpPr>
        <p:spPr>
          <a:xfrm>
            <a:off x="6019800" y="5181600"/>
            <a:ext cx="25146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400" dirty="0" smtClean="0">
                <a:latin typeface="Calibri" pitchFamily="34" charset="0"/>
                <a:cs typeface="Calibri" pitchFamily="34" charset="0"/>
              </a:rPr>
              <a:t>5-HT</a:t>
            </a:r>
            <a:r>
              <a:rPr lang="en-US" sz="2600" baseline="-25000" dirty="0" smtClean="0">
                <a:latin typeface="Calibri" pitchFamily="34" charset="0"/>
                <a:cs typeface="Calibri" pitchFamily="34" charset="0"/>
              </a:rPr>
              <a:t>2C</a:t>
            </a:r>
            <a:r>
              <a:rPr lang="en-US" sz="2400" dirty="0" smtClean="0">
                <a:latin typeface="Calibri" pitchFamily="34" charset="0"/>
                <a:cs typeface="Calibri" pitchFamily="34" charset="0"/>
              </a:rPr>
              <a:t> receptors affect melatonin release.</a:t>
            </a:r>
            <a:endParaRPr lang="en-US" sz="2400" dirty="0">
              <a:latin typeface="Calibri" pitchFamily="34" charset="0"/>
              <a:cs typeface="Calibri" pitchFamily="34" charset="0"/>
            </a:endParaRPr>
          </a:p>
        </p:txBody>
      </p:sp>
      <p:sp>
        <p:nvSpPr>
          <p:cNvPr id="36" name="TextBox 35"/>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3"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lide(fromBottom)">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childTnLst>
                                </p:cTn>
                              </p:par>
                              <p:par>
                                <p:cTn id="13" presetID="10"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1000"/>
                                        <p:tgtEl>
                                          <p:spTgt spid="5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fade">
                                      <p:cBhvr>
                                        <p:cTn id="18" dur="1000"/>
                                        <p:tgtEl>
                                          <p:spTgt spid="6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1000"/>
                                        <p:tgtEl>
                                          <p:spTgt spid="6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2000"/>
                                        <p:tgtEl>
                                          <p:spTgt spid="4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2000"/>
                                        <p:tgtEl>
                                          <p:spTgt spid="5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left)">
                                      <p:cBhvr>
                                        <p:cTn id="36" dur="2000"/>
                                        <p:tgtEl>
                                          <p:spTgt spid="64"/>
                                        </p:tgtEl>
                                      </p:cBhvr>
                                    </p:animEffect>
                                  </p:childTnLst>
                                </p:cTn>
                              </p:par>
                              <p:par>
                                <p:cTn id="37" presetID="22" presetClass="entr" presetSubtype="8"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2000"/>
                                        <p:tgtEl>
                                          <p:spTgt spid="65"/>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2000"/>
                                        <p:tgtEl>
                                          <p:spTgt spid="5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2000"/>
                                        <p:tgtEl>
                                          <p:spTgt spid="5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2000"/>
                                        <p:tgtEl>
                                          <p:spTgt spid="5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2000"/>
                                        <p:tgtEl>
                                          <p:spTgt spid="67"/>
                                        </p:tgtEl>
                                      </p:cBhvr>
                                    </p:animEffect>
                                  </p:childTnLst>
                                </p:cTn>
                              </p:par>
                            </p:childTnLst>
                          </p:cTn>
                        </p:par>
                        <p:par>
                          <p:cTn id="59" fill="hold">
                            <p:stCondLst>
                              <p:cond delay="2000"/>
                            </p:stCondLst>
                            <p:childTnLst>
                              <p:par>
                                <p:cTn id="60" presetID="53" presetClass="entr" presetSubtype="0" fill="hold" grpId="0" nodeType="afterEffect">
                                  <p:stCondLst>
                                    <p:cond delay="0"/>
                                  </p:stCondLst>
                                  <p:childTnLst>
                                    <p:set>
                                      <p:cBhvr>
                                        <p:cTn id="61" dur="1" fill="hold">
                                          <p:stCondLst>
                                            <p:cond delay="0"/>
                                          </p:stCondLst>
                                        </p:cTn>
                                        <p:tgtEl>
                                          <p:spTgt spid="68"/>
                                        </p:tgtEl>
                                        <p:attrNameLst>
                                          <p:attrName>style.visibility</p:attrName>
                                        </p:attrNameLst>
                                      </p:cBhvr>
                                      <p:to>
                                        <p:strVal val="visible"/>
                                      </p:to>
                                    </p:set>
                                    <p:anim calcmode="lin" valueType="num">
                                      <p:cBhvr>
                                        <p:cTn id="62" dur="500" fill="hold"/>
                                        <p:tgtEl>
                                          <p:spTgt spid="68"/>
                                        </p:tgtEl>
                                        <p:attrNameLst>
                                          <p:attrName>ppt_w</p:attrName>
                                        </p:attrNameLst>
                                      </p:cBhvr>
                                      <p:tavLst>
                                        <p:tav tm="0">
                                          <p:val>
                                            <p:fltVal val="0"/>
                                          </p:val>
                                        </p:tav>
                                        <p:tav tm="100000">
                                          <p:val>
                                            <p:strVal val="#ppt_w"/>
                                          </p:val>
                                        </p:tav>
                                      </p:tavLst>
                                    </p:anim>
                                    <p:anim calcmode="lin" valueType="num">
                                      <p:cBhvr>
                                        <p:cTn id="63" dur="500" fill="hold"/>
                                        <p:tgtEl>
                                          <p:spTgt spid="68"/>
                                        </p:tgtEl>
                                        <p:attrNameLst>
                                          <p:attrName>ppt_h</p:attrName>
                                        </p:attrNameLst>
                                      </p:cBhvr>
                                      <p:tavLst>
                                        <p:tav tm="0">
                                          <p:val>
                                            <p:fltVal val="0"/>
                                          </p:val>
                                        </p:tav>
                                        <p:tav tm="100000">
                                          <p:val>
                                            <p:strVal val="#ppt_h"/>
                                          </p:val>
                                        </p:tav>
                                      </p:tavLst>
                                    </p:anim>
                                    <p:animEffect transition="in" filter="fade">
                                      <p:cBhvr>
                                        <p:cTn id="6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3"/>
      <p:bldP spid="62" grpId="0"/>
      <p:bldP spid="63" grpId="0"/>
      <p:bldP spid="67" grpId="0" animBg="1"/>
      <p:bldP spid="6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Does a broken circadian clock lead to depression?</a:t>
            </a:r>
            <a:endParaRPr lang="en-US" dirty="0"/>
          </a:p>
        </p:txBody>
      </p:sp>
      <p:sp>
        <p:nvSpPr>
          <p:cNvPr id="4" name="Content Placeholder 3"/>
          <p:cNvSpPr>
            <a:spLocks noGrp="1"/>
          </p:cNvSpPr>
          <p:nvPr>
            <p:ph idx="1"/>
          </p:nvPr>
        </p:nvSpPr>
        <p:spPr>
          <a:xfrm>
            <a:off x="609600" y="1676400"/>
            <a:ext cx="8324088" cy="4724400"/>
          </a:xfrm>
        </p:spPr>
        <p:txBody>
          <a:bodyPr>
            <a:normAutofit fontScale="92500" lnSpcReduction="20000"/>
          </a:bodyPr>
          <a:lstStyle/>
          <a:p>
            <a:pPr>
              <a:spcBef>
                <a:spcPts val="1200"/>
              </a:spcBef>
              <a:spcAft>
                <a:spcPts val="1200"/>
              </a:spcAft>
              <a:buClrTx/>
            </a:pPr>
            <a:r>
              <a:rPr lang="en-US" sz="2600" dirty="0" smtClean="0"/>
              <a:t>Circadian rhythms regulate sleep-wake cycles; altered sleep cycles can be considered phase delayed, and severity of depression correlates with severity of phase delay.</a:t>
            </a:r>
          </a:p>
          <a:p>
            <a:pPr>
              <a:spcBef>
                <a:spcPts val="1200"/>
              </a:spcBef>
              <a:spcAft>
                <a:spcPts val="1200"/>
              </a:spcAft>
              <a:buClrTx/>
            </a:pPr>
            <a:r>
              <a:rPr lang="en-US" sz="2600" dirty="0" smtClean="0"/>
              <a:t>Circadian rhythms regulate neurogenesis, and there is decreased neurogenesis in depression.</a:t>
            </a:r>
          </a:p>
          <a:p>
            <a:pPr>
              <a:spcBef>
                <a:spcPts val="1200"/>
              </a:spcBef>
              <a:spcAft>
                <a:spcPts val="1200"/>
              </a:spcAft>
              <a:buClrTx/>
            </a:pPr>
            <a:r>
              <a:rPr lang="en-US" sz="2600" dirty="0" smtClean="0"/>
              <a:t>Master clock genes in the SCN facilitate circadian regulation  of physiological processes and are altered in depression.</a:t>
            </a:r>
          </a:p>
          <a:p>
            <a:pPr>
              <a:spcBef>
                <a:spcPts val="1200"/>
              </a:spcBef>
              <a:spcAft>
                <a:spcPts val="1200"/>
              </a:spcAft>
              <a:buClrTx/>
            </a:pPr>
            <a:r>
              <a:rPr lang="en-US" sz="2600" dirty="0" smtClean="0"/>
              <a:t>MT</a:t>
            </a:r>
            <a:r>
              <a:rPr lang="en-US" sz="2800" baseline="-25000" dirty="0" smtClean="0">
                <a:latin typeface="Calibri" pitchFamily="34" charset="0"/>
                <a:cs typeface="Calibri" pitchFamily="34" charset="0"/>
              </a:rPr>
              <a:t>1</a:t>
            </a:r>
            <a:r>
              <a:rPr lang="en-US" sz="2600" dirty="0" smtClean="0"/>
              <a:t> and 5-HT</a:t>
            </a:r>
            <a:r>
              <a:rPr lang="en-US" sz="2800" baseline="-25000" dirty="0" smtClean="0"/>
              <a:t>2C</a:t>
            </a:r>
            <a:r>
              <a:rPr lang="en-US" sz="2600" dirty="0" smtClean="0"/>
              <a:t> receptors are expressed in the SCN and oscillate with circadian rhythmicity.</a:t>
            </a:r>
          </a:p>
          <a:p>
            <a:pPr>
              <a:spcBef>
                <a:spcPts val="1200"/>
              </a:spcBef>
              <a:spcAft>
                <a:spcPts val="1200"/>
              </a:spcAft>
              <a:buClrTx/>
            </a:pPr>
            <a:r>
              <a:rPr lang="en-US" sz="2600" dirty="0" smtClean="0"/>
              <a:t>5-HT</a:t>
            </a:r>
            <a:r>
              <a:rPr lang="en-US" sz="2800" baseline="-25000" dirty="0" smtClean="0"/>
              <a:t>2C </a:t>
            </a:r>
            <a:r>
              <a:rPr lang="en-US" sz="2600" dirty="0" smtClean="0"/>
              <a:t>receptors are involved in the modulation of circadian rhythms.</a:t>
            </a:r>
          </a:p>
          <a:p>
            <a:endParaRPr lang="en-US"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spcBef>
                <a:spcPts val="1200"/>
              </a:spcBef>
              <a:spcAft>
                <a:spcPts val="1200"/>
              </a:spcAft>
            </a:pPr>
            <a:r>
              <a:rPr lang="en-US" dirty="0" smtClean="0">
                <a:solidFill>
                  <a:schemeClr val="bg1">
                    <a:lumMod val="65000"/>
                  </a:schemeClr>
                </a:solidFill>
              </a:rPr>
              <a:t>Does a broken circadian clock lead to depression?</a:t>
            </a:r>
          </a:p>
          <a:p>
            <a:pPr>
              <a:spcBef>
                <a:spcPts val="1200"/>
              </a:spcBef>
              <a:spcAft>
                <a:spcPts val="1200"/>
              </a:spcAft>
            </a:pPr>
            <a:r>
              <a:rPr lang="en-US" dirty="0" smtClean="0">
                <a:solidFill>
                  <a:schemeClr val="accent6"/>
                </a:solidFill>
              </a:rPr>
              <a:t>Valdoxan Pharmacology:                                 Can the circadian clock be reset?</a:t>
            </a:r>
          </a:p>
          <a:p>
            <a:pPr>
              <a:spcBef>
                <a:spcPts val="1200"/>
              </a:spcBef>
              <a:spcAft>
                <a:spcPts val="1200"/>
              </a:spcAft>
            </a:pPr>
            <a:r>
              <a:rPr lang="en-US" dirty="0" smtClean="0">
                <a:solidFill>
                  <a:schemeClr val="bg1">
                    <a:lumMod val="65000"/>
                  </a:schemeClr>
                </a:solidFill>
              </a:rPr>
              <a:t>Valdoxan Clinical Studies:                               Does resetting the circadian clock treat depression?</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Pretest Question 2</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Which of the following processes follows circadian rhythms and can be resynchronized by Valdoxan?</a:t>
            </a:r>
          </a:p>
          <a:p>
            <a:endParaRPr lang="en-US" dirty="0" smtClean="0"/>
          </a:p>
          <a:p>
            <a:pPr marL="463550" indent="-457200">
              <a:buClrTx/>
              <a:buSzPct val="100000"/>
              <a:buFont typeface="+mj-lt"/>
              <a:buAutoNum type="alphaUcPeriod"/>
            </a:pPr>
            <a:r>
              <a:rPr lang="en-US" dirty="0" err="1" smtClean="0"/>
              <a:t>Neurogenesis</a:t>
            </a:r>
            <a:endParaRPr lang="en-US" dirty="0" smtClean="0"/>
          </a:p>
          <a:p>
            <a:pPr marL="463550" indent="-457200">
              <a:buClrTx/>
              <a:buSzPct val="100000"/>
              <a:buFont typeface="+mj-lt"/>
              <a:buAutoNum type="alphaUcPeriod"/>
            </a:pPr>
            <a:r>
              <a:rPr lang="en-US" dirty="0" smtClean="0"/>
              <a:t>BDNF expression</a:t>
            </a:r>
          </a:p>
          <a:p>
            <a:pPr marL="463550" indent="-457200">
              <a:buClrTx/>
              <a:buSzPct val="100000"/>
              <a:buFont typeface="+mj-lt"/>
              <a:buAutoNum type="alphaUcPeriod"/>
            </a:pPr>
            <a:r>
              <a:rPr lang="en-US" dirty="0" smtClean="0"/>
              <a:t>Intracellular signaling</a:t>
            </a:r>
          </a:p>
          <a:p>
            <a:pPr marL="463550" indent="-457200">
              <a:buClrTx/>
              <a:buSzPct val="100000"/>
              <a:buFont typeface="+mj-lt"/>
              <a:buAutoNum type="alphaUcPeriod"/>
            </a:pPr>
            <a:r>
              <a:rPr lang="en-US" dirty="0" smtClean="0"/>
              <a:t>All of the above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52400"/>
            <a:ext cx="8171688" cy="1143000"/>
          </a:xfrm>
        </p:spPr>
        <p:txBody>
          <a:bodyPr>
            <a:normAutofit fontScale="90000"/>
          </a:bodyPr>
          <a:lstStyle/>
          <a:p>
            <a:r>
              <a:rPr lang="en-US" dirty="0" smtClean="0"/>
              <a:t>Valdoxan:  A New Antidepressant </a:t>
            </a:r>
            <a:br>
              <a:rPr lang="en-US" dirty="0" smtClean="0"/>
            </a:br>
            <a:r>
              <a:rPr lang="en-US" dirty="0" smtClean="0"/>
              <a:t>With Novel Pharmacology</a:t>
            </a:r>
            <a:endParaRPr lang="en-US" dirty="0"/>
          </a:p>
        </p:txBody>
      </p:sp>
      <p:grpSp>
        <p:nvGrpSpPr>
          <p:cNvPr id="51" name="Group 50"/>
          <p:cNvGrpSpPr/>
          <p:nvPr/>
        </p:nvGrpSpPr>
        <p:grpSpPr>
          <a:xfrm>
            <a:off x="1086947" y="1295400"/>
            <a:ext cx="2743200" cy="2590800"/>
            <a:chOff x="304800" y="1828800"/>
            <a:chExt cx="2743200" cy="2590800"/>
          </a:xfrm>
        </p:grpSpPr>
        <p:grpSp>
          <p:nvGrpSpPr>
            <p:cNvPr id="9" name="Group 8"/>
            <p:cNvGrpSpPr/>
            <p:nvPr/>
          </p:nvGrpSpPr>
          <p:grpSpPr>
            <a:xfrm>
              <a:off x="685800" y="2286000"/>
              <a:ext cx="2078992" cy="2046216"/>
              <a:chOff x="3434396" y="1748349"/>
              <a:chExt cx="2078992" cy="2046216"/>
            </a:xfrm>
          </p:grpSpPr>
          <p:sp>
            <p:nvSpPr>
              <p:cNvPr id="10" name="Diagonal Stripe 9"/>
              <p:cNvSpPr/>
              <p:nvPr/>
            </p:nvSpPr>
            <p:spPr>
              <a:xfrm rot="20514880">
                <a:off x="4548858" y="2008670"/>
                <a:ext cx="381000" cy="228600"/>
              </a:xfrm>
              <a:prstGeom prst="diagStripe">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11" name="Pentagon 10"/>
              <p:cNvSpPr/>
              <p:nvPr/>
            </p:nvSpPr>
            <p:spPr>
              <a:xfrm rot="12762589">
                <a:off x="3434396" y="2242078"/>
                <a:ext cx="609600" cy="381000"/>
              </a:xfrm>
              <a:prstGeom prst="homePlat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 name="Rectangle 11"/>
              <p:cNvSpPr/>
              <p:nvPr/>
            </p:nvSpPr>
            <p:spPr>
              <a:xfrm>
                <a:off x="4141788" y="1955179"/>
                <a:ext cx="381000" cy="3810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3" name="Regular Pentagon 12"/>
              <p:cNvSpPr/>
              <p:nvPr/>
            </p:nvSpPr>
            <p:spPr>
              <a:xfrm rot="13823222">
                <a:off x="3478685" y="3044676"/>
                <a:ext cx="533400" cy="533400"/>
              </a:xfrm>
              <a:prstGeom prst="pentag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4" name="Text Box 22"/>
              <p:cNvSpPr txBox="1">
                <a:spLocks noChangeArrowheads="1"/>
              </p:cNvSpPr>
              <p:nvPr/>
            </p:nvSpPr>
            <p:spPr bwMode="auto">
              <a:xfrm>
                <a:off x="3532188" y="3174379"/>
                <a:ext cx="405880" cy="276999"/>
              </a:xfrm>
              <a:prstGeom prst="rect">
                <a:avLst/>
              </a:prstGeom>
              <a:noFill/>
              <a:ln w="9525">
                <a:noFill/>
                <a:miter lim="800000"/>
                <a:headEnd/>
                <a:tailEnd/>
              </a:ln>
            </p:spPr>
            <p:txBody>
              <a:bodyPr wrap="none">
                <a:spAutoFit/>
              </a:bodyPr>
              <a:lstStyle/>
              <a:p>
                <a:r>
                  <a:rPr lang="en-US" sz="1200" b="1" dirty="0">
                    <a:solidFill>
                      <a:srgbClr val="000000"/>
                    </a:solidFill>
                    <a:latin typeface="Calibri" pitchFamily="34" charset="0"/>
                    <a:cs typeface="Calibri" pitchFamily="34" charset="0"/>
                  </a:rPr>
                  <a:t>M1</a:t>
                </a:r>
              </a:p>
            </p:txBody>
          </p:sp>
          <p:sp>
            <p:nvSpPr>
              <p:cNvPr id="15" name="Text Box 25"/>
              <p:cNvSpPr txBox="1">
                <a:spLocks noChangeArrowheads="1"/>
              </p:cNvSpPr>
              <p:nvPr/>
            </p:nvSpPr>
            <p:spPr bwMode="auto">
              <a:xfrm>
                <a:off x="4141788" y="1911637"/>
                <a:ext cx="360996" cy="276999"/>
              </a:xfrm>
              <a:prstGeom prst="rect">
                <a:avLst/>
              </a:prstGeom>
              <a:noFill/>
              <a:ln w="9525">
                <a:noFill/>
                <a:miter lim="800000"/>
                <a:headEnd/>
                <a:tailEnd/>
              </a:ln>
            </p:spPr>
            <p:txBody>
              <a:bodyPr wrap="none">
                <a:spAutoFit/>
              </a:bodyPr>
              <a:lstStyle/>
              <a:p>
                <a:r>
                  <a:rPr lang="en-US" sz="1200" b="1" dirty="0">
                    <a:solidFill>
                      <a:srgbClr val="000000"/>
                    </a:solidFill>
                    <a:latin typeface="Calibri" pitchFamily="34" charset="0"/>
                    <a:cs typeface="Calibri" pitchFamily="34" charset="0"/>
                  </a:rPr>
                  <a:t>H1</a:t>
                </a:r>
              </a:p>
            </p:txBody>
          </p:sp>
          <p:sp>
            <p:nvSpPr>
              <p:cNvPr id="16" name="Text Box 26"/>
              <p:cNvSpPr txBox="1">
                <a:spLocks noChangeArrowheads="1"/>
              </p:cNvSpPr>
              <p:nvPr/>
            </p:nvSpPr>
            <p:spPr bwMode="auto">
              <a:xfrm>
                <a:off x="3532188" y="2259979"/>
                <a:ext cx="405721" cy="276999"/>
              </a:xfrm>
              <a:prstGeom prst="rect">
                <a:avLst/>
              </a:prstGeom>
              <a:noFill/>
              <a:ln w="9525">
                <a:noFill/>
                <a:miter lim="800000"/>
                <a:headEnd/>
                <a:tailEnd/>
              </a:ln>
            </p:spPr>
            <p:txBody>
              <a:bodyPr wrap="square">
                <a:spAutoFit/>
              </a:bodyPr>
              <a:lstStyle/>
              <a:p>
                <a:r>
                  <a:rPr lang="en-US" sz="1200" b="1" dirty="0" smtClean="0">
                    <a:solidFill>
                      <a:schemeClr val="bg1"/>
                    </a:solidFill>
                    <a:latin typeface="Calibri" pitchFamily="34" charset="0"/>
                    <a:cs typeface="Calibri" pitchFamily="34" charset="0"/>
                  </a:rPr>
                  <a:t>a1</a:t>
                </a:r>
                <a:endParaRPr lang="en-US" sz="1200" b="1" dirty="0">
                  <a:solidFill>
                    <a:schemeClr val="bg1"/>
                  </a:solidFill>
                  <a:latin typeface="Calibri" pitchFamily="34" charset="0"/>
                  <a:cs typeface="Calibri" pitchFamily="34" charset="0"/>
                </a:endParaRPr>
              </a:p>
            </p:txBody>
          </p:sp>
          <p:sp>
            <p:nvSpPr>
              <p:cNvPr id="17" name="Text Box 28"/>
              <p:cNvSpPr txBox="1">
                <a:spLocks noChangeArrowheads="1"/>
              </p:cNvSpPr>
              <p:nvPr/>
            </p:nvSpPr>
            <p:spPr bwMode="auto">
              <a:xfrm>
                <a:off x="4544560" y="1748349"/>
                <a:ext cx="533400" cy="276999"/>
              </a:xfrm>
              <a:prstGeom prst="rect">
                <a:avLst/>
              </a:prstGeom>
              <a:noFill/>
              <a:ln w="9525">
                <a:noFill/>
                <a:miter lim="800000"/>
                <a:headEnd/>
                <a:tailEnd/>
              </a:ln>
            </p:spPr>
            <p:txBody>
              <a:bodyPr wrap="square">
                <a:spAutoFit/>
              </a:bodyPr>
              <a:lstStyle/>
              <a:p>
                <a:r>
                  <a:rPr lang="en-US" sz="1200" b="1" dirty="0">
                    <a:latin typeface="Calibri" pitchFamily="34" charset="0"/>
                    <a:cs typeface="Calibri" pitchFamily="34" charset="0"/>
                  </a:rPr>
                  <a:t>NA+</a:t>
                </a:r>
              </a:p>
            </p:txBody>
          </p:sp>
          <p:sp>
            <p:nvSpPr>
              <p:cNvPr id="18" name="Rounded Rectangle 17"/>
              <p:cNvSpPr/>
              <p:nvPr/>
            </p:nvSpPr>
            <p:spPr>
              <a:xfrm rot="20117420">
                <a:off x="4567537" y="2173202"/>
                <a:ext cx="762000" cy="381000"/>
              </a:xfrm>
              <a:prstGeom prst="roundRect">
                <a:avLst/>
              </a:prstGeom>
              <a:solidFill>
                <a:schemeClr val="accent6">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9" name="Isosceles Triangle 18"/>
              <p:cNvSpPr/>
              <p:nvPr/>
            </p:nvSpPr>
            <p:spPr>
              <a:xfrm rot="5400000">
                <a:off x="4827588" y="2412379"/>
                <a:ext cx="609600" cy="762000"/>
              </a:xfrm>
              <a:prstGeom prst="triangl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0" name="Rounded Rectangle 19"/>
              <p:cNvSpPr/>
              <p:nvPr/>
            </p:nvSpPr>
            <p:spPr>
              <a:xfrm rot="18985886">
                <a:off x="4717144" y="2956365"/>
                <a:ext cx="304800" cy="685800"/>
              </a:xfrm>
              <a:prstGeom prst="roundRect">
                <a:avLst/>
              </a:prstGeom>
              <a:solidFill>
                <a:schemeClr val="accent4">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1" name="Rounded Rectangle 20"/>
              <p:cNvSpPr/>
              <p:nvPr/>
            </p:nvSpPr>
            <p:spPr>
              <a:xfrm rot="21198126">
                <a:off x="4336144" y="3108765"/>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2" name="Oval 21"/>
              <p:cNvSpPr/>
              <p:nvPr/>
            </p:nvSpPr>
            <p:spPr>
              <a:xfrm>
                <a:off x="3760788" y="2183779"/>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3" name="Text Box 24"/>
              <p:cNvSpPr txBox="1">
                <a:spLocks noChangeArrowheads="1"/>
              </p:cNvSpPr>
              <p:nvPr/>
            </p:nvSpPr>
            <p:spPr bwMode="auto">
              <a:xfrm>
                <a:off x="4827588" y="2183779"/>
                <a:ext cx="385042" cy="276999"/>
              </a:xfrm>
              <a:prstGeom prst="rect">
                <a:avLst/>
              </a:prstGeom>
              <a:noFill/>
              <a:ln w="9525">
                <a:noFill/>
                <a:miter lim="800000"/>
                <a:headEnd/>
                <a:tailEnd/>
              </a:ln>
            </p:spPr>
            <p:txBody>
              <a:bodyPr wrap="none">
                <a:spAutoFit/>
              </a:bodyPr>
              <a:lstStyle/>
              <a:p>
                <a:r>
                  <a:rPr lang="en-US" sz="1200" b="1" dirty="0">
                    <a:solidFill>
                      <a:schemeClr val="bg1"/>
                    </a:solidFill>
                    <a:latin typeface="Calibri" pitchFamily="34" charset="0"/>
                    <a:cs typeface="Calibri" pitchFamily="34" charset="0"/>
                  </a:rPr>
                  <a:t>SRI</a:t>
                </a:r>
              </a:p>
            </p:txBody>
          </p:sp>
          <p:sp>
            <p:nvSpPr>
              <p:cNvPr id="24" name="Text Box 30"/>
              <p:cNvSpPr txBox="1">
                <a:spLocks noChangeArrowheads="1"/>
              </p:cNvSpPr>
              <p:nvPr/>
            </p:nvSpPr>
            <p:spPr bwMode="auto">
              <a:xfrm>
                <a:off x="4903788" y="2640979"/>
                <a:ext cx="413896" cy="276999"/>
              </a:xfrm>
              <a:prstGeom prst="rect">
                <a:avLst/>
              </a:prstGeom>
              <a:noFill/>
              <a:ln w="9525">
                <a:noFill/>
                <a:miter lim="800000"/>
                <a:headEnd/>
                <a:tailEnd/>
              </a:ln>
            </p:spPr>
            <p:txBody>
              <a:bodyPr wrap="none">
                <a:spAutoFit/>
              </a:bodyPr>
              <a:lstStyle/>
              <a:p>
                <a:r>
                  <a:rPr lang="en-US" sz="1200" b="1" dirty="0">
                    <a:solidFill>
                      <a:srgbClr val="000000"/>
                    </a:solidFill>
                    <a:latin typeface="Calibri" pitchFamily="34" charset="0"/>
                    <a:cs typeface="Calibri" pitchFamily="34" charset="0"/>
                  </a:rPr>
                  <a:t>NRI</a:t>
                </a:r>
              </a:p>
            </p:txBody>
          </p:sp>
          <p:sp>
            <p:nvSpPr>
              <p:cNvPr id="25" name="Text Box 29"/>
              <p:cNvSpPr txBox="1">
                <a:spLocks noChangeArrowheads="1"/>
              </p:cNvSpPr>
              <p:nvPr/>
            </p:nvSpPr>
            <p:spPr bwMode="auto">
              <a:xfrm>
                <a:off x="4751388" y="3250579"/>
                <a:ext cx="655949" cy="276999"/>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5-HT2A</a:t>
                </a:r>
                <a:endParaRPr lang="en-US" sz="1200" b="1" dirty="0">
                  <a:latin typeface="Calibri" pitchFamily="34" charset="0"/>
                  <a:cs typeface="Calibri" pitchFamily="34" charset="0"/>
                </a:endParaRPr>
              </a:p>
            </p:txBody>
          </p:sp>
          <p:sp>
            <p:nvSpPr>
              <p:cNvPr id="26" name="Text Box 23"/>
              <p:cNvSpPr txBox="1">
                <a:spLocks noChangeArrowheads="1"/>
              </p:cNvSpPr>
              <p:nvPr/>
            </p:nvSpPr>
            <p:spPr bwMode="auto">
              <a:xfrm>
                <a:off x="3989388" y="3479179"/>
                <a:ext cx="644728" cy="276999"/>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grpSp>
        <p:sp>
          <p:nvSpPr>
            <p:cNvPr id="46" name="TextBox 45"/>
            <p:cNvSpPr txBox="1"/>
            <p:nvPr/>
          </p:nvSpPr>
          <p:spPr>
            <a:xfrm>
              <a:off x="457200" y="1905000"/>
              <a:ext cx="2478114" cy="369332"/>
            </a:xfrm>
            <a:prstGeom prst="rect">
              <a:avLst/>
            </a:prstGeom>
            <a:noFill/>
          </p:spPr>
          <p:txBody>
            <a:bodyPr wrap="square" rtlCol="0">
              <a:spAutoFit/>
            </a:bodyPr>
            <a:lstStyle/>
            <a:p>
              <a:r>
                <a:rPr lang="en-US" dirty="0" smtClean="0">
                  <a:latin typeface="Calibri" pitchFamily="34" charset="0"/>
                  <a:cs typeface="Calibri" pitchFamily="34" charset="0"/>
                </a:rPr>
                <a:t>Tricyclic Antidepressants</a:t>
              </a:r>
              <a:endParaRPr lang="en-US" dirty="0">
                <a:latin typeface="Calibri" pitchFamily="34" charset="0"/>
                <a:cs typeface="Calibri" pitchFamily="34" charset="0"/>
              </a:endParaRPr>
            </a:p>
          </p:txBody>
        </p:sp>
        <p:sp>
          <p:nvSpPr>
            <p:cNvPr id="50" name="Rounded Rectangle 49"/>
            <p:cNvSpPr/>
            <p:nvPr/>
          </p:nvSpPr>
          <p:spPr>
            <a:xfrm>
              <a:off x="304800" y="1828800"/>
              <a:ext cx="2743200" cy="2590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56" name="Group 55"/>
          <p:cNvGrpSpPr/>
          <p:nvPr/>
        </p:nvGrpSpPr>
        <p:grpSpPr>
          <a:xfrm>
            <a:off x="4343400" y="1295400"/>
            <a:ext cx="2743200" cy="2286000"/>
            <a:chOff x="3352800" y="1447800"/>
            <a:chExt cx="2743200" cy="2286000"/>
          </a:xfrm>
        </p:grpSpPr>
        <p:grpSp>
          <p:nvGrpSpPr>
            <p:cNvPr id="5" name="Group 4"/>
            <p:cNvGrpSpPr/>
            <p:nvPr/>
          </p:nvGrpSpPr>
          <p:grpSpPr>
            <a:xfrm>
              <a:off x="3962400" y="2286000"/>
              <a:ext cx="1644948" cy="1219200"/>
              <a:chOff x="3810000" y="4114800"/>
              <a:chExt cx="1644948" cy="1219200"/>
            </a:xfrm>
          </p:grpSpPr>
          <p:sp>
            <p:nvSpPr>
              <p:cNvPr id="6" name="Rounded Rectangle 5"/>
              <p:cNvSpPr/>
              <p:nvPr/>
            </p:nvSpPr>
            <p:spPr>
              <a:xfrm rot="20117420">
                <a:off x="4692948" y="4256623"/>
                <a:ext cx="762000" cy="381000"/>
              </a:xfrm>
              <a:prstGeom prst="roundRect">
                <a:avLst/>
              </a:prstGeom>
              <a:solidFill>
                <a:schemeClr val="accent6">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solidFill>
                    <a:schemeClr val="bg1"/>
                  </a:solidFill>
                  <a:latin typeface="Calibri" pitchFamily="34" charset="0"/>
                  <a:cs typeface="Calibri" pitchFamily="34" charset="0"/>
                </a:endParaRPr>
              </a:p>
            </p:txBody>
          </p:sp>
          <p:sp>
            <p:nvSpPr>
              <p:cNvPr id="7" name="Text Box 7"/>
              <p:cNvSpPr txBox="1">
                <a:spLocks noChangeArrowheads="1"/>
              </p:cNvSpPr>
              <p:nvPr/>
            </p:nvSpPr>
            <p:spPr bwMode="auto">
              <a:xfrm>
                <a:off x="4953000" y="4267200"/>
                <a:ext cx="457200" cy="276999"/>
              </a:xfrm>
              <a:prstGeom prst="rect">
                <a:avLst/>
              </a:prstGeom>
              <a:noFill/>
              <a:ln w="9525">
                <a:noFill/>
                <a:miter lim="800000"/>
                <a:headEnd/>
                <a:tailEnd/>
              </a:ln>
            </p:spPr>
            <p:txBody>
              <a:bodyPr wrap="square">
                <a:spAutoFit/>
              </a:bodyPr>
              <a:lstStyle/>
              <a:p>
                <a:r>
                  <a:rPr lang="en-US" sz="1200" b="1" dirty="0">
                    <a:solidFill>
                      <a:schemeClr val="bg1"/>
                    </a:solidFill>
                    <a:latin typeface="Calibri" pitchFamily="34" charset="0"/>
                    <a:cs typeface="Calibri" pitchFamily="34" charset="0"/>
                  </a:rPr>
                  <a:t>SRI</a:t>
                </a:r>
              </a:p>
            </p:txBody>
          </p:sp>
          <p:sp>
            <p:nvSpPr>
              <p:cNvPr id="8" name="Oval 7"/>
              <p:cNvSpPr/>
              <p:nvPr/>
            </p:nvSpPr>
            <p:spPr>
              <a:xfrm>
                <a:off x="3810000" y="41148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47" name="TextBox 46"/>
            <p:cNvSpPr txBox="1"/>
            <p:nvPr/>
          </p:nvSpPr>
          <p:spPr>
            <a:xfrm>
              <a:off x="3429000" y="1600200"/>
              <a:ext cx="2632003" cy="646331"/>
            </a:xfrm>
            <a:prstGeom prst="rect">
              <a:avLst/>
            </a:prstGeom>
            <a:noFill/>
          </p:spPr>
          <p:txBody>
            <a:bodyPr wrap="none" rtlCol="0">
              <a:spAutoFit/>
            </a:bodyPr>
            <a:lstStyle/>
            <a:p>
              <a:pPr algn="ctr"/>
              <a:r>
                <a:rPr lang="en-US" dirty="0" smtClean="0">
                  <a:latin typeface="Calibri" pitchFamily="34" charset="0"/>
                  <a:cs typeface="Calibri" pitchFamily="34" charset="0"/>
                </a:rPr>
                <a:t>Serotonin Selective </a:t>
              </a:r>
            </a:p>
            <a:p>
              <a:pPr algn="ctr"/>
              <a:r>
                <a:rPr lang="en-US" dirty="0" smtClean="0">
                  <a:latin typeface="Calibri" pitchFamily="34" charset="0"/>
                  <a:cs typeface="Calibri" pitchFamily="34" charset="0"/>
                </a:rPr>
                <a:t>Reuptake Inhibitors (SSRI)</a:t>
              </a:r>
              <a:endParaRPr lang="en-US" dirty="0">
                <a:latin typeface="Calibri" pitchFamily="34" charset="0"/>
                <a:cs typeface="Calibri" pitchFamily="34" charset="0"/>
              </a:endParaRPr>
            </a:p>
          </p:txBody>
        </p:sp>
        <p:sp>
          <p:nvSpPr>
            <p:cNvPr id="52" name="Rounded Rectangle 51"/>
            <p:cNvSpPr/>
            <p:nvPr/>
          </p:nvSpPr>
          <p:spPr>
            <a:xfrm>
              <a:off x="3352800" y="1447800"/>
              <a:ext cx="2743200" cy="2286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55" name="Group 54"/>
          <p:cNvGrpSpPr/>
          <p:nvPr/>
        </p:nvGrpSpPr>
        <p:grpSpPr>
          <a:xfrm>
            <a:off x="1086947" y="4114800"/>
            <a:ext cx="2779106" cy="2286000"/>
            <a:chOff x="3276600" y="3886200"/>
            <a:chExt cx="2779106" cy="2286000"/>
          </a:xfrm>
        </p:grpSpPr>
        <p:grpSp>
          <p:nvGrpSpPr>
            <p:cNvPr id="27" name="Group 26"/>
            <p:cNvGrpSpPr/>
            <p:nvPr/>
          </p:nvGrpSpPr>
          <p:grpSpPr>
            <a:xfrm>
              <a:off x="3962400" y="4724400"/>
              <a:ext cx="1721149" cy="1419899"/>
              <a:chOff x="3810000" y="3733800"/>
              <a:chExt cx="1721149" cy="1419899"/>
            </a:xfrm>
          </p:grpSpPr>
          <p:sp>
            <p:nvSpPr>
              <p:cNvPr id="28" name="Isosceles Triangle 27"/>
              <p:cNvSpPr/>
              <p:nvPr/>
            </p:nvSpPr>
            <p:spPr>
              <a:xfrm rot="7353943">
                <a:off x="4785019" y="4467899"/>
                <a:ext cx="609600" cy="762000"/>
              </a:xfrm>
              <a:prstGeom prst="triangl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latin typeface="Calibri" pitchFamily="34" charset="0"/>
                  <a:cs typeface="Calibri" pitchFamily="34" charset="0"/>
                </a:endParaRPr>
              </a:p>
            </p:txBody>
          </p:sp>
          <p:grpSp>
            <p:nvGrpSpPr>
              <p:cNvPr id="29" name="Group 47"/>
              <p:cNvGrpSpPr/>
              <p:nvPr/>
            </p:nvGrpSpPr>
            <p:grpSpPr>
              <a:xfrm>
                <a:off x="3810000" y="3733800"/>
                <a:ext cx="1721149" cy="1219200"/>
                <a:chOff x="3796703" y="5486400"/>
                <a:chExt cx="1721149" cy="1219200"/>
              </a:xfrm>
            </p:grpSpPr>
            <p:sp>
              <p:nvSpPr>
                <p:cNvPr id="30" name="Rounded Rectangle 29"/>
                <p:cNvSpPr/>
                <p:nvPr/>
              </p:nvSpPr>
              <p:spPr>
                <a:xfrm rot="20117420">
                  <a:off x="4755852" y="5704424"/>
                  <a:ext cx="762000" cy="381000"/>
                </a:xfrm>
                <a:prstGeom prst="roundRect">
                  <a:avLst/>
                </a:prstGeom>
                <a:solidFill>
                  <a:schemeClr val="accent6">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1" name="Oval 30"/>
                <p:cNvSpPr/>
                <p:nvPr/>
              </p:nvSpPr>
              <p:spPr>
                <a:xfrm>
                  <a:off x="3796703" y="54864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2" name="Text Box 5"/>
                <p:cNvSpPr txBox="1">
                  <a:spLocks noChangeArrowheads="1"/>
                </p:cNvSpPr>
                <p:nvPr/>
              </p:nvSpPr>
              <p:spPr bwMode="auto">
                <a:xfrm flipH="1">
                  <a:off x="4939703" y="5715000"/>
                  <a:ext cx="509589" cy="276999"/>
                </a:xfrm>
                <a:prstGeom prst="rect">
                  <a:avLst/>
                </a:prstGeom>
                <a:noFill/>
                <a:ln w="9525">
                  <a:noFill/>
                  <a:miter lim="800000"/>
                  <a:headEnd/>
                  <a:tailEnd/>
                </a:ln>
              </p:spPr>
              <p:txBody>
                <a:bodyPr wrap="square">
                  <a:spAutoFit/>
                </a:bodyPr>
                <a:lstStyle/>
                <a:p>
                  <a:pPr algn="ctr"/>
                  <a:r>
                    <a:rPr lang="en-US" sz="1200" b="1" dirty="0">
                      <a:solidFill>
                        <a:schemeClr val="bg1"/>
                      </a:solidFill>
                      <a:latin typeface="Calibri" pitchFamily="34" charset="0"/>
                      <a:cs typeface="Calibri" pitchFamily="34" charset="0"/>
                    </a:rPr>
                    <a:t>SRI</a:t>
                  </a:r>
                </a:p>
              </p:txBody>
            </p:sp>
            <p:sp>
              <p:nvSpPr>
                <p:cNvPr id="33" name="Text Box 7"/>
                <p:cNvSpPr txBox="1">
                  <a:spLocks noChangeArrowheads="1"/>
                </p:cNvSpPr>
                <p:nvPr/>
              </p:nvSpPr>
              <p:spPr bwMode="auto">
                <a:xfrm flipH="1">
                  <a:off x="4728562" y="6400800"/>
                  <a:ext cx="592141" cy="276999"/>
                </a:xfrm>
                <a:prstGeom prst="rect">
                  <a:avLst/>
                </a:prstGeom>
                <a:noFill/>
                <a:ln w="9525">
                  <a:noFill/>
                  <a:miter lim="800000"/>
                  <a:headEnd/>
                  <a:tailEnd/>
                </a:ln>
              </p:spPr>
              <p:txBody>
                <a:bodyPr wrap="square">
                  <a:spAutoFit/>
                </a:bodyPr>
                <a:lstStyle/>
                <a:p>
                  <a:pPr algn="ctr"/>
                  <a:r>
                    <a:rPr lang="en-US" sz="1200" b="1" dirty="0">
                      <a:solidFill>
                        <a:srgbClr val="000000"/>
                      </a:solidFill>
                      <a:latin typeface="Calibri" pitchFamily="34" charset="0"/>
                      <a:cs typeface="Calibri" pitchFamily="34" charset="0"/>
                    </a:rPr>
                    <a:t>NRI</a:t>
                  </a:r>
                </a:p>
              </p:txBody>
            </p:sp>
          </p:grpSp>
        </p:grpSp>
        <p:sp>
          <p:nvSpPr>
            <p:cNvPr id="48" name="TextBox 47"/>
            <p:cNvSpPr txBox="1"/>
            <p:nvPr/>
          </p:nvSpPr>
          <p:spPr>
            <a:xfrm>
              <a:off x="3332653" y="4038600"/>
              <a:ext cx="2723053" cy="646331"/>
            </a:xfrm>
            <a:prstGeom prst="rect">
              <a:avLst/>
            </a:prstGeom>
            <a:noFill/>
          </p:spPr>
          <p:txBody>
            <a:bodyPr wrap="square" rtlCol="0">
              <a:spAutoFit/>
            </a:bodyPr>
            <a:lstStyle/>
            <a:p>
              <a:pPr algn="ctr"/>
              <a:r>
                <a:rPr lang="en-US" dirty="0" smtClean="0">
                  <a:latin typeface="Calibri" pitchFamily="34" charset="0"/>
                  <a:cs typeface="Calibri" pitchFamily="34" charset="0"/>
                </a:rPr>
                <a:t>Serotonin Norepinephrine </a:t>
              </a:r>
            </a:p>
            <a:p>
              <a:pPr algn="ctr"/>
              <a:r>
                <a:rPr lang="en-US" dirty="0" smtClean="0">
                  <a:latin typeface="Calibri" pitchFamily="34" charset="0"/>
                  <a:cs typeface="Calibri" pitchFamily="34" charset="0"/>
                </a:rPr>
                <a:t>Reuptake Inhibitors (SNRI)</a:t>
              </a:r>
              <a:endParaRPr lang="en-US" dirty="0">
                <a:latin typeface="Calibri" pitchFamily="34" charset="0"/>
                <a:cs typeface="Calibri" pitchFamily="34" charset="0"/>
              </a:endParaRPr>
            </a:p>
          </p:txBody>
        </p:sp>
        <p:sp>
          <p:nvSpPr>
            <p:cNvPr id="53" name="Rounded Rectangle 52"/>
            <p:cNvSpPr/>
            <p:nvPr/>
          </p:nvSpPr>
          <p:spPr>
            <a:xfrm>
              <a:off x="3276600" y="3886200"/>
              <a:ext cx="2743200" cy="2286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57" name="Group 56"/>
          <p:cNvGrpSpPr/>
          <p:nvPr/>
        </p:nvGrpSpPr>
        <p:grpSpPr>
          <a:xfrm>
            <a:off x="4343400" y="3657600"/>
            <a:ext cx="2743200" cy="2743200"/>
            <a:chOff x="6248400" y="2209800"/>
            <a:chExt cx="2743200" cy="2743200"/>
          </a:xfrm>
        </p:grpSpPr>
        <p:grpSp>
          <p:nvGrpSpPr>
            <p:cNvPr id="34" name="Group 33"/>
            <p:cNvGrpSpPr/>
            <p:nvPr/>
          </p:nvGrpSpPr>
          <p:grpSpPr>
            <a:xfrm>
              <a:off x="6934200" y="2971800"/>
              <a:ext cx="1423935" cy="1838281"/>
              <a:chOff x="6553200" y="2080261"/>
              <a:chExt cx="1423935" cy="1838281"/>
            </a:xfrm>
          </p:grpSpPr>
          <p:sp>
            <p:nvSpPr>
              <p:cNvPr id="35" name="Plaque 34"/>
              <p:cNvSpPr/>
              <p:nvPr/>
            </p:nvSpPr>
            <p:spPr>
              <a:xfrm rot="18412189">
                <a:off x="7299960" y="21183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6" name="Plaque 35"/>
              <p:cNvSpPr/>
              <p:nvPr/>
            </p:nvSpPr>
            <p:spPr>
              <a:xfrm rot="2562747">
                <a:off x="7367535" y="30861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7" name="TextBox 36"/>
              <p:cNvSpPr txBox="1"/>
              <p:nvPr/>
            </p:nvSpPr>
            <p:spPr>
              <a:xfrm>
                <a:off x="7391400" y="2133600"/>
                <a:ext cx="474810" cy="276999"/>
              </a:xfrm>
              <a:prstGeom prst="rect">
                <a:avLst/>
              </a:prstGeom>
              <a:noFill/>
            </p:spPr>
            <p:txBody>
              <a:bodyPr wrap="none" rtlCol="0">
                <a:spAutoFit/>
              </a:bodyPr>
              <a:lstStyle/>
              <a:p>
                <a:r>
                  <a:rPr lang="en-US" sz="1200" b="1" dirty="0" smtClean="0">
                    <a:latin typeface="Calibri" pitchFamily="34" charset="0"/>
                    <a:cs typeface="Calibri" pitchFamily="34" charset="0"/>
                  </a:rPr>
                  <a:t>MT1</a:t>
                </a:r>
                <a:endParaRPr lang="en-US" sz="1200" b="1" dirty="0">
                  <a:latin typeface="Calibri" pitchFamily="34" charset="0"/>
                  <a:cs typeface="Calibri" pitchFamily="34" charset="0"/>
                </a:endParaRPr>
              </a:p>
            </p:txBody>
          </p:sp>
          <p:sp>
            <p:nvSpPr>
              <p:cNvPr id="38" name="TextBox 37"/>
              <p:cNvSpPr txBox="1"/>
              <p:nvPr/>
            </p:nvSpPr>
            <p:spPr>
              <a:xfrm>
                <a:off x="7467600" y="3276600"/>
                <a:ext cx="474810" cy="276999"/>
              </a:xfrm>
              <a:prstGeom prst="rect">
                <a:avLst/>
              </a:prstGeom>
              <a:noFill/>
            </p:spPr>
            <p:txBody>
              <a:bodyPr wrap="none" rtlCol="0">
                <a:spAutoFit/>
              </a:bodyPr>
              <a:lstStyle/>
              <a:p>
                <a:r>
                  <a:rPr lang="en-US" sz="1200" b="1" dirty="0" smtClean="0">
                    <a:latin typeface="Calibri" pitchFamily="34" charset="0"/>
                    <a:cs typeface="Calibri" pitchFamily="34" charset="0"/>
                  </a:rPr>
                  <a:t>MT2</a:t>
                </a:r>
                <a:endParaRPr lang="en-US" sz="1200" b="1" dirty="0">
                  <a:latin typeface="Calibri" pitchFamily="34" charset="0"/>
                  <a:cs typeface="Calibri" pitchFamily="34" charset="0"/>
                </a:endParaRPr>
              </a:p>
            </p:txBody>
          </p:sp>
          <p:sp>
            <p:nvSpPr>
              <p:cNvPr id="39" name="Rounded Rectangle 38"/>
              <p:cNvSpPr/>
              <p:nvPr/>
            </p:nvSpPr>
            <p:spPr>
              <a:xfrm rot="1439477">
                <a:off x="6755657" y="32327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0" name="Text Box 23"/>
              <p:cNvSpPr txBox="1">
                <a:spLocks noChangeArrowheads="1"/>
              </p:cNvSpPr>
              <p:nvPr/>
            </p:nvSpPr>
            <p:spPr bwMode="auto">
              <a:xfrm>
                <a:off x="6629400" y="3505200"/>
                <a:ext cx="644728" cy="276999"/>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sp>
            <p:nvSpPr>
              <p:cNvPr id="41" name="Oval 40"/>
              <p:cNvSpPr/>
              <p:nvPr/>
            </p:nvSpPr>
            <p:spPr>
              <a:xfrm>
                <a:off x="6553200" y="22860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49" name="TextBox 48"/>
            <p:cNvSpPr txBox="1"/>
            <p:nvPr/>
          </p:nvSpPr>
          <p:spPr>
            <a:xfrm>
              <a:off x="6834692" y="2286000"/>
              <a:ext cx="1493807" cy="646331"/>
            </a:xfrm>
            <a:prstGeom prst="rect">
              <a:avLst/>
            </a:prstGeom>
            <a:noFill/>
          </p:spPr>
          <p:txBody>
            <a:bodyPr wrap="none" rtlCol="0">
              <a:spAutoFit/>
            </a:bodyPr>
            <a:lstStyle/>
            <a:p>
              <a:pPr algn="ctr"/>
              <a:r>
                <a:rPr lang="en-US" dirty="0" smtClean="0">
                  <a:latin typeface="Calibri" pitchFamily="34" charset="0"/>
                  <a:cs typeface="Calibri" pitchFamily="34" charset="0"/>
                </a:rPr>
                <a:t>Valdoxan </a:t>
              </a:r>
            </a:p>
            <a:p>
              <a:pPr algn="ctr"/>
              <a:r>
                <a:rPr lang="en-US" dirty="0" smtClean="0">
                  <a:latin typeface="Calibri" pitchFamily="34" charset="0"/>
                  <a:cs typeface="Calibri" pitchFamily="34" charset="0"/>
                </a:rPr>
                <a:t>(agomelatine)</a:t>
              </a:r>
              <a:endParaRPr lang="en-US" dirty="0">
                <a:latin typeface="Calibri" pitchFamily="34" charset="0"/>
                <a:cs typeface="Calibri" pitchFamily="34" charset="0"/>
              </a:endParaRPr>
            </a:p>
          </p:txBody>
        </p:sp>
        <p:sp>
          <p:nvSpPr>
            <p:cNvPr id="54" name="Rounded Rectangle 53"/>
            <p:cNvSpPr/>
            <p:nvPr/>
          </p:nvSpPr>
          <p:spPr>
            <a:xfrm>
              <a:off x="6248400" y="2209800"/>
              <a:ext cx="2743200" cy="2743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cxnSp>
        <p:nvCxnSpPr>
          <p:cNvPr id="59" name="Straight Arrow Connector 58"/>
          <p:cNvCxnSpPr/>
          <p:nvPr/>
        </p:nvCxnSpPr>
        <p:spPr>
          <a:xfrm rot="10800000" flipV="1">
            <a:off x="6383888" y="4495799"/>
            <a:ext cx="1236112" cy="11563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0" name="Straight Arrow Connector 59"/>
          <p:cNvCxnSpPr/>
          <p:nvPr/>
        </p:nvCxnSpPr>
        <p:spPr>
          <a:xfrm rot="10800000" flipV="1">
            <a:off x="6477000" y="4648200"/>
            <a:ext cx="1143000"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4" name="TextBox 63"/>
          <p:cNvSpPr txBox="1"/>
          <p:nvPr/>
        </p:nvSpPr>
        <p:spPr>
          <a:xfrm>
            <a:off x="7543800" y="4343400"/>
            <a:ext cx="993542" cy="369332"/>
          </a:xfrm>
          <a:prstGeom prst="rect">
            <a:avLst/>
          </a:prstGeom>
          <a:noFill/>
        </p:spPr>
        <p:txBody>
          <a:bodyPr wrap="none" rtlCol="0">
            <a:spAutoFit/>
          </a:bodyPr>
          <a:lstStyle/>
          <a:p>
            <a:r>
              <a:rPr lang="en-US" dirty="0" smtClean="0">
                <a:latin typeface="Calibri" pitchFamily="34" charset="0"/>
                <a:cs typeface="Calibri" pitchFamily="34" charset="0"/>
              </a:rPr>
              <a:t>Agonism</a:t>
            </a:r>
            <a:endParaRPr lang="en-US" dirty="0">
              <a:latin typeface="Calibri" pitchFamily="34" charset="0"/>
              <a:cs typeface="Calibri" pitchFamily="34" charset="0"/>
            </a:endParaRPr>
          </a:p>
        </p:txBody>
      </p:sp>
      <p:cxnSp>
        <p:nvCxnSpPr>
          <p:cNvPr id="65" name="Straight Arrow Connector 64"/>
          <p:cNvCxnSpPr/>
          <p:nvPr/>
        </p:nvCxnSpPr>
        <p:spPr>
          <a:xfrm rot="10800000">
            <a:off x="5638800" y="6172200"/>
            <a:ext cx="1981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9" name="TextBox 68"/>
          <p:cNvSpPr txBox="1"/>
          <p:nvPr/>
        </p:nvSpPr>
        <p:spPr>
          <a:xfrm>
            <a:off x="7696200" y="5943600"/>
            <a:ext cx="1300228" cy="369332"/>
          </a:xfrm>
          <a:prstGeom prst="rect">
            <a:avLst/>
          </a:prstGeom>
          <a:noFill/>
        </p:spPr>
        <p:txBody>
          <a:bodyPr wrap="none" rtlCol="0">
            <a:spAutoFit/>
          </a:bodyPr>
          <a:lstStyle/>
          <a:p>
            <a:r>
              <a:rPr lang="en-US" dirty="0" smtClean="0">
                <a:latin typeface="Calibri" pitchFamily="34" charset="0"/>
                <a:cs typeface="Calibri" pitchFamily="34" charset="0"/>
              </a:rPr>
              <a:t>Antagonism</a:t>
            </a:r>
            <a:endParaRPr lang="en-US" dirty="0">
              <a:latin typeface="Calibri" pitchFamily="34" charset="0"/>
              <a:cs typeface="Calibri" pitchFamily="34" charset="0"/>
            </a:endParaRPr>
          </a:p>
        </p:txBody>
      </p:sp>
      <p:sp>
        <p:nvSpPr>
          <p:cNvPr id="58" name="Rectangle 57"/>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Stahl SM. </a:t>
            </a:r>
            <a:r>
              <a:rPr lang="en-US" sz="1200" i="1" dirty="0" smtClean="0">
                <a:latin typeface="Calibri" pitchFamily="34" charset="0"/>
                <a:cs typeface="Calibri" pitchFamily="34" charset="0"/>
              </a:rPr>
              <a:t>Stahl’s Essential Psychopharmacology. </a:t>
            </a:r>
            <a:r>
              <a:rPr lang="en-US" sz="1200" dirty="0" smtClean="0">
                <a:latin typeface="Calibri" pitchFamily="34" charset="0"/>
                <a:cs typeface="Calibri" pitchFamily="34" charset="0"/>
              </a:rPr>
              <a:t>3rd ed. 2008; de Bodinat C et al. </a:t>
            </a:r>
            <a:r>
              <a:rPr lang="en-US" sz="1200" i="1" dirty="0" smtClean="0">
                <a:latin typeface="Calibri" pitchFamily="34" charset="0"/>
                <a:cs typeface="Calibri" pitchFamily="34" charset="0"/>
              </a:rPr>
              <a:t>Nat Rev Drug Discovery. </a:t>
            </a:r>
            <a:r>
              <a:rPr lang="en-US" sz="1200" dirty="0" smtClean="0">
                <a:latin typeface="Calibri" pitchFamily="34" charset="0"/>
                <a:cs typeface="Calibri" pitchFamily="34" charset="0"/>
              </a:rPr>
              <a:t>2010.</a:t>
            </a:r>
            <a:endParaRPr lang="en-US" sz="1200" dirty="0">
              <a:latin typeface="Calibri" pitchFamily="34" charset="0"/>
              <a:cs typeface="Calibri" pitchFamily="34" charset="0"/>
            </a:endParaRPr>
          </a:p>
        </p:txBody>
      </p:sp>
      <p:sp>
        <p:nvSpPr>
          <p:cNvPr id="61" name="TextBox 60"/>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par>
                                <p:cTn id="10" presetID="53"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53"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500" fill="hold"/>
                                        <p:tgtEl>
                                          <p:spTgt spid="55"/>
                                        </p:tgtEl>
                                        <p:attrNameLst>
                                          <p:attrName>ppt_w</p:attrName>
                                        </p:attrNameLst>
                                      </p:cBhvr>
                                      <p:tavLst>
                                        <p:tav tm="0">
                                          <p:val>
                                            <p:fltVal val="0"/>
                                          </p:val>
                                        </p:tav>
                                        <p:tav tm="100000">
                                          <p:val>
                                            <p:strVal val="#ppt_w"/>
                                          </p:val>
                                        </p:tav>
                                      </p:tavLst>
                                    </p:anim>
                                    <p:anim calcmode="lin" valueType="num">
                                      <p:cBhvr>
                                        <p:cTn id="18" dur="500" fill="hold"/>
                                        <p:tgtEl>
                                          <p:spTgt spid="55"/>
                                        </p:tgtEl>
                                        <p:attrNameLst>
                                          <p:attrName>ppt_h</p:attrName>
                                        </p:attrNameLst>
                                      </p:cBhvr>
                                      <p:tavLst>
                                        <p:tav tm="0">
                                          <p:val>
                                            <p:fltVal val="0"/>
                                          </p:val>
                                        </p:tav>
                                        <p:tav tm="100000">
                                          <p:val>
                                            <p:strVal val="#ppt_h"/>
                                          </p:val>
                                        </p:tav>
                                      </p:tavLst>
                                    </p:anim>
                                    <p:animEffect transition="in" filter="fade">
                                      <p:cBhvr>
                                        <p:cTn id="19" dur="500"/>
                                        <p:tgtEl>
                                          <p:spTgt spid="5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p:cTn id="24" dur="500" fill="hold"/>
                                        <p:tgtEl>
                                          <p:spTgt spid="57"/>
                                        </p:tgtEl>
                                        <p:attrNameLst>
                                          <p:attrName>ppt_w</p:attrName>
                                        </p:attrNameLst>
                                      </p:cBhvr>
                                      <p:tavLst>
                                        <p:tav tm="0">
                                          <p:val>
                                            <p:fltVal val="0"/>
                                          </p:val>
                                        </p:tav>
                                        <p:tav tm="100000">
                                          <p:val>
                                            <p:strVal val="#ppt_w"/>
                                          </p:val>
                                        </p:tav>
                                      </p:tavLst>
                                    </p:anim>
                                    <p:anim calcmode="lin" valueType="num">
                                      <p:cBhvr>
                                        <p:cTn id="25" dur="500" fill="hold"/>
                                        <p:tgtEl>
                                          <p:spTgt spid="57"/>
                                        </p:tgtEl>
                                        <p:attrNameLst>
                                          <p:attrName>ppt_h</p:attrName>
                                        </p:attrNameLst>
                                      </p:cBhvr>
                                      <p:tavLst>
                                        <p:tav tm="0">
                                          <p:val>
                                            <p:fltVal val="0"/>
                                          </p:val>
                                        </p:tav>
                                        <p:tav tm="100000">
                                          <p:val>
                                            <p:strVal val="#ppt_h"/>
                                          </p:val>
                                        </p:tav>
                                      </p:tavLst>
                                    </p:anim>
                                    <p:animEffect transition="in" filter="fade">
                                      <p:cBhvr>
                                        <p:cTn id="26" dur="500"/>
                                        <p:tgtEl>
                                          <p:spTgt spid="5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right)">
                                      <p:cBhvr>
                                        <p:cTn id="31" dur="500"/>
                                        <p:tgtEl>
                                          <p:spTgt spid="64"/>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right)">
                                      <p:cBhvr>
                                        <p:cTn id="35" dur="500"/>
                                        <p:tgtEl>
                                          <p:spTgt spid="59"/>
                                        </p:tgtEl>
                                      </p:cBhvr>
                                    </p:animEffect>
                                  </p:childTnLst>
                                </p:cTn>
                              </p:par>
                              <p:par>
                                <p:cTn id="36" presetID="22" presetClass="entr" presetSubtype="2"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ipe(right)">
                                      <p:cBhvr>
                                        <p:cTn id="38" dur="500"/>
                                        <p:tgtEl>
                                          <p:spTgt spid="6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right)">
                                      <p:cBhvr>
                                        <p:cTn id="43" dur="500"/>
                                        <p:tgtEl>
                                          <p:spTgt spid="69"/>
                                        </p:tgtEl>
                                      </p:cBhvr>
                                    </p:animEffec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right)">
                                      <p:cBhvr>
                                        <p:cTn id="4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153400" cy="1600200"/>
          </a:xfrm>
        </p:spPr>
        <p:txBody>
          <a:bodyPr>
            <a:noAutofit/>
          </a:bodyPr>
          <a:lstStyle/>
          <a:p>
            <a:r>
              <a:rPr lang="en-US" sz="3600" dirty="0" smtClean="0"/>
              <a:t>Valdoxan:  A Multifaceted Approach </a:t>
            </a:r>
            <a:br>
              <a:rPr lang="en-US" sz="3600" dirty="0" smtClean="0"/>
            </a:br>
            <a:r>
              <a:rPr lang="en-US" sz="3600" dirty="0" smtClean="0"/>
              <a:t>to Depression Through Resynchronization of Circadian Rhythms</a:t>
            </a:r>
            <a:endParaRPr lang="en-US" sz="3600" dirty="0"/>
          </a:p>
        </p:txBody>
      </p:sp>
      <p:sp>
        <p:nvSpPr>
          <p:cNvPr id="3" name="Content Placeholder 2"/>
          <p:cNvSpPr>
            <a:spLocks noGrp="1"/>
          </p:cNvSpPr>
          <p:nvPr>
            <p:ph idx="1"/>
          </p:nvPr>
        </p:nvSpPr>
        <p:spPr>
          <a:xfrm>
            <a:off x="457200" y="1981200"/>
            <a:ext cx="8476488" cy="4495800"/>
          </a:xfrm>
        </p:spPr>
        <p:txBody>
          <a:bodyPr>
            <a:normAutofit fontScale="85000" lnSpcReduction="20000"/>
          </a:bodyPr>
          <a:lstStyle/>
          <a:p>
            <a:pPr>
              <a:spcBef>
                <a:spcPts val="1200"/>
              </a:spcBef>
              <a:spcAft>
                <a:spcPts val="1200"/>
              </a:spcAft>
              <a:buClrTx/>
            </a:pPr>
            <a:r>
              <a:rPr lang="en-US" dirty="0" smtClean="0"/>
              <a:t>Normalization of sleep-wake phase</a:t>
            </a:r>
          </a:p>
          <a:p>
            <a:pPr>
              <a:spcBef>
                <a:spcPts val="1200"/>
              </a:spcBef>
              <a:spcAft>
                <a:spcPts val="1200"/>
              </a:spcAft>
              <a:buClrTx/>
            </a:pPr>
            <a:r>
              <a:rPr lang="en-US" dirty="0" smtClean="0"/>
              <a:t>Increasing BDNF and hippocampal neurogenesis </a:t>
            </a:r>
          </a:p>
          <a:p>
            <a:pPr>
              <a:spcBef>
                <a:spcPts val="1200"/>
              </a:spcBef>
              <a:spcAft>
                <a:spcPts val="1200"/>
              </a:spcAft>
              <a:buClrTx/>
            </a:pPr>
            <a:r>
              <a:rPr lang="en-US" dirty="0" smtClean="0"/>
              <a:t>Increasing intracellular signaling for neurogenesis and sleep-wake phase</a:t>
            </a:r>
          </a:p>
          <a:p>
            <a:pPr>
              <a:spcBef>
                <a:spcPts val="1200"/>
              </a:spcBef>
              <a:spcAft>
                <a:spcPts val="1200"/>
              </a:spcAft>
              <a:buClrTx/>
            </a:pPr>
            <a:r>
              <a:rPr lang="en-US" dirty="0" smtClean="0"/>
              <a:t>Decreasing stress-induced glutamate release</a:t>
            </a:r>
          </a:p>
          <a:p>
            <a:pPr>
              <a:spcBef>
                <a:spcPts val="1200"/>
              </a:spcBef>
              <a:spcAft>
                <a:spcPts val="1200"/>
              </a:spcAft>
              <a:buClrTx/>
            </a:pPr>
            <a:r>
              <a:rPr lang="en-US" dirty="0" smtClean="0"/>
              <a:t>Increasing norepinephrine (NE) in the frontal cortex and hippocampus and dopamine (DA) in the frontal cortex</a:t>
            </a:r>
          </a:p>
          <a:p>
            <a:pPr>
              <a:spcBef>
                <a:spcPts val="1200"/>
              </a:spcBef>
              <a:spcAft>
                <a:spcPts val="1200"/>
              </a:spcAft>
              <a:buClrTx/>
            </a:pPr>
            <a:r>
              <a:rPr lang="en-US" dirty="0" smtClean="0"/>
              <a:t>Low rate of side effects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274320"/>
            <a:ext cx="8171688" cy="868680"/>
          </a:xfrm>
        </p:spPr>
        <p:txBody>
          <a:bodyPr/>
          <a:lstStyle/>
          <a:p>
            <a:r>
              <a:rPr lang="en-US" dirty="0" smtClean="0"/>
              <a:t>Darkness-Induced Phase Delay</a:t>
            </a:r>
            <a:endParaRPr lang="en-US" dirty="0"/>
          </a:p>
        </p:txBody>
      </p:sp>
      <p:pic>
        <p:nvPicPr>
          <p:cNvPr id="5" name="Picture 2" descr="C:\Users\nlowe\AppData\Local\Microsoft\Windows\Temporary Internet Files\Content.IE5\T6C6949W\MC900000922[1].wmf"/>
          <p:cNvPicPr>
            <a:picLocks noChangeAspect="1" noChangeArrowheads="1"/>
          </p:cNvPicPr>
          <p:nvPr/>
        </p:nvPicPr>
        <p:blipFill>
          <a:blip r:embed="rId3" cstate="print"/>
          <a:srcRect/>
          <a:stretch>
            <a:fillRect/>
          </a:stretch>
        </p:blipFill>
        <p:spPr bwMode="auto">
          <a:xfrm>
            <a:off x="1219200" y="1524000"/>
            <a:ext cx="1044245" cy="1613002"/>
          </a:xfrm>
          <a:prstGeom prst="rect">
            <a:avLst/>
          </a:prstGeom>
          <a:noFill/>
        </p:spPr>
      </p:pic>
      <p:sp>
        <p:nvSpPr>
          <p:cNvPr id="36" name="Rectangle 35"/>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Armstrong SM et al. </a:t>
            </a:r>
            <a:r>
              <a:rPr lang="en-US" sz="1200" i="1" dirty="0" smtClean="0">
                <a:latin typeface="Calibri" pitchFamily="34" charset="0"/>
                <a:cs typeface="Calibri" pitchFamily="34" charset="0"/>
              </a:rPr>
              <a:t>Pharmacol Biochem and Behav.</a:t>
            </a:r>
            <a:r>
              <a:rPr lang="en-US" sz="1200" dirty="0" smtClean="0">
                <a:latin typeface="Calibri" pitchFamily="34" charset="0"/>
                <a:cs typeface="Calibri" pitchFamily="34" charset="0"/>
              </a:rPr>
              <a:t> 1993.</a:t>
            </a:r>
            <a:endParaRPr lang="en-US" sz="1200" dirty="0">
              <a:latin typeface="Calibri" pitchFamily="34" charset="0"/>
              <a:cs typeface="Calibri" pitchFamily="34" charset="0"/>
            </a:endParaRPr>
          </a:p>
        </p:txBody>
      </p:sp>
      <p:pic>
        <p:nvPicPr>
          <p:cNvPr id="58" name="Picture 27" descr="Courbe_nuage_Jaune-Bleu_JP"/>
          <p:cNvPicPr>
            <a:picLocks noChangeAspect="1" noChangeArrowheads="1"/>
          </p:cNvPicPr>
          <p:nvPr/>
        </p:nvPicPr>
        <p:blipFill>
          <a:blip r:embed="rId4" cstate="print"/>
          <a:srcRect t="38580" b="49353"/>
          <a:stretch>
            <a:fillRect/>
          </a:stretch>
        </p:blipFill>
        <p:spPr bwMode="auto">
          <a:xfrm>
            <a:off x="3835400" y="2057856"/>
            <a:ext cx="4978400" cy="1155700"/>
          </a:xfrm>
          <a:prstGeom prst="rect">
            <a:avLst/>
          </a:prstGeom>
          <a:noFill/>
          <a:ln w="28575">
            <a:noFill/>
            <a:miter lim="800000"/>
            <a:headEnd/>
            <a:tailEnd/>
          </a:ln>
        </p:spPr>
      </p:pic>
      <p:grpSp>
        <p:nvGrpSpPr>
          <p:cNvPr id="53" name="Group 52"/>
          <p:cNvGrpSpPr/>
          <p:nvPr/>
        </p:nvGrpSpPr>
        <p:grpSpPr>
          <a:xfrm>
            <a:off x="3810000" y="2057856"/>
            <a:ext cx="5034276" cy="2361744"/>
            <a:chOff x="3810000" y="2057856"/>
            <a:chExt cx="5034276" cy="2361744"/>
          </a:xfrm>
        </p:grpSpPr>
        <p:grpSp>
          <p:nvGrpSpPr>
            <p:cNvPr id="49" name="Group 48"/>
            <p:cNvGrpSpPr/>
            <p:nvPr/>
          </p:nvGrpSpPr>
          <p:grpSpPr>
            <a:xfrm>
              <a:off x="4673600" y="3505200"/>
              <a:ext cx="3355746" cy="914400"/>
              <a:chOff x="4673600" y="3505200"/>
              <a:chExt cx="3355746" cy="914400"/>
            </a:xfrm>
          </p:grpSpPr>
          <p:pic>
            <p:nvPicPr>
              <p:cNvPr id="67" name="Picture 12" descr="C:\Users\nlowe\AppData\Local\Microsoft\Windows\Temporary Internet Files\Content.IE5\KMRC1UHP\MC900295047[1].wmf"/>
              <p:cNvPicPr>
                <a:picLocks noChangeAspect="1" noChangeArrowheads="1"/>
              </p:cNvPicPr>
              <p:nvPr/>
            </p:nvPicPr>
            <p:blipFill>
              <a:blip r:embed="rId5" cstate="print">
                <a:duotone>
                  <a:schemeClr val="accent6">
                    <a:shade val="45000"/>
                    <a:satMod val="135000"/>
                  </a:schemeClr>
                  <a:prstClr val="white"/>
                </a:duotone>
              </a:blip>
              <a:srcRect/>
              <a:stretch>
                <a:fillRect/>
              </a:stretch>
            </p:blipFill>
            <p:spPr bwMode="auto">
              <a:xfrm>
                <a:off x="7188200" y="3581400"/>
                <a:ext cx="841146" cy="838200"/>
              </a:xfrm>
              <a:prstGeom prst="rect">
                <a:avLst/>
              </a:prstGeom>
              <a:noFill/>
            </p:spPr>
          </p:pic>
          <p:pic>
            <p:nvPicPr>
              <p:cNvPr id="68" name="Picture 11" descr="C:\Users\nlowe\AppData\Local\Microsoft\Windows\Temporary Internet Files\Content.IE5\T6C6949W\MC900187841[1].wmf"/>
              <p:cNvPicPr>
                <a:picLocks noChangeAspect="1" noChangeArrowheads="1"/>
              </p:cNvPicPr>
              <p:nvPr/>
            </p:nvPicPr>
            <p:blipFill>
              <a:blip r:embed="rId6" cstate="print">
                <a:duotone>
                  <a:schemeClr val="accent2">
                    <a:shade val="45000"/>
                    <a:satMod val="135000"/>
                  </a:schemeClr>
                  <a:prstClr val="white"/>
                </a:duotone>
              </a:blip>
              <a:srcRect/>
              <a:stretch>
                <a:fillRect/>
              </a:stretch>
            </p:blipFill>
            <p:spPr bwMode="auto">
              <a:xfrm>
                <a:off x="4673600" y="3505200"/>
                <a:ext cx="914400" cy="914400"/>
              </a:xfrm>
              <a:prstGeom prst="rect">
                <a:avLst/>
              </a:prstGeom>
              <a:noFill/>
            </p:spPr>
          </p:pic>
          <p:sp>
            <p:nvSpPr>
              <p:cNvPr id="37" name="Text Box 6"/>
              <p:cNvSpPr txBox="1">
                <a:spLocks noChangeArrowheads="1"/>
              </p:cNvSpPr>
              <p:nvPr/>
            </p:nvSpPr>
            <p:spPr bwMode="auto">
              <a:xfrm>
                <a:off x="7416800" y="3810000"/>
                <a:ext cx="510323" cy="276999"/>
              </a:xfrm>
              <a:prstGeom prst="rect">
                <a:avLst/>
              </a:prstGeom>
              <a:noFill/>
              <a:ln w="9525">
                <a:noFill/>
                <a:miter lim="800000"/>
                <a:headEnd/>
                <a:tailEnd/>
              </a:ln>
            </p:spPr>
            <p:txBody>
              <a:bodyPr wrap="none" lIns="36000" tIns="0" rIns="36000" bIns="0">
                <a:spAutoFit/>
              </a:bodyPr>
              <a:lstStyle/>
              <a:p>
                <a:pPr>
                  <a:spcBef>
                    <a:spcPct val="50000"/>
                  </a:spcBef>
                  <a:buFontTx/>
                  <a:buNone/>
                </a:pPr>
                <a:r>
                  <a:rPr lang="en-US" dirty="0">
                    <a:latin typeface="Calibri" pitchFamily="34" charset="0"/>
                    <a:cs typeface="Calibri" pitchFamily="34" charset="0"/>
                  </a:rPr>
                  <a:t>Dark</a:t>
                </a:r>
              </a:p>
            </p:txBody>
          </p:sp>
          <p:sp>
            <p:nvSpPr>
              <p:cNvPr id="38" name="Text Box 7"/>
              <p:cNvSpPr txBox="1">
                <a:spLocks noChangeArrowheads="1"/>
              </p:cNvSpPr>
              <p:nvPr/>
            </p:nvSpPr>
            <p:spPr bwMode="auto">
              <a:xfrm>
                <a:off x="4902200" y="3810000"/>
                <a:ext cx="455253" cy="276999"/>
              </a:xfrm>
              <a:prstGeom prst="rect">
                <a:avLst/>
              </a:prstGeom>
              <a:noFill/>
              <a:ln w="9525">
                <a:noFill/>
                <a:miter lim="800000"/>
                <a:headEnd/>
                <a:tailEnd/>
              </a:ln>
            </p:spPr>
            <p:txBody>
              <a:bodyPr wrap="none" lIns="0" tIns="0" rIns="0" bIns="0">
                <a:spAutoFit/>
              </a:bodyPr>
              <a:lstStyle/>
              <a:p>
                <a:pPr>
                  <a:spcBef>
                    <a:spcPct val="50000"/>
                  </a:spcBef>
                  <a:buFontTx/>
                  <a:buNone/>
                </a:pPr>
                <a:r>
                  <a:rPr lang="en-US" dirty="0">
                    <a:latin typeface="Calibri" pitchFamily="34" charset="0"/>
                    <a:cs typeface="Calibri" pitchFamily="34" charset="0"/>
                  </a:rPr>
                  <a:t>Light</a:t>
                </a:r>
              </a:p>
            </p:txBody>
          </p:sp>
        </p:grpSp>
        <p:grpSp>
          <p:nvGrpSpPr>
            <p:cNvPr id="48" name="Group 47"/>
            <p:cNvGrpSpPr/>
            <p:nvPr/>
          </p:nvGrpSpPr>
          <p:grpSpPr>
            <a:xfrm>
              <a:off x="3810000" y="2057856"/>
              <a:ext cx="5034276" cy="1447344"/>
              <a:chOff x="3810000" y="2057856"/>
              <a:chExt cx="5034276" cy="1447344"/>
            </a:xfrm>
          </p:grpSpPr>
          <p:sp>
            <p:nvSpPr>
              <p:cNvPr id="52" name="Text Box 21"/>
              <p:cNvSpPr txBox="1">
                <a:spLocks noChangeArrowheads="1"/>
              </p:cNvSpPr>
              <p:nvPr/>
            </p:nvSpPr>
            <p:spPr bwMode="auto">
              <a:xfrm>
                <a:off x="6197600" y="3289756"/>
                <a:ext cx="431800" cy="215444"/>
              </a:xfrm>
              <a:prstGeom prst="rect">
                <a:avLst/>
              </a:prstGeom>
              <a:noFill/>
              <a:ln w="9525">
                <a:noFill/>
                <a:miter lim="800000"/>
                <a:headEnd/>
                <a:tailEnd/>
              </a:ln>
              <a:effectLst/>
            </p:spPr>
            <p:txBody>
              <a:bodyPr wrap="square" lIns="0" tIns="0" rIns="0" bIns="0">
                <a:spAutoFit/>
              </a:bodyPr>
              <a:lstStyle/>
              <a:p>
                <a:pPr>
                  <a:buFontTx/>
                  <a:buNone/>
                  <a:defRPr/>
                </a:pPr>
                <a:r>
                  <a:rPr lang="fr-FR" sz="1400" dirty="0" smtClean="0">
                    <a:latin typeface="Calibri" pitchFamily="34" charset="0"/>
                    <a:cs typeface="Calibri" pitchFamily="34" charset="0"/>
                  </a:rPr>
                  <a:t>6 pm</a:t>
                </a:r>
                <a:endParaRPr lang="fr-FR" sz="1400" dirty="0">
                  <a:latin typeface="Calibri" pitchFamily="34" charset="0"/>
                  <a:cs typeface="Calibri" pitchFamily="34" charset="0"/>
                </a:endParaRPr>
              </a:p>
            </p:txBody>
          </p:sp>
          <p:sp>
            <p:nvSpPr>
              <p:cNvPr id="54" name="Text Box 23"/>
              <p:cNvSpPr txBox="1">
                <a:spLocks noChangeArrowheads="1"/>
              </p:cNvSpPr>
              <p:nvPr/>
            </p:nvSpPr>
            <p:spPr bwMode="auto">
              <a:xfrm>
                <a:off x="8483600" y="3289756"/>
                <a:ext cx="360676"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6 </a:t>
                </a:r>
                <a:r>
                  <a:rPr lang="fr-FR" sz="1400" dirty="0" err="1" smtClean="0">
                    <a:latin typeface="Calibri" pitchFamily="34" charset="0"/>
                    <a:cs typeface="Calibri" pitchFamily="34" charset="0"/>
                  </a:rPr>
                  <a:t>am</a:t>
                </a:r>
                <a:endParaRPr lang="fr-FR" sz="1400" dirty="0">
                  <a:latin typeface="Calibri" pitchFamily="34" charset="0"/>
                  <a:cs typeface="Calibri" pitchFamily="34" charset="0"/>
                </a:endParaRPr>
              </a:p>
            </p:txBody>
          </p:sp>
          <p:sp>
            <p:nvSpPr>
              <p:cNvPr id="57" name="Text Box 26"/>
              <p:cNvSpPr txBox="1">
                <a:spLocks noChangeArrowheads="1"/>
              </p:cNvSpPr>
              <p:nvPr/>
            </p:nvSpPr>
            <p:spPr bwMode="auto">
              <a:xfrm>
                <a:off x="3835629" y="3289756"/>
                <a:ext cx="360676"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6 </a:t>
                </a:r>
                <a:r>
                  <a:rPr lang="fr-FR" sz="1400" dirty="0" err="1" smtClean="0">
                    <a:latin typeface="Calibri" pitchFamily="34" charset="0"/>
                    <a:cs typeface="Calibri" pitchFamily="34" charset="0"/>
                  </a:rPr>
                  <a:t>am</a:t>
                </a:r>
                <a:endParaRPr lang="fr-FR" sz="1400" dirty="0">
                  <a:latin typeface="Calibri" pitchFamily="34" charset="0"/>
                  <a:cs typeface="Calibri" pitchFamily="34" charset="0"/>
                </a:endParaRPr>
              </a:p>
            </p:txBody>
          </p:sp>
          <p:sp>
            <p:nvSpPr>
              <p:cNvPr id="50" name="Line 19"/>
              <p:cNvSpPr>
                <a:spLocks noChangeShapeType="1"/>
              </p:cNvSpPr>
              <p:nvPr/>
            </p:nvSpPr>
            <p:spPr bwMode="auto">
              <a:xfrm flipV="1">
                <a:off x="6350000" y="2057856"/>
                <a:ext cx="0" cy="1295400"/>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a:lstStyle/>
              <a:p>
                <a:endParaRPr lang="en-US">
                  <a:latin typeface="Calibri" pitchFamily="34" charset="0"/>
                  <a:cs typeface="Calibri" pitchFamily="34" charset="0"/>
                </a:endParaRPr>
              </a:p>
            </p:txBody>
          </p:sp>
          <p:cxnSp>
            <p:nvCxnSpPr>
              <p:cNvPr id="70" name="Straight Connector 69"/>
              <p:cNvCxnSpPr/>
              <p:nvPr/>
            </p:nvCxnSpPr>
            <p:spPr>
              <a:xfrm>
                <a:off x="3810000" y="3226256"/>
                <a:ext cx="5029200" cy="0"/>
              </a:xfrm>
              <a:prstGeom prst="line">
                <a:avLst/>
              </a:prstGeom>
            </p:spPr>
            <p:style>
              <a:lnRef idx="2">
                <a:schemeClr val="accent2"/>
              </a:lnRef>
              <a:fillRef idx="0">
                <a:schemeClr val="accent2"/>
              </a:fillRef>
              <a:effectRef idx="1">
                <a:schemeClr val="accent2"/>
              </a:effectRef>
              <a:fontRef idx="minor">
                <a:schemeClr val="tx1"/>
              </a:fontRef>
            </p:style>
          </p:cxnSp>
        </p:grpSp>
      </p:grpSp>
      <p:grpSp>
        <p:nvGrpSpPr>
          <p:cNvPr id="47" name="Group 46"/>
          <p:cNvGrpSpPr/>
          <p:nvPr/>
        </p:nvGrpSpPr>
        <p:grpSpPr>
          <a:xfrm>
            <a:off x="3124200" y="1981200"/>
            <a:ext cx="650172" cy="1219200"/>
            <a:chOff x="3124200" y="1981200"/>
            <a:chExt cx="650172" cy="1219200"/>
          </a:xfrm>
        </p:grpSpPr>
        <p:sp>
          <p:nvSpPr>
            <p:cNvPr id="63" name="Text Box 32"/>
            <p:cNvSpPr txBox="1">
              <a:spLocks noChangeArrowheads="1"/>
            </p:cNvSpPr>
            <p:nvPr/>
          </p:nvSpPr>
          <p:spPr bwMode="auto">
            <a:xfrm>
              <a:off x="3124200" y="2515056"/>
              <a:ext cx="402161" cy="246221"/>
            </a:xfrm>
            <a:prstGeom prst="rect">
              <a:avLst/>
            </a:prstGeom>
            <a:noFill/>
            <a:ln w="9525">
              <a:noFill/>
              <a:miter lim="800000"/>
              <a:headEnd/>
              <a:tailEnd/>
            </a:ln>
          </p:spPr>
          <p:txBody>
            <a:bodyPr wrap="none" lIns="0" tIns="0" rIns="0" bIns="0">
              <a:spAutoFit/>
            </a:bodyPr>
            <a:lstStyle/>
            <a:p>
              <a:pPr>
                <a:spcBef>
                  <a:spcPct val="50000"/>
                </a:spcBef>
                <a:buFontTx/>
                <a:buNone/>
              </a:pPr>
              <a:r>
                <a:rPr lang="en-US" sz="1600" dirty="0">
                  <a:latin typeface="Calibri" pitchFamily="34" charset="0"/>
                  <a:cs typeface="Calibri" pitchFamily="34" charset="0"/>
                </a:rPr>
                <a:t>Days</a:t>
              </a:r>
            </a:p>
          </p:txBody>
        </p:sp>
        <p:sp>
          <p:nvSpPr>
            <p:cNvPr id="71" name="Text Box 26"/>
            <p:cNvSpPr txBox="1">
              <a:spLocks noChangeArrowheads="1"/>
            </p:cNvSpPr>
            <p:nvPr/>
          </p:nvSpPr>
          <p:spPr bwMode="auto">
            <a:xfrm>
              <a:off x="3683000" y="1981200"/>
              <a:ext cx="91372"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0</a:t>
              </a:r>
              <a:endParaRPr lang="fr-FR" sz="1400" dirty="0">
                <a:latin typeface="Calibri" pitchFamily="34" charset="0"/>
                <a:cs typeface="Calibri" pitchFamily="34" charset="0"/>
              </a:endParaRPr>
            </a:p>
          </p:txBody>
        </p:sp>
        <p:sp>
          <p:nvSpPr>
            <p:cNvPr id="74" name="Text Box 26"/>
            <p:cNvSpPr txBox="1">
              <a:spLocks noChangeArrowheads="1"/>
            </p:cNvSpPr>
            <p:nvPr/>
          </p:nvSpPr>
          <p:spPr bwMode="auto">
            <a:xfrm>
              <a:off x="3581400" y="2984956"/>
              <a:ext cx="182742"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10</a:t>
              </a:r>
              <a:endParaRPr lang="fr-FR" sz="1400" dirty="0">
                <a:latin typeface="Calibri" pitchFamily="34" charset="0"/>
                <a:cs typeface="Calibri" pitchFamily="34" charset="0"/>
              </a:endParaRPr>
            </a:p>
          </p:txBody>
        </p:sp>
        <p:sp>
          <p:nvSpPr>
            <p:cNvPr id="75" name="Text Box 26"/>
            <p:cNvSpPr txBox="1">
              <a:spLocks noChangeArrowheads="1"/>
            </p:cNvSpPr>
            <p:nvPr/>
          </p:nvSpPr>
          <p:spPr bwMode="auto">
            <a:xfrm>
              <a:off x="3683000" y="2491610"/>
              <a:ext cx="91372"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5</a:t>
              </a:r>
              <a:endParaRPr lang="fr-FR" sz="1400" dirty="0">
                <a:latin typeface="Calibri" pitchFamily="34" charset="0"/>
                <a:cs typeface="Calibri" pitchFamily="34" charset="0"/>
              </a:endParaRPr>
            </a:p>
          </p:txBody>
        </p:sp>
      </p:grpSp>
      <p:pic>
        <p:nvPicPr>
          <p:cNvPr id="77" name="Picture 2" descr="C:\Users\nlowe\AppData\Local\Microsoft\Windows\Temporary Internet Files\Content.IE5\7EPW3U61\MC900435236[1].png"/>
          <p:cNvPicPr>
            <a:picLocks noChangeAspect="1" noChangeArrowheads="1"/>
          </p:cNvPicPr>
          <p:nvPr/>
        </p:nvPicPr>
        <p:blipFill>
          <a:blip r:embed="rId7" cstate="print"/>
          <a:srcRect/>
          <a:stretch>
            <a:fillRect/>
          </a:stretch>
        </p:blipFill>
        <p:spPr bwMode="auto">
          <a:xfrm>
            <a:off x="228600" y="4154269"/>
            <a:ext cx="1295400" cy="1595481"/>
          </a:xfrm>
          <a:prstGeom prst="rect">
            <a:avLst/>
          </a:prstGeom>
          <a:noFill/>
        </p:spPr>
      </p:pic>
      <p:sp>
        <p:nvSpPr>
          <p:cNvPr id="78" name="Freeform 77"/>
          <p:cNvSpPr/>
          <p:nvPr/>
        </p:nvSpPr>
        <p:spPr>
          <a:xfrm>
            <a:off x="469106" y="4375725"/>
            <a:ext cx="812007" cy="1095375"/>
          </a:xfrm>
          <a:custGeom>
            <a:avLst/>
            <a:gdLst>
              <a:gd name="connsiteX0" fmla="*/ 254794 w 812007"/>
              <a:gd name="connsiteY0" fmla="*/ 1090613 h 1095375"/>
              <a:gd name="connsiteX1" fmla="*/ 257175 w 812007"/>
              <a:gd name="connsiteY1" fmla="*/ 931069 h 1095375"/>
              <a:gd name="connsiteX2" fmla="*/ 242888 w 812007"/>
              <a:gd name="connsiteY2" fmla="*/ 885825 h 1095375"/>
              <a:gd name="connsiteX3" fmla="*/ 209550 w 812007"/>
              <a:gd name="connsiteY3" fmla="*/ 826294 h 1095375"/>
              <a:gd name="connsiteX4" fmla="*/ 88107 w 812007"/>
              <a:gd name="connsiteY4" fmla="*/ 671513 h 1095375"/>
              <a:gd name="connsiteX5" fmla="*/ 23813 w 812007"/>
              <a:gd name="connsiteY5" fmla="*/ 561975 h 1095375"/>
              <a:gd name="connsiteX6" fmla="*/ 0 w 812007"/>
              <a:gd name="connsiteY6" fmla="*/ 390525 h 1095375"/>
              <a:gd name="connsiteX7" fmla="*/ 28575 w 812007"/>
              <a:gd name="connsiteY7" fmla="*/ 269082 h 1095375"/>
              <a:gd name="connsiteX8" fmla="*/ 73819 w 812007"/>
              <a:gd name="connsiteY8" fmla="*/ 173832 h 1095375"/>
              <a:gd name="connsiteX9" fmla="*/ 166688 w 812007"/>
              <a:gd name="connsiteY9" fmla="*/ 83344 h 1095375"/>
              <a:gd name="connsiteX10" fmla="*/ 278607 w 812007"/>
              <a:gd name="connsiteY10" fmla="*/ 21432 h 1095375"/>
              <a:gd name="connsiteX11" fmla="*/ 397669 w 812007"/>
              <a:gd name="connsiteY11" fmla="*/ 0 h 1095375"/>
              <a:gd name="connsiteX12" fmla="*/ 500063 w 812007"/>
              <a:gd name="connsiteY12" fmla="*/ 9525 h 1095375"/>
              <a:gd name="connsiteX13" fmla="*/ 592932 w 812007"/>
              <a:gd name="connsiteY13" fmla="*/ 42863 h 1095375"/>
              <a:gd name="connsiteX14" fmla="*/ 702469 w 812007"/>
              <a:gd name="connsiteY14" fmla="*/ 126207 h 1095375"/>
              <a:gd name="connsiteX15" fmla="*/ 752475 w 812007"/>
              <a:gd name="connsiteY15" fmla="*/ 202407 h 1095375"/>
              <a:gd name="connsiteX16" fmla="*/ 795338 w 812007"/>
              <a:gd name="connsiteY16" fmla="*/ 297657 h 1095375"/>
              <a:gd name="connsiteX17" fmla="*/ 812007 w 812007"/>
              <a:gd name="connsiteY17" fmla="*/ 395288 h 1095375"/>
              <a:gd name="connsiteX18" fmla="*/ 809625 w 812007"/>
              <a:gd name="connsiteY18" fmla="*/ 497682 h 1095375"/>
              <a:gd name="connsiteX19" fmla="*/ 754857 w 812007"/>
              <a:gd name="connsiteY19" fmla="*/ 628650 h 1095375"/>
              <a:gd name="connsiteX20" fmla="*/ 695325 w 812007"/>
              <a:gd name="connsiteY20" fmla="*/ 719138 h 1095375"/>
              <a:gd name="connsiteX21" fmla="*/ 631032 w 812007"/>
              <a:gd name="connsiteY21" fmla="*/ 795338 h 1095375"/>
              <a:gd name="connsiteX22" fmla="*/ 581025 w 812007"/>
              <a:gd name="connsiteY22" fmla="*/ 859632 h 1095375"/>
              <a:gd name="connsiteX23" fmla="*/ 564357 w 812007"/>
              <a:gd name="connsiteY23" fmla="*/ 909638 h 1095375"/>
              <a:gd name="connsiteX24" fmla="*/ 557213 w 812007"/>
              <a:gd name="connsiteY24" fmla="*/ 966788 h 1095375"/>
              <a:gd name="connsiteX25" fmla="*/ 561975 w 812007"/>
              <a:gd name="connsiteY25" fmla="*/ 1095375 h 1095375"/>
              <a:gd name="connsiteX26" fmla="*/ 254794 w 812007"/>
              <a:gd name="connsiteY26" fmla="*/ 1090613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2007" h="1095375">
                <a:moveTo>
                  <a:pt x="254794" y="1090613"/>
                </a:moveTo>
                <a:cubicBezTo>
                  <a:pt x="255588" y="1037432"/>
                  <a:pt x="256381" y="984250"/>
                  <a:pt x="257175" y="931069"/>
                </a:cubicBezTo>
                <a:lnTo>
                  <a:pt x="242888" y="885825"/>
                </a:lnTo>
                <a:lnTo>
                  <a:pt x="209550" y="826294"/>
                </a:lnTo>
                <a:lnTo>
                  <a:pt x="88107" y="671513"/>
                </a:lnTo>
                <a:lnTo>
                  <a:pt x="23813" y="561975"/>
                </a:lnTo>
                <a:lnTo>
                  <a:pt x="0" y="390525"/>
                </a:lnTo>
                <a:lnTo>
                  <a:pt x="28575" y="269082"/>
                </a:lnTo>
                <a:lnTo>
                  <a:pt x="73819" y="173832"/>
                </a:lnTo>
                <a:lnTo>
                  <a:pt x="166688" y="83344"/>
                </a:lnTo>
                <a:lnTo>
                  <a:pt x="278607" y="21432"/>
                </a:lnTo>
                <a:lnTo>
                  <a:pt x="397669" y="0"/>
                </a:lnTo>
                <a:lnTo>
                  <a:pt x="500063" y="9525"/>
                </a:lnTo>
                <a:lnTo>
                  <a:pt x="592932" y="42863"/>
                </a:lnTo>
                <a:lnTo>
                  <a:pt x="702469" y="126207"/>
                </a:lnTo>
                <a:lnTo>
                  <a:pt x="752475" y="202407"/>
                </a:lnTo>
                <a:lnTo>
                  <a:pt x="795338" y="297657"/>
                </a:lnTo>
                <a:lnTo>
                  <a:pt x="812007" y="395288"/>
                </a:lnTo>
                <a:lnTo>
                  <a:pt x="809625" y="497682"/>
                </a:lnTo>
                <a:lnTo>
                  <a:pt x="754857" y="628650"/>
                </a:lnTo>
                <a:lnTo>
                  <a:pt x="695325" y="719138"/>
                </a:lnTo>
                <a:lnTo>
                  <a:pt x="631032" y="795338"/>
                </a:lnTo>
                <a:lnTo>
                  <a:pt x="581025" y="859632"/>
                </a:lnTo>
                <a:lnTo>
                  <a:pt x="564357" y="909638"/>
                </a:lnTo>
                <a:lnTo>
                  <a:pt x="557213" y="966788"/>
                </a:lnTo>
                <a:lnTo>
                  <a:pt x="561975" y="1095375"/>
                </a:lnTo>
                <a:lnTo>
                  <a:pt x="254794" y="1090613"/>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9" name="TextBox 78"/>
          <p:cNvSpPr txBox="1"/>
          <p:nvPr/>
        </p:nvSpPr>
        <p:spPr>
          <a:xfrm>
            <a:off x="304800" y="5830669"/>
            <a:ext cx="1047082" cy="646331"/>
          </a:xfrm>
          <a:prstGeom prst="rect">
            <a:avLst/>
          </a:prstGeom>
          <a:noFill/>
        </p:spPr>
        <p:txBody>
          <a:bodyPr wrap="none" rtlCol="0">
            <a:spAutoFit/>
          </a:bodyPr>
          <a:lstStyle/>
          <a:p>
            <a:pPr algn="ctr"/>
            <a:r>
              <a:rPr lang="en-US" dirty="0" smtClean="0">
                <a:latin typeface="Calibri" pitchFamily="34" charset="0"/>
                <a:cs typeface="Calibri" pitchFamily="34" charset="0"/>
              </a:rPr>
              <a:t>constant </a:t>
            </a:r>
          </a:p>
          <a:p>
            <a:pPr algn="ctr"/>
            <a:r>
              <a:rPr lang="en-US" dirty="0" smtClean="0">
                <a:latin typeface="Calibri" pitchFamily="34" charset="0"/>
                <a:cs typeface="Calibri" pitchFamily="34" charset="0"/>
              </a:rPr>
              <a:t>darkness</a:t>
            </a:r>
            <a:endParaRPr lang="en-US" dirty="0">
              <a:latin typeface="Calibri" pitchFamily="34" charset="0"/>
              <a:cs typeface="Calibri" pitchFamily="34" charset="0"/>
            </a:endParaRPr>
          </a:p>
        </p:txBody>
      </p:sp>
      <p:sp>
        <p:nvSpPr>
          <p:cNvPr id="80" name="Right Arrow 79"/>
          <p:cNvSpPr/>
          <p:nvPr/>
        </p:nvSpPr>
        <p:spPr>
          <a:xfrm>
            <a:off x="1371600" y="4953000"/>
            <a:ext cx="457200" cy="457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81" name="Rectangle 80"/>
          <p:cNvSpPr/>
          <p:nvPr/>
        </p:nvSpPr>
        <p:spPr>
          <a:xfrm>
            <a:off x="1905000" y="4495800"/>
            <a:ext cx="1143000" cy="12192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latin typeface="Calibri" pitchFamily="34" charset="0"/>
                <a:cs typeface="Calibri" pitchFamily="34" charset="0"/>
              </a:rPr>
              <a:t>Normal light/dark cycles</a:t>
            </a:r>
            <a:endParaRPr lang="en-US" dirty="0">
              <a:latin typeface="Calibri" pitchFamily="34" charset="0"/>
              <a:cs typeface="Calibri" pitchFamily="34" charset="0"/>
            </a:endParaRPr>
          </a:p>
        </p:txBody>
      </p:sp>
      <p:pic>
        <p:nvPicPr>
          <p:cNvPr id="83" name="Picture 5" descr="Courbe_nuage_Jaune_JPG"/>
          <p:cNvPicPr>
            <a:picLocks noChangeAspect="1" noChangeArrowheads="1"/>
          </p:cNvPicPr>
          <p:nvPr/>
        </p:nvPicPr>
        <p:blipFill>
          <a:blip r:embed="rId8" cstate="print"/>
          <a:srcRect b="87153"/>
          <a:stretch>
            <a:fillRect/>
          </a:stretch>
        </p:blipFill>
        <p:spPr bwMode="auto">
          <a:xfrm>
            <a:off x="3810000" y="4787900"/>
            <a:ext cx="5003800" cy="1155700"/>
          </a:xfrm>
          <a:prstGeom prst="rect">
            <a:avLst/>
          </a:prstGeom>
          <a:noFill/>
          <a:ln w="9525">
            <a:noFill/>
            <a:miter lim="800000"/>
            <a:headEnd/>
            <a:tailEnd/>
          </a:ln>
        </p:spPr>
      </p:pic>
      <p:grpSp>
        <p:nvGrpSpPr>
          <p:cNvPr id="55" name="Group 54"/>
          <p:cNvGrpSpPr/>
          <p:nvPr/>
        </p:nvGrpSpPr>
        <p:grpSpPr>
          <a:xfrm>
            <a:off x="3179239" y="4724400"/>
            <a:ext cx="5639637" cy="1524000"/>
            <a:chOff x="3179239" y="4724400"/>
            <a:chExt cx="5639637" cy="1524000"/>
          </a:xfrm>
        </p:grpSpPr>
        <p:cxnSp>
          <p:nvCxnSpPr>
            <p:cNvPr id="85" name="Straight Connector 84"/>
            <p:cNvCxnSpPr/>
            <p:nvPr/>
          </p:nvCxnSpPr>
          <p:spPr>
            <a:xfrm>
              <a:off x="3784600" y="5943600"/>
              <a:ext cx="5029200" cy="0"/>
            </a:xfrm>
            <a:prstGeom prst="line">
              <a:avLst/>
            </a:prstGeom>
          </p:spPr>
          <p:style>
            <a:lnRef idx="2">
              <a:schemeClr val="accent2"/>
            </a:lnRef>
            <a:fillRef idx="0">
              <a:schemeClr val="accent2"/>
            </a:fillRef>
            <a:effectRef idx="1">
              <a:schemeClr val="accent2"/>
            </a:effectRef>
            <a:fontRef idx="minor">
              <a:schemeClr val="tx1"/>
            </a:fontRef>
          </p:style>
        </p:cxnSp>
        <p:sp>
          <p:nvSpPr>
            <p:cNvPr id="86" name="Line 19"/>
            <p:cNvSpPr>
              <a:spLocks noChangeShapeType="1"/>
            </p:cNvSpPr>
            <p:nvPr/>
          </p:nvSpPr>
          <p:spPr bwMode="auto">
            <a:xfrm flipV="1">
              <a:off x="6323623" y="4800600"/>
              <a:ext cx="0" cy="1295400"/>
            </a:xfrm>
            <a:prstGeom prst="line">
              <a:avLst/>
            </a:prstGeom>
            <a:ln>
              <a:headEnd/>
              <a:tailEnd/>
            </a:ln>
          </p:spPr>
          <p:style>
            <a:lnRef idx="3">
              <a:schemeClr val="accent2"/>
            </a:lnRef>
            <a:fillRef idx="0">
              <a:schemeClr val="accent2"/>
            </a:fillRef>
            <a:effectRef idx="2">
              <a:schemeClr val="accent2"/>
            </a:effectRef>
            <a:fontRef idx="minor">
              <a:schemeClr val="tx1"/>
            </a:fontRef>
          </p:style>
          <p:txBody>
            <a:bodyPr/>
            <a:lstStyle/>
            <a:p>
              <a:endParaRPr lang="en-US">
                <a:latin typeface="Calibri" pitchFamily="34" charset="0"/>
                <a:cs typeface="Calibri" pitchFamily="34" charset="0"/>
              </a:endParaRPr>
            </a:p>
          </p:txBody>
        </p:sp>
        <p:sp>
          <p:nvSpPr>
            <p:cNvPr id="87" name="Text Box 21"/>
            <p:cNvSpPr txBox="1">
              <a:spLocks noChangeArrowheads="1"/>
            </p:cNvSpPr>
            <p:nvPr/>
          </p:nvSpPr>
          <p:spPr bwMode="auto">
            <a:xfrm>
              <a:off x="6172200" y="6032956"/>
              <a:ext cx="457200" cy="215444"/>
            </a:xfrm>
            <a:prstGeom prst="rect">
              <a:avLst/>
            </a:prstGeom>
            <a:noFill/>
            <a:ln w="9525">
              <a:noFill/>
              <a:miter lim="800000"/>
              <a:headEnd/>
              <a:tailEnd/>
            </a:ln>
            <a:effectLst/>
          </p:spPr>
          <p:txBody>
            <a:bodyPr wrap="square" lIns="0" tIns="0" rIns="0" bIns="0">
              <a:spAutoFit/>
            </a:bodyPr>
            <a:lstStyle/>
            <a:p>
              <a:pPr>
                <a:buFontTx/>
                <a:buNone/>
                <a:defRPr/>
              </a:pPr>
              <a:r>
                <a:rPr lang="fr-FR" sz="1400" dirty="0" smtClean="0">
                  <a:latin typeface="Calibri" pitchFamily="34" charset="0"/>
                  <a:cs typeface="Calibri" pitchFamily="34" charset="0"/>
                </a:rPr>
                <a:t>6 pm</a:t>
              </a:r>
              <a:endParaRPr lang="fr-FR" sz="1400" dirty="0">
                <a:latin typeface="Calibri" pitchFamily="34" charset="0"/>
                <a:cs typeface="Calibri" pitchFamily="34" charset="0"/>
              </a:endParaRPr>
            </a:p>
          </p:txBody>
        </p:sp>
        <p:sp>
          <p:nvSpPr>
            <p:cNvPr id="88" name="Text Box 23"/>
            <p:cNvSpPr txBox="1">
              <a:spLocks noChangeArrowheads="1"/>
            </p:cNvSpPr>
            <p:nvPr/>
          </p:nvSpPr>
          <p:spPr bwMode="auto">
            <a:xfrm>
              <a:off x="8458200" y="6032956"/>
              <a:ext cx="360676"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6 </a:t>
              </a:r>
              <a:r>
                <a:rPr lang="fr-FR" sz="1400" dirty="0" err="1" smtClean="0">
                  <a:latin typeface="Calibri" pitchFamily="34" charset="0"/>
                  <a:cs typeface="Calibri" pitchFamily="34" charset="0"/>
                </a:rPr>
                <a:t>am</a:t>
              </a:r>
              <a:endParaRPr lang="fr-FR" sz="1400" dirty="0">
                <a:latin typeface="Calibri" pitchFamily="34" charset="0"/>
                <a:cs typeface="Calibri" pitchFamily="34" charset="0"/>
              </a:endParaRPr>
            </a:p>
          </p:txBody>
        </p:sp>
        <p:sp>
          <p:nvSpPr>
            <p:cNvPr id="89" name="Text Box 26"/>
            <p:cNvSpPr txBox="1">
              <a:spLocks noChangeArrowheads="1"/>
            </p:cNvSpPr>
            <p:nvPr/>
          </p:nvSpPr>
          <p:spPr bwMode="auto">
            <a:xfrm>
              <a:off x="3810229" y="6032956"/>
              <a:ext cx="360676"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6 </a:t>
              </a:r>
              <a:r>
                <a:rPr lang="fr-FR" sz="1400" dirty="0" err="1" smtClean="0">
                  <a:latin typeface="Calibri" pitchFamily="34" charset="0"/>
                  <a:cs typeface="Calibri" pitchFamily="34" charset="0"/>
                </a:rPr>
                <a:t>am</a:t>
              </a:r>
              <a:endParaRPr lang="fr-FR" sz="1400" dirty="0">
                <a:latin typeface="Calibri" pitchFamily="34" charset="0"/>
                <a:cs typeface="Calibri" pitchFamily="34" charset="0"/>
              </a:endParaRPr>
            </a:p>
          </p:txBody>
        </p:sp>
        <p:sp>
          <p:nvSpPr>
            <p:cNvPr id="90" name="Text Box 32"/>
            <p:cNvSpPr txBox="1">
              <a:spLocks noChangeArrowheads="1"/>
            </p:cNvSpPr>
            <p:nvPr/>
          </p:nvSpPr>
          <p:spPr bwMode="auto">
            <a:xfrm>
              <a:off x="3179239" y="5240179"/>
              <a:ext cx="402161" cy="246221"/>
            </a:xfrm>
            <a:prstGeom prst="rect">
              <a:avLst/>
            </a:prstGeom>
            <a:noFill/>
            <a:ln w="9525">
              <a:noFill/>
              <a:miter lim="800000"/>
              <a:headEnd/>
              <a:tailEnd/>
            </a:ln>
          </p:spPr>
          <p:txBody>
            <a:bodyPr wrap="none" lIns="0" tIns="0" rIns="0" bIns="0">
              <a:spAutoFit/>
            </a:bodyPr>
            <a:lstStyle/>
            <a:p>
              <a:pPr>
                <a:spcBef>
                  <a:spcPct val="50000"/>
                </a:spcBef>
                <a:buFontTx/>
                <a:buNone/>
              </a:pPr>
              <a:r>
                <a:rPr lang="en-US" sz="1600" dirty="0">
                  <a:latin typeface="Calibri" pitchFamily="34" charset="0"/>
                  <a:cs typeface="Calibri" pitchFamily="34" charset="0"/>
                </a:rPr>
                <a:t>Days</a:t>
              </a:r>
            </a:p>
          </p:txBody>
        </p:sp>
        <p:sp>
          <p:nvSpPr>
            <p:cNvPr id="40" name="Text Box 26"/>
            <p:cNvSpPr txBox="1">
              <a:spLocks noChangeArrowheads="1"/>
            </p:cNvSpPr>
            <p:nvPr/>
          </p:nvSpPr>
          <p:spPr bwMode="auto">
            <a:xfrm>
              <a:off x="3657600" y="4724400"/>
              <a:ext cx="91372"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0</a:t>
              </a:r>
              <a:endParaRPr lang="fr-FR" sz="1400" dirty="0">
                <a:latin typeface="Calibri" pitchFamily="34" charset="0"/>
                <a:cs typeface="Calibri" pitchFamily="34" charset="0"/>
              </a:endParaRPr>
            </a:p>
          </p:txBody>
        </p:sp>
        <p:sp>
          <p:nvSpPr>
            <p:cNvPr id="41" name="Text Box 26"/>
            <p:cNvSpPr txBox="1">
              <a:spLocks noChangeArrowheads="1"/>
            </p:cNvSpPr>
            <p:nvPr/>
          </p:nvSpPr>
          <p:spPr bwMode="auto">
            <a:xfrm>
              <a:off x="3581400" y="5715000"/>
              <a:ext cx="182742"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10</a:t>
              </a:r>
              <a:endParaRPr lang="fr-FR" sz="1400" dirty="0">
                <a:latin typeface="Calibri" pitchFamily="34" charset="0"/>
                <a:cs typeface="Calibri" pitchFamily="34" charset="0"/>
              </a:endParaRPr>
            </a:p>
          </p:txBody>
        </p:sp>
        <p:sp>
          <p:nvSpPr>
            <p:cNvPr id="42" name="Text Box 26"/>
            <p:cNvSpPr txBox="1">
              <a:spLocks noChangeArrowheads="1"/>
            </p:cNvSpPr>
            <p:nvPr/>
          </p:nvSpPr>
          <p:spPr bwMode="auto">
            <a:xfrm>
              <a:off x="3657600" y="5181600"/>
              <a:ext cx="91372"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5</a:t>
              </a:r>
              <a:endParaRPr lang="fr-FR" sz="1400" dirty="0">
                <a:latin typeface="Calibri" pitchFamily="34" charset="0"/>
                <a:cs typeface="Calibri" pitchFamily="34" charset="0"/>
              </a:endParaRPr>
            </a:p>
          </p:txBody>
        </p:sp>
      </p:grpSp>
      <p:sp>
        <p:nvSpPr>
          <p:cNvPr id="44" name="TextBox 43"/>
          <p:cNvSpPr txBox="1"/>
          <p:nvPr/>
        </p:nvSpPr>
        <p:spPr>
          <a:xfrm>
            <a:off x="3810000" y="2057400"/>
            <a:ext cx="1502334"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Normal Phase</a:t>
            </a:r>
            <a:endParaRPr lang="en-US" dirty="0">
              <a:solidFill>
                <a:schemeClr val="bg1"/>
              </a:solidFill>
              <a:latin typeface="Calibri" pitchFamily="34" charset="0"/>
              <a:cs typeface="Calibri" pitchFamily="34" charset="0"/>
            </a:endParaRPr>
          </a:p>
        </p:txBody>
      </p:sp>
      <p:sp>
        <p:nvSpPr>
          <p:cNvPr id="45" name="TextBox 44"/>
          <p:cNvSpPr txBox="1"/>
          <p:nvPr/>
        </p:nvSpPr>
        <p:spPr>
          <a:xfrm>
            <a:off x="3810000" y="4812268"/>
            <a:ext cx="1315296"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Phase Delay</a:t>
            </a:r>
            <a:endParaRPr lang="en-US" dirty="0">
              <a:solidFill>
                <a:schemeClr val="bg1"/>
              </a:solidFill>
              <a:latin typeface="Calibri" pitchFamily="34" charset="0"/>
              <a:cs typeface="Calibri" pitchFamily="34" charset="0"/>
            </a:endParaRPr>
          </a:p>
        </p:txBody>
      </p:sp>
      <p:grpSp>
        <p:nvGrpSpPr>
          <p:cNvPr id="51" name="Group 50"/>
          <p:cNvGrpSpPr/>
          <p:nvPr/>
        </p:nvGrpSpPr>
        <p:grpSpPr>
          <a:xfrm>
            <a:off x="5802923" y="1189892"/>
            <a:ext cx="1795684" cy="791309"/>
            <a:chOff x="5802923" y="1189892"/>
            <a:chExt cx="1795684" cy="791309"/>
          </a:xfrm>
        </p:grpSpPr>
        <p:sp>
          <p:nvSpPr>
            <p:cNvPr id="43" name="Right Brace 42"/>
            <p:cNvSpPr/>
            <p:nvPr/>
          </p:nvSpPr>
          <p:spPr>
            <a:xfrm rot="16200000">
              <a:off x="6515100" y="1485901"/>
              <a:ext cx="381000" cy="609600"/>
            </a:xfrm>
            <a:prstGeom prst="righ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latin typeface="Calibri" pitchFamily="34" charset="0"/>
                <a:cs typeface="Calibri" pitchFamily="34" charset="0"/>
              </a:endParaRPr>
            </a:p>
          </p:txBody>
        </p:sp>
        <p:sp>
          <p:nvSpPr>
            <p:cNvPr id="46" name="TextBox 45"/>
            <p:cNvSpPr txBox="1"/>
            <p:nvPr/>
          </p:nvSpPr>
          <p:spPr>
            <a:xfrm>
              <a:off x="5802923" y="1189892"/>
              <a:ext cx="1795684" cy="369332"/>
            </a:xfrm>
            <a:prstGeom prst="rect">
              <a:avLst/>
            </a:prstGeom>
            <a:noFill/>
          </p:spPr>
          <p:txBody>
            <a:bodyPr wrap="none" rtlCol="0">
              <a:spAutoFit/>
            </a:bodyPr>
            <a:lstStyle/>
            <a:p>
              <a:r>
                <a:rPr lang="en-US" dirty="0" smtClean="0">
                  <a:latin typeface="Calibri" pitchFamily="34" charset="0"/>
                  <a:cs typeface="Calibri" pitchFamily="34" charset="0"/>
                </a:rPr>
                <a:t>Period of Activity</a:t>
              </a:r>
              <a:endParaRPr lang="en-US" dirty="0">
                <a:latin typeface="Calibri" pitchFamily="34" charset="0"/>
                <a:cs typeface="Calibri" pitchFamily="34" charset="0"/>
              </a:endParaRPr>
            </a:p>
          </p:txBody>
        </p:sp>
      </p:grpSp>
      <p:sp>
        <p:nvSpPr>
          <p:cNvPr id="56" name="TextBox 55"/>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slide(fromTop)">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left)">
                                      <p:cBhvr>
                                        <p:cTn id="12" dur="10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ipe(up)">
                                      <p:cBhvr>
                                        <p:cTn id="17" dur="500"/>
                                        <p:tgtEl>
                                          <p:spTgt spid="58"/>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childTnLst>
                          </p:cTn>
                        </p:par>
                        <p:par>
                          <p:cTn id="33" fill="hold">
                            <p:stCondLst>
                              <p:cond delay="0"/>
                            </p:stCondLst>
                            <p:childTnLst>
                              <p:par>
                                <p:cTn id="34" presetID="10" presetClass="entr" presetSubtype="0"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1000"/>
                                        <p:tgtEl>
                                          <p:spTgt spid="7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wipe(left)">
                                      <p:cBhvr>
                                        <p:cTn id="41" dur="500"/>
                                        <p:tgtEl>
                                          <p:spTgt spid="8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ipe(left)">
                                      <p:cBhvr>
                                        <p:cTn id="45" dur="500"/>
                                        <p:tgtEl>
                                          <p:spTgt spid="81"/>
                                        </p:tgtEl>
                                      </p:cBhvr>
                                    </p:animEffect>
                                  </p:childTnLst>
                                </p:cTn>
                              </p:par>
                            </p:childTnLst>
                          </p:cTn>
                        </p:par>
                        <p:par>
                          <p:cTn id="46" fill="hold">
                            <p:stCondLst>
                              <p:cond delay="1000"/>
                            </p:stCondLst>
                            <p:childTnLst>
                              <p:par>
                                <p:cTn id="47" presetID="1" presetClass="entr" presetSubtype="0"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83"/>
                                        </p:tgtEl>
                                        <p:attrNameLst>
                                          <p:attrName>style.visibility</p:attrName>
                                        </p:attrNameLst>
                                      </p:cBhvr>
                                      <p:to>
                                        <p:strVal val="visible"/>
                                      </p:to>
                                    </p:set>
                                    <p:animEffect transition="in" filter="wipe(up)">
                                      <p:cBhvr>
                                        <p:cTn id="53" dur="500"/>
                                        <p:tgtEl>
                                          <p:spTgt spid="83"/>
                                        </p:tgtEl>
                                      </p:cBhvr>
                                    </p:animEffect>
                                  </p:childTnLst>
                                </p:cTn>
                              </p:par>
                              <p:par>
                                <p:cTn id="54" presetID="1"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animBg="1"/>
      <p:bldP spid="81" grpId="0" animBg="1"/>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274320"/>
            <a:ext cx="8171688" cy="868680"/>
          </a:xfrm>
        </p:spPr>
        <p:txBody>
          <a:bodyPr/>
          <a:lstStyle/>
          <a:p>
            <a:r>
              <a:rPr lang="en-US" dirty="0" smtClean="0"/>
              <a:t>Valdoxan Promotes Phase Advance</a:t>
            </a:r>
            <a:endParaRPr lang="en-US" dirty="0"/>
          </a:p>
        </p:txBody>
      </p:sp>
      <p:grpSp>
        <p:nvGrpSpPr>
          <p:cNvPr id="61" name="Group 60"/>
          <p:cNvGrpSpPr/>
          <p:nvPr/>
        </p:nvGrpSpPr>
        <p:grpSpPr>
          <a:xfrm>
            <a:off x="838200" y="3886200"/>
            <a:ext cx="2076188" cy="1685881"/>
            <a:chOff x="838200" y="3886200"/>
            <a:chExt cx="2076188" cy="1685881"/>
          </a:xfrm>
        </p:grpSpPr>
        <p:grpSp>
          <p:nvGrpSpPr>
            <p:cNvPr id="2" name="Group 31"/>
            <p:cNvGrpSpPr/>
            <p:nvPr/>
          </p:nvGrpSpPr>
          <p:grpSpPr>
            <a:xfrm>
              <a:off x="1752598" y="4191000"/>
              <a:ext cx="1161790" cy="1381081"/>
              <a:chOff x="2286000" y="1775461"/>
              <a:chExt cx="1546396" cy="1838281"/>
            </a:xfrm>
          </p:grpSpPr>
          <p:sp>
            <p:nvSpPr>
              <p:cNvPr id="25" name="Plaque 24"/>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6" name="Plaque 25"/>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7" name="TextBox 26"/>
              <p:cNvSpPr txBox="1"/>
              <p:nvPr/>
            </p:nvSpPr>
            <p:spPr>
              <a:xfrm>
                <a:off x="3124200" y="1828800"/>
                <a:ext cx="631993" cy="368698"/>
              </a:xfrm>
              <a:prstGeom prst="rect">
                <a:avLst/>
              </a:prstGeom>
              <a:noFill/>
            </p:spPr>
            <p:txBody>
              <a:bodyPr wrap="none" rtlCol="0">
                <a:spAutoFit/>
              </a:bodyPr>
              <a:lstStyle/>
              <a:p>
                <a:r>
                  <a:rPr lang="en-US" sz="1200" b="1" dirty="0" smtClean="0">
                    <a:latin typeface="Calibri" pitchFamily="34" charset="0"/>
                    <a:cs typeface="Calibri" pitchFamily="34" charset="0"/>
                  </a:rPr>
                  <a:t>MT1</a:t>
                </a:r>
                <a:endParaRPr lang="en-US" sz="1200" b="1" dirty="0">
                  <a:latin typeface="Calibri" pitchFamily="34" charset="0"/>
                  <a:cs typeface="Calibri" pitchFamily="34" charset="0"/>
                </a:endParaRPr>
              </a:p>
            </p:txBody>
          </p:sp>
          <p:sp>
            <p:nvSpPr>
              <p:cNvPr id="28" name="TextBox 27"/>
              <p:cNvSpPr txBox="1"/>
              <p:nvPr/>
            </p:nvSpPr>
            <p:spPr>
              <a:xfrm>
                <a:off x="3200402" y="2971800"/>
                <a:ext cx="631994" cy="368698"/>
              </a:xfrm>
              <a:prstGeom prst="rect">
                <a:avLst/>
              </a:prstGeom>
              <a:noFill/>
            </p:spPr>
            <p:txBody>
              <a:bodyPr wrap="none" rtlCol="0">
                <a:spAutoFit/>
              </a:bodyPr>
              <a:lstStyle/>
              <a:p>
                <a:r>
                  <a:rPr lang="en-US" sz="1200" b="1" dirty="0" smtClean="0">
                    <a:latin typeface="Calibri" pitchFamily="34" charset="0"/>
                    <a:cs typeface="Calibri" pitchFamily="34" charset="0"/>
                  </a:rPr>
                  <a:t>MT2</a:t>
                </a:r>
                <a:endParaRPr lang="en-US" sz="1200" b="1" dirty="0">
                  <a:latin typeface="Calibri" pitchFamily="34" charset="0"/>
                  <a:cs typeface="Calibri" pitchFamily="34" charset="0"/>
                </a:endParaRPr>
              </a:p>
            </p:txBody>
          </p:sp>
          <p:sp>
            <p:nvSpPr>
              <p:cNvPr id="29" name="Rounded Rectangle 28"/>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0" name="Text Box 23"/>
              <p:cNvSpPr txBox="1">
                <a:spLocks noChangeArrowheads="1"/>
              </p:cNvSpPr>
              <p:nvPr/>
            </p:nvSpPr>
            <p:spPr bwMode="auto">
              <a:xfrm>
                <a:off x="2362202" y="3200401"/>
                <a:ext cx="858163" cy="368698"/>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sp>
            <p:nvSpPr>
              <p:cNvPr id="31" name="Oval 30"/>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33" name="TextBox 32"/>
            <p:cNvSpPr txBox="1"/>
            <p:nvPr/>
          </p:nvSpPr>
          <p:spPr>
            <a:xfrm>
              <a:off x="1752600" y="3886200"/>
              <a:ext cx="1028167" cy="369332"/>
            </a:xfrm>
            <a:prstGeom prst="rect">
              <a:avLst/>
            </a:prstGeom>
            <a:noFill/>
          </p:spPr>
          <p:txBody>
            <a:bodyPr wrap="none" rtlCol="0">
              <a:spAutoFit/>
            </a:bodyPr>
            <a:lstStyle/>
            <a:p>
              <a:r>
                <a:rPr lang="en-US" dirty="0" smtClean="0">
                  <a:latin typeface="Calibri" pitchFamily="34" charset="0"/>
                  <a:cs typeface="Calibri" pitchFamily="34" charset="0"/>
                </a:rPr>
                <a:t>Valdoxan</a:t>
              </a:r>
              <a:endParaRPr lang="en-US" dirty="0">
                <a:latin typeface="Calibri" pitchFamily="34" charset="0"/>
                <a:cs typeface="Calibri" pitchFamily="34" charset="0"/>
              </a:endParaRPr>
            </a:p>
          </p:txBody>
        </p:sp>
        <p:sp>
          <p:nvSpPr>
            <p:cNvPr id="34" name="Plus 33"/>
            <p:cNvSpPr/>
            <p:nvPr/>
          </p:nvSpPr>
          <p:spPr>
            <a:xfrm>
              <a:off x="838200" y="4572000"/>
              <a:ext cx="609600" cy="609600"/>
            </a:xfrm>
            <a:prstGeom prst="mathPlus">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36" name="Rectangle 35"/>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Armstrong SM et al. </a:t>
            </a:r>
            <a:r>
              <a:rPr lang="en-US" sz="1200" i="1" dirty="0" smtClean="0">
                <a:latin typeface="Calibri" pitchFamily="34" charset="0"/>
                <a:cs typeface="Calibri" pitchFamily="34" charset="0"/>
              </a:rPr>
              <a:t>Pharmacol Biochem and Behav.</a:t>
            </a:r>
            <a:r>
              <a:rPr lang="en-US" sz="1200" dirty="0" smtClean="0">
                <a:latin typeface="Calibri" pitchFamily="34" charset="0"/>
                <a:cs typeface="Calibri" pitchFamily="34" charset="0"/>
              </a:rPr>
              <a:t> 1993.</a:t>
            </a:r>
            <a:endParaRPr lang="en-US" sz="1200" dirty="0">
              <a:latin typeface="Calibri" pitchFamily="34" charset="0"/>
              <a:cs typeface="Calibri" pitchFamily="34" charset="0"/>
            </a:endParaRPr>
          </a:p>
        </p:txBody>
      </p:sp>
      <p:pic>
        <p:nvPicPr>
          <p:cNvPr id="21" name="Picture 2" descr="C:\Users\nlowe\AppData\Local\Microsoft\Windows\Temporary Internet Files\Content.IE5\7EPW3U61\MC900435236[1].png"/>
          <p:cNvPicPr>
            <a:picLocks noChangeAspect="1" noChangeArrowheads="1"/>
          </p:cNvPicPr>
          <p:nvPr/>
        </p:nvPicPr>
        <p:blipFill>
          <a:blip r:embed="rId3" cstate="print"/>
          <a:srcRect/>
          <a:stretch>
            <a:fillRect/>
          </a:stretch>
        </p:blipFill>
        <p:spPr bwMode="auto">
          <a:xfrm>
            <a:off x="228600" y="1604919"/>
            <a:ext cx="1295400" cy="1595481"/>
          </a:xfrm>
          <a:prstGeom prst="rect">
            <a:avLst/>
          </a:prstGeom>
          <a:noFill/>
        </p:spPr>
      </p:pic>
      <p:sp>
        <p:nvSpPr>
          <p:cNvPr id="22" name="Freeform 21"/>
          <p:cNvSpPr/>
          <p:nvPr/>
        </p:nvSpPr>
        <p:spPr>
          <a:xfrm>
            <a:off x="469106" y="1836073"/>
            <a:ext cx="812007" cy="1095375"/>
          </a:xfrm>
          <a:custGeom>
            <a:avLst/>
            <a:gdLst>
              <a:gd name="connsiteX0" fmla="*/ 254794 w 812007"/>
              <a:gd name="connsiteY0" fmla="*/ 1090613 h 1095375"/>
              <a:gd name="connsiteX1" fmla="*/ 257175 w 812007"/>
              <a:gd name="connsiteY1" fmla="*/ 931069 h 1095375"/>
              <a:gd name="connsiteX2" fmla="*/ 242888 w 812007"/>
              <a:gd name="connsiteY2" fmla="*/ 885825 h 1095375"/>
              <a:gd name="connsiteX3" fmla="*/ 209550 w 812007"/>
              <a:gd name="connsiteY3" fmla="*/ 826294 h 1095375"/>
              <a:gd name="connsiteX4" fmla="*/ 88107 w 812007"/>
              <a:gd name="connsiteY4" fmla="*/ 671513 h 1095375"/>
              <a:gd name="connsiteX5" fmla="*/ 23813 w 812007"/>
              <a:gd name="connsiteY5" fmla="*/ 561975 h 1095375"/>
              <a:gd name="connsiteX6" fmla="*/ 0 w 812007"/>
              <a:gd name="connsiteY6" fmla="*/ 390525 h 1095375"/>
              <a:gd name="connsiteX7" fmla="*/ 28575 w 812007"/>
              <a:gd name="connsiteY7" fmla="*/ 269082 h 1095375"/>
              <a:gd name="connsiteX8" fmla="*/ 73819 w 812007"/>
              <a:gd name="connsiteY8" fmla="*/ 173832 h 1095375"/>
              <a:gd name="connsiteX9" fmla="*/ 166688 w 812007"/>
              <a:gd name="connsiteY9" fmla="*/ 83344 h 1095375"/>
              <a:gd name="connsiteX10" fmla="*/ 278607 w 812007"/>
              <a:gd name="connsiteY10" fmla="*/ 21432 h 1095375"/>
              <a:gd name="connsiteX11" fmla="*/ 397669 w 812007"/>
              <a:gd name="connsiteY11" fmla="*/ 0 h 1095375"/>
              <a:gd name="connsiteX12" fmla="*/ 500063 w 812007"/>
              <a:gd name="connsiteY12" fmla="*/ 9525 h 1095375"/>
              <a:gd name="connsiteX13" fmla="*/ 592932 w 812007"/>
              <a:gd name="connsiteY13" fmla="*/ 42863 h 1095375"/>
              <a:gd name="connsiteX14" fmla="*/ 702469 w 812007"/>
              <a:gd name="connsiteY14" fmla="*/ 126207 h 1095375"/>
              <a:gd name="connsiteX15" fmla="*/ 752475 w 812007"/>
              <a:gd name="connsiteY15" fmla="*/ 202407 h 1095375"/>
              <a:gd name="connsiteX16" fmla="*/ 795338 w 812007"/>
              <a:gd name="connsiteY16" fmla="*/ 297657 h 1095375"/>
              <a:gd name="connsiteX17" fmla="*/ 812007 w 812007"/>
              <a:gd name="connsiteY17" fmla="*/ 395288 h 1095375"/>
              <a:gd name="connsiteX18" fmla="*/ 809625 w 812007"/>
              <a:gd name="connsiteY18" fmla="*/ 497682 h 1095375"/>
              <a:gd name="connsiteX19" fmla="*/ 754857 w 812007"/>
              <a:gd name="connsiteY19" fmla="*/ 628650 h 1095375"/>
              <a:gd name="connsiteX20" fmla="*/ 695325 w 812007"/>
              <a:gd name="connsiteY20" fmla="*/ 719138 h 1095375"/>
              <a:gd name="connsiteX21" fmla="*/ 631032 w 812007"/>
              <a:gd name="connsiteY21" fmla="*/ 795338 h 1095375"/>
              <a:gd name="connsiteX22" fmla="*/ 581025 w 812007"/>
              <a:gd name="connsiteY22" fmla="*/ 859632 h 1095375"/>
              <a:gd name="connsiteX23" fmla="*/ 564357 w 812007"/>
              <a:gd name="connsiteY23" fmla="*/ 909638 h 1095375"/>
              <a:gd name="connsiteX24" fmla="*/ 557213 w 812007"/>
              <a:gd name="connsiteY24" fmla="*/ 966788 h 1095375"/>
              <a:gd name="connsiteX25" fmla="*/ 561975 w 812007"/>
              <a:gd name="connsiteY25" fmla="*/ 1095375 h 1095375"/>
              <a:gd name="connsiteX26" fmla="*/ 254794 w 812007"/>
              <a:gd name="connsiteY26" fmla="*/ 1090613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2007" h="1095375">
                <a:moveTo>
                  <a:pt x="254794" y="1090613"/>
                </a:moveTo>
                <a:cubicBezTo>
                  <a:pt x="255588" y="1037432"/>
                  <a:pt x="256381" y="984250"/>
                  <a:pt x="257175" y="931069"/>
                </a:cubicBezTo>
                <a:lnTo>
                  <a:pt x="242888" y="885825"/>
                </a:lnTo>
                <a:lnTo>
                  <a:pt x="209550" y="826294"/>
                </a:lnTo>
                <a:lnTo>
                  <a:pt x="88107" y="671513"/>
                </a:lnTo>
                <a:lnTo>
                  <a:pt x="23813" y="561975"/>
                </a:lnTo>
                <a:lnTo>
                  <a:pt x="0" y="390525"/>
                </a:lnTo>
                <a:lnTo>
                  <a:pt x="28575" y="269082"/>
                </a:lnTo>
                <a:lnTo>
                  <a:pt x="73819" y="173832"/>
                </a:lnTo>
                <a:lnTo>
                  <a:pt x="166688" y="83344"/>
                </a:lnTo>
                <a:lnTo>
                  <a:pt x="278607" y="21432"/>
                </a:lnTo>
                <a:lnTo>
                  <a:pt x="397669" y="0"/>
                </a:lnTo>
                <a:lnTo>
                  <a:pt x="500063" y="9525"/>
                </a:lnTo>
                <a:lnTo>
                  <a:pt x="592932" y="42863"/>
                </a:lnTo>
                <a:lnTo>
                  <a:pt x="702469" y="126207"/>
                </a:lnTo>
                <a:lnTo>
                  <a:pt x="752475" y="202407"/>
                </a:lnTo>
                <a:lnTo>
                  <a:pt x="795338" y="297657"/>
                </a:lnTo>
                <a:lnTo>
                  <a:pt x="812007" y="395288"/>
                </a:lnTo>
                <a:lnTo>
                  <a:pt x="809625" y="497682"/>
                </a:lnTo>
                <a:lnTo>
                  <a:pt x="754857" y="628650"/>
                </a:lnTo>
                <a:lnTo>
                  <a:pt x="695325" y="719138"/>
                </a:lnTo>
                <a:lnTo>
                  <a:pt x="631032" y="795338"/>
                </a:lnTo>
                <a:lnTo>
                  <a:pt x="581025" y="859632"/>
                </a:lnTo>
                <a:lnTo>
                  <a:pt x="564357" y="909638"/>
                </a:lnTo>
                <a:lnTo>
                  <a:pt x="557213" y="966788"/>
                </a:lnTo>
                <a:lnTo>
                  <a:pt x="561975" y="1095375"/>
                </a:lnTo>
                <a:lnTo>
                  <a:pt x="254794" y="1090613"/>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3" name="TextBox 22"/>
          <p:cNvSpPr txBox="1"/>
          <p:nvPr/>
        </p:nvSpPr>
        <p:spPr>
          <a:xfrm>
            <a:off x="349570" y="3048000"/>
            <a:ext cx="1047082" cy="671383"/>
          </a:xfrm>
          <a:prstGeom prst="rect">
            <a:avLst/>
          </a:prstGeom>
          <a:noFill/>
        </p:spPr>
        <p:txBody>
          <a:bodyPr wrap="square" rtlCol="0">
            <a:spAutoFit/>
          </a:bodyPr>
          <a:lstStyle/>
          <a:p>
            <a:pPr algn="ctr"/>
            <a:r>
              <a:rPr lang="en-US" dirty="0" smtClean="0">
                <a:latin typeface="Calibri" pitchFamily="34" charset="0"/>
                <a:cs typeface="Calibri" pitchFamily="34" charset="0"/>
              </a:rPr>
              <a:t>constant </a:t>
            </a:r>
          </a:p>
          <a:p>
            <a:pPr algn="ctr"/>
            <a:r>
              <a:rPr lang="en-US" dirty="0" smtClean="0">
                <a:latin typeface="Calibri" pitchFamily="34" charset="0"/>
                <a:cs typeface="Calibri" pitchFamily="34" charset="0"/>
              </a:rPr>
              <a:t>darkness</a:t>
            </a:r>
            <a:endParaRPr lang="en-US" dirty="0">
              <a:latin typeface="Calibri" pitchFamily="34" charset="0"/>
              <a:cs typeface="Calibri" pitchFamily="34" charset="0"/>
            </a:endParaRPr>
          </a:p>
        </p:txBody>
      </p:sp>
      <p:sp>
        <p:nvSpPr>
          <p:cNvPr id="32" name="Right Arrow 31"/>
          <p:cNvSpPr/>
          <p:nvPr/>
        </p:nvSpPr>
        <p:spPr>
          <a:xfrm>
            <a:off x="1447800" y="2249269"/>
            <a:ext cx="457200" cy="457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37" name="Rectangle 36"/>
          <p:cNvSpPr/>
          <p:nvPr/>
        </p:nvSpPr>
        <p:spPr>
          <a:xfrm>
            <a:off x="1981200" y="2020669"/>
            <a:ext cx="1219200" cy="12192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latin typeface="Calibri" pitchFamily="34" charset="0"/>
                <a:cs typeface="Calibri" pitchFamily="34" charset="0"/>
              </a:rPr>
              <a:t>Normal light/dark cycles</a:t>
            </a:r>
            <a:endParaRPr lang="en-US" dirty="0">
              <a:latin typeface="Calibri" pitchFamily="34" charset="0"/>
              <a:cs typeface="Calibri" pitchFamily="34" charset="0"/>
            </a:endParaRPr>
          </a:p>
        </p:txBody>
      </p:sp>
      <p:grpSp>
        <p:nvGrpSpPr>
          <p:cNvPr id="60" name="Group 59"/>
          <p:cNvGrpSpPr/>
          <p:nvPr/>
        </p:nvGrpSpPr>
        <p:grpSpPr>
          <a:xfrm>
            <a:off x="3653361" y="3733800"/>
            <a:ext cx="5034276" cy="990600"/>
            <a:chOff x="3653361" y="5486400"/>
            <a:chExt cx="5034276" cy="990600"/>
          </a:xfrm>
        </p:grpSpPr>
        <p:grpSp>
          <p:nvGrpSpPr>
            <p:cNvPr id="39" name="Group 38"/>
            <p:cNvGrpSpPr/>
            <p:nvPr/>
          </p:nvGrpSpPr>
          <p:grpSpPr>
            <a:xfrm>
              <a:off x="3653361" y="5486400"/>
              <a:ext cx="5034276" cy="304800"/>
              <a:chOff x="3784600" y="5943600"/>
              <a:chExt cx="5034276" cy="304800"/>
            </a:xfrm>
          </p:grpSpPr>
          <p:cxnSp>
            <p:nvCxnSpPr>
              <p:cNvPr id="41" name="Straight Connector 40"/>
              <p:cNvCxnSpPr/>
              <p:nvPr/>
            </p:nvCxnSpPr>
            <p:spPr>
              <a:xfrm>
                <a:off x="3784600" y="5943600"/>
                <a:ext cx="5029200" cy="0"/>
              </a:xfrm>
              <a:prstGeom prst="line">
                <a:avLst/>
              </a:prstGeom>
            </p:spPr>
            <p:style>
              <a:lnRef idx="2">
                <a:schemeClr val="accent2"/>
              </a:lnRef>
              <a:fillRef idx="0">
                <a:schemeClr val="accent2"/>
              </a:fillRef>
              <a:effectRef idx="1">
                <a:schemeClr val="accent2"/>
              </a:effectRef>
              <a:fontRef idx="minor">
                <a:schemeClr val="tx1"/>
              </a:fontRef>
            </p:style>
          </p:cxnSp>
          <p:sp>
            <p:nvSpPr>
              <p:cNvPr id="43" name="Text Box 21"/>
              <p:cNvSpPr txBox="1">
                <a:spLocks noChangeArrowheads="1"/>
              </p:cNvSpPr>
              <p:nvPr/>
            </p:nvSpPr>
            <p:spPr bwMode="auto">
              <a:xfrm>
                <a:off x="6172200" y="6032956"/>
                <a:ext cx="436039" cy="215444"/>
              </a:xfrm>
              <a:prstGeom prst="rect">
                <a:avLst/>
              </a:prstGeom>
              <a:noFill/>
              <a:ln w="9525">
                <a:noFill/>
                <a:miter lim="800000"/>
                <a:headEnd/>
                <a:tailEnd/>
              </a:ln>
              <a:effectLst/>
            </p:spPr>
            <p:txBody>
              <a:bodyPr wrap="square" lIns="0" tIns="0" rIns="0" bIns="0">
                <a:spAutoFit/>
              </a:bodyPr>
              <a:lstStyle/>
              <a:p>
                <a:pPr>
                  <a:buFontTx/>
                  <a:buNone/>
                  <a:defRPr/>
                </a:pPr>
                <a:r>
                  <a:rPr lang="fr-FR" sz="1400" dirty="0" smtClean="0">
                    <a:latin typeface="Calibri" pitchFamily="34" charset="0"/>
                    <a:cs typeface="Calibri" pitchFamily="34" charset="0"/>
                  </a:rPr>
                  <a:t>6 pm</a:t>
                </a:r>
                <a:endParaRPr lang="fr-FR" sz="1400" dirty="0">
                  <a:latin typeface="Calibri" pitchFamily="34" charset="0"/>
                  <a:cs typeface="Calibri" pitchFamily="34" charset="0"/>
                </a:endParaRPr>
              </a:p>
            </p:txBody>
          </p:sp>
          <p:sp>
            <p:nvSpPr>
              <p:cNvPr id="44" name="Text Box 23"/>
              <p:cNvSpPr txBox="1">
                <a:spLocks noChangeArrowheads="1"/>
              </p:cNvSpPr>
              <p:nvPr/>
            </p:nvSpPr>
            <p:spPr bwMode="auto">
              <a:xfrm>
                <a:off x="8458200" y="6032956"/>
                <a:ext cx="360676"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6 </a:t>
                </a:r>
                <a:r>
                  <a:rPr lang="fr-FR" sz="1400" dirty="0" err="1" smtClean="0">
                    <a:latin typeface="Calibri" pitchFamily="34" charset="0"/>
                    <a:cs typeface="Calibri" pitchFamily="34" charset="0"/>
                  </a:rPr>
                  <a:t>am</a:t>
                </a:r>
                <a:endParaRPr lang="fr-FR" sz="1400" dirty="0">
                  <a:latin typeface="Calibri" pitchFamily="34" charset="0"/>
                  <a:cs typeface="Calibri" pitchFamily="34" charset="0"/>
                </a:endParaRPr>
              </a:p>
            </p:txBody>
          </p:sp>
          <p:sp>
            <p:nvSpPr>
              <p:cNvPr id="45" name="Text Box 26"/>
              <p:cNvSpPr txBox="1">
                <a:spLocks noChangeArrowheads="1"/>
              </p:cNvSpPr>
              <p:nvPr/>
            </p:nvSpPr>
            <p:spPr bwMode="auto">
              <a:xfrm>
                <a:off x="3810229" y="6032956"/>
                <a:ext cx="360676" cy="215444"/>
              </a:xfrm>
              <a:prstGeom prst="rect">
                <a:avLst/>
              </a:prstGeom>
              <a:noFill/>
              <a:ln w="9525">
                <a:noFill/>
                <a:miter lim="800000"/>
                <a:headEnd/>
                <a:tailEnd/>
              </a:ln>
              <a:effectLst/>
            </p:spPr>
            <p:txBody>
              <a:bodyPr wrap="none" lIns="0" tIns="0" rIns="0" bIns="0">
                <a:spAutoFit/>
              </a:bodyPr>
              <a:lstStyle/>
              <a:p>
                <a:pPr>
                  <a:buFontTx/>
                  <a:buNone/>
                  <a:defRPr/>
                </a:pPr>
                <a:r>
                  <a:rPr lang="fr-FR" sz="1400" dirty="0" smtClean="0">
                    <a:latin typeface="Calibri" pitchFamily="34" charset="0"/>
                    <a:cs typeface="Calibri" pitchFamily="34" charset="0"/>
                  </a:rPr>
                  <a:t>6 </a:t>
                </a:r>
                <a:r>
                  <a:rPr lang="fr-FR" sz="1400" dirty="0" err="1" smtClean="0">
                    <a:latin typeface="Calibri" pitchFamily="34" charset="0"/>
                    <a:cs typeface="Calibri" pitchFamily="34" charset="0"/>
                  </a:rPr>
                  <a:t>am</a:t>
                </a:r>
                <a:endParaRPr lang="fr-FR" sz="1400" dirty="0">
                  <a:latin typeface="Calibri" pitchFamily="34" charset="0"/>
                  <a:cs typeface="Calibri" pitchFamily="34" charset="0"/>
                </a:endParaRPr>
              </a:p>
            </p:txBody>
          </p:sp>
        </p:grpSp>
        <p:pic>
          <p:nvPicPr>
            <p:cNvPr id="51" name="Picture 12" descr="C:\Users\nlowe\AppData\Local\Microsoft\Windows\Temporary Internet Files\Content.IE5\KMRC1UHP\MC900295047[1].wmf"/>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7162800" y="5638800"/>
              <a:ext cx="841146" cy="838200"/>
            </a:xfrm>
            <a:prstGeom prst="rect">
              <a:avLst/>
            </a:prstGeom>
            <a:noFill/>
          </p:spPr>
        </p:pic>
        <p:pic>
          <p:nvPicPr>
            <p:cNvPr id="52" name="Picture 11" descr="C:\Users\nlowe\AppData\Local\Microsoft\Windows\Temporary Internet Files\Content.IE5\T6C6949W\MC900187841[1].wmf"/>
            <p:cNvPicPr>
              <a:picLocks noChangeAspect="1" noChangeArrowheads="1"/>
            </p:cNvPicPr>
            <p:nvPr/>
          </p:nvPicPr>
          <p:blipFill>
            <a:blip r:embed="rId5" cstate="print">
              <a:duotone>
                <a:schemeClr val="accent2">
                  <a:shade val="45000"/>
                  <a:satMod val="135000"/>
                </a:schemeClr>
                <a:prstClr val="white"/>
              </a:duotone>
            </a:blip>
            <a:srcRect/>
            <a:stretch>
              <a:fillRect/>
            </a:stretch>
          </p:blipFill>
          <p:spPr bwMode="auto">
            <a:xfrm>
              <a:off x="4572000" y="5562600"/>
              <a:ext cx="914400" cy="914400"/>
            </a:xfrm>
            <a:prstGeom prst="rect">
              <a:avLst/>
            </a:prstGeom>
            <a:noFill/>
          </p:spPr>
        </p:pic>
        <p:sp>
          <p:nvSpPr>
            <p:cNvPr id="53" name="Text Box 6"/>
            <p:cNvSpPr txBox="1">
              <a:spLocks noChangeArrowheads="1"/>
            </p:cNvSpPr>
            <p:nvPr/>
          </p:nvSpPr>
          <p:spPr bwMode="auto">
            <a:xfrm>
              <a:off x="7391400" y="5867400"/>
              <a:ext cx="510323" cy="276999"/>
            </a:xfrm>
            <a:prstGeom prst="rect">
              <a:avLst/>
            </a:prstGeom>
            <a:noFill/>
            <a:ln w="9525">
              <a:noFill/>
              <a:miter lim="800000"/>
              <a:headEnd/>
              <a:tailEnd/>
            </a:ln>
          </p:spPr>
          <p:txBody>
            <a:bodyPr wrap="none" lIns="36000" tIns="0" rIns="36000" bIns="0">
              <a:spAutoFit/>
            </a:bodyPr>
            <a:lstStyle/>
            <a:p>
              <a:pPr>
                <a:spcBef>
                  <a:spcPct val="50000"/>
                </a:spcBef>
                <a:buFontTx/>
                <a:buNone/>
              </a:pPr>
              <a:r>
                <a:rPr lang="en-US" dirty="0">
                  <a:latin typeface="Calibri" pitchFamily="34" charset="0"/>
                  <a:cs typeface="Calibri" pitchFamily="34" charset="0"/>
                </a:rPr>
                <a:t>Dark</a:t>
              </a:r>
            </a:p>
          </p:txBody>
        </p:sp>
        <p:sp>
          <p:nvSpPr>
            <p:cNvPr id="54" name="Text Box 7"/>
            <p:cNvSpPr txBox="1">
              <a:spLocks noChangeArrowheads="1"/>
            </p:cNvSpPr>
            <p:nvPr/>
          </p:nvSpPr>
          <p:spPr bwMode="auto">
            <a:xfrm>
              <a:off x="4800600" y="5867400"/>
              <a:ext cx="455253" cy="276999"/>
            </a:xfrm>
            <a:prstGeom prst="rect">
              <a:avLst/>
            </a:prstGeom>
            <a:noFill/>
            <a:ln w="9525">
              <a:noFill/>
              <a:miter lim="800000"/>
              <a:headEnd/>
              <a:tailEnd/>
            </a:ln>
          </p:spPr>
          <p:txBody>
            <a:bodyPr wrap="none" lIns="0" tIns="0" rIns="0" bIns="0">
              <a:spAutoFit/>
            </a:bodyPr>
            <a:lstStyle/>
            <a:p>
              <a:pPr>
                <a:spcBef>
                  <a:spcPct val="50000"/>
                </a:spcBef>
                <a:buFontTx/>
                <a:buNone/>
              </a:pPr>
              <a:r>
                <a:rPr lang="en-US" dirty="0">
                  <a:latin typeface="Calibri" pitchFamily="34" charset="0"/>
                  <a:cs typeface="Calibri" pitchFamily="34" charset="0"/>
                </a:rPr>
                <a:t>Light</a:t>
              </a:r>
            </a:p>
          </p:txBody>
        </p:sp>
      </p:grpSp>
      <p:grpSp>
        <p:nvGrpSpPr>
          <p:cNvPr id="65" name="Group 64"/>
          <p:cNvGrpSpPr/>
          <p:nvPr/>
        </p:nvGrpSpPr>
        <p:grpSpPr>
          <a:xfrm>
            <a:off x="3657600" y="3669405"/>
            <a:ext cx="5029200" cy="1828800"/>
            <a:chOff x="3657600" y="3593205"/>
            <a:chExt cx="5029200" cy="1828800"/>
          </a:xfrm>
        </p:grpSpPr>
        <p:pic>
          <p:nvPicPr>
            <p:cNvPr id="57" name="Picture 27" descr="Courbe_nuage_Jaune-Bleu_JP"/>
            <p:cNvPicPr>
              <a:picLocks noChangeAspect="1" noChangeArrowheads="1"/>
            </p:cNvPicPr>
            <p:nvPr/>
          </p:nvPicPr>
          <p:blipFill>
            <a:blip r:embed="rId6" cstate="print"/>
            <a:srcRect t="27113" b="44596"/>
            <a:stretch>
              <a:fillRect/>
            </a:stretch>
          </p:blipFill>
          <p:spPr bwMode="auto">
            <a:xfrm>
              <a:off x="3657600" y="3593205"/>
              <a:ext cx="5029200" cy="1828800"/>
            </a:xfrm>
            <a:prstGeom prst="rect">
              <a:avLst/>
            </a:prstGeom>
            <a:noFill/>
            <a:ln w="28575">
              <a:noFill/>
              <a:miter lim="800000"/>
              <a:headEnd/>
              <a:tailEnd/>
            </a:ln>
          </p:spPr>
        </p:pic>
        <p:sp>
          <p:nvSpPr>
            <p:cNvPr id="64" name="TextBox 63"/>
            <p:cNvSpPr txBox="1"/>
            <p:nvPr/>
          </p:nvSpPr>
          <p:spPr>
            <a:xfrm>
              <a:off x="3810000" y="3810000"/>
              <a:ext cx="1219199" cy="1200329"/>
            </a:xfrm>
            <a:prstGeom prst="rect">
              <a:avLst/>
            </a:prstGeom>
            <a:noFill/>
          </p:spPr>
          <p:txBody>
            <a:bodyPr wrap="square" rtlCol="0">
              <a:spAutoFit/>
            </a:bodyPr>
            <a:lstStyle/>
            <a:p>
              <a:r>
                <a:rPr lang="en-US" dirty="0" smtClean="0">
                  <a:solidFill>
                    <a:schemeClr val="bg1"/>
                  </a:solidFill>
                  <a:latin typeface="Calibri" pitchFamily="34" charset="0"/>
                  <a:cs typeface="Calibri" pitchFamily="34" charset="0"/>
                </a:rPr>
                <a:t>Valdoxan promotes phase advance</a:t>
              </a:r>
              <a:endParaRPr lang="en-US" dirty="0">
                <a:solidFill>
                  <a:schemeClr val="bg1"/>
                </a:solidFill>
                <a:latin typeface="Calibri" pitchFamily="34" charset="0"/>
                <a:cs typeface="Calibri" pitchFamily="34" charset="0"/>
              </a:endParaRPr>
            </a:p>
          </p:txBody>
        </p:sp>
      </p:grpSp>
      <p:cxnSp>
        <p:nvCxnSpPr>
          <p:cNvPr id="59" name="Straight Connector 58"/>
          <p:cNvCxnSpPr/>
          <p:nvPr/>
        </p:nvCxnSpPr>
        <p:spPr>
          <a:xfrm>
            <a:off x="228600" y="3705616"/>
            <a:ext cx="8458200" cy="0"/>
          </a:xfrm>
          <a:prstGeom prst="line">
            <a:avLst/>
          </a:prstGeom>
          <a:ln w="76200"/>
        </p:spPr>
        <p:style>
          <a:lnRef idx="3">
            <a:schemeClr val="accent2"/>
          </a:lnRef>
          <a:fillRef idx="0">
            <a:schemeClr val="accent2"/>
          </a:fillRef>
          <a:effectRef idx="2">
            <a:schemeClr val="accent2"/>
          </a:effectRef>
          <a:fontRef idx="minor">
            <a:schemeClr val="tx1"/>
          </a:fontRef>
        </p:style>
      </p:cxnSp>
      <p:grpSp>
        <p:nvGrpSpPr>
          <p:cNvPr id="68" name="Group 67"/>
          <p:cNvGrpSpPr/>
          <p:nvPr/>
        </p:nvGrpSpPr>
        <p:grpSpPr>
          <a:xfrm>
            <a:off x="3657600" y="1905000"/>
            <a:ext cx="5029200" cy="1752600"/>
            <a:chOff x="3657600" y="1905000"/>
            <a:chExt cx="5029200" cy="1752600"/>
          </a:xfrm>
        </p:grpSpPr>
        <p:pic>
          <p:nvPicPr>
            <p:cNvPr id="66" name="Picture 5" descr="Courbe_nuage_Jaune_JPG"/>
            <p:cNvPicPr>
              <a:picLocks noChangeAspect="1" noChangeArrowheads="1"/>
            </p:cNvPicPr>
            <p:nvPr/>
          </p:nvPicPr>
          <p:blipFill>
            <a:blip r:embed="rId7" cstate="print"/>
            <a:srcRect b="71459"/>
            <a:stretch>
              <a:fillRect/>
            </a:stretch>
          </p:blipFill>
          <p:spPr bwMode="auto">
            <a:xfrm>
              <a:off x="3657600" y="1905000"/>
              <a:ext cx="5029200" cy="1752600"/>
            </a:xfrm>
            <a:prstGeom prst="rect">
              <a:avLst/>
            </a:prstGeom>
            <a:noFill/>
            <a:ln w="9525">
              <a:noFill/>
              <a:miter lim="800000"/>
              <a:headEnd/>
              <a:tailEnd/>
            </a:ln>
          </p:spPr>
        </p:pic>
        <p:sp>
          <p:nvSpPr>
            <p:cNvPr id="67" name="TextBox 66"/>
            <p:cNvSpPr txBox="1"/>
            <p:nvPr/>
          </p:nvSpPr>
          <p:spPr>
            <a:xfrm>
              <a:off x="3657600" y="1905000"/>
              <a:ext cx="1315296"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Phase Delay</a:t>
              </a:r>
              <a:endParaRPr lang="en-US" dirty="0">
                <a:solidFill>
                  <a:schemeClr val="bg1"/>
                </a:solidFill>
                <a:latin typeface="Calibri" pitchFamily="34" charset="0"/>
                <a:cs typeface="Calibri" pitchFamily="34" charset="0"/>
              </a:endParaRPr>
            </a:p>
          </p:txBody>
        </p:sp>
      </p:grpSp>
      <p:sp>
        <p:nvSpPr>
          <p:cNvPr id="38" name="TextBox 37"/>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42" presetClass="path" presetSubtype="0" accel="50000" decel="50000" fill="hold" nodeType="afterEffect">
                                  <p:stCondLst>
                                    <p:cond delay="0"/>
                                  </p:stCondLst>
                                  <p:childTnLst>
                                    <p:animMotion origin="layout" path="M 8.33333E-7 3.79278E-6 L 8.33333E-7 0.26087 " pathEditMode="relative" rAng="0" ptsTypes="AA">
                                      <p:cBhvr>
                                        <p:cTn id="12" dur="2000" fill="hold"/>
                                        <p:tgtEl>
                                          <p:spTgt spid="60"/>
                                        </p:tgtEl>
                                        <p:attrNameLst>
                                          <p:attrName>ppt_x</p:attrName>
                                          <p:attrName>ppt_y</p:attrName>
                                        </p:attrNameLst>
                                      </p:cBhvr>
                                      <p:rCtr x="0" y="130"/>
                                    </p:animMotion>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wipe(up)">
                                      <p:cBhvr>
                                        <p:cTn id="1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438400" y="4648200"/>
            <a:ext cx="4191000" cy="1143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4000" dirty="0">
              <a:latin typeface="Calibri" pitchFamily="34" charset="0"/>
              <a:cs typeface="Calibri" pitchFamily="34" charset="0"/>
            </a:endParaRPr>
          </a:p>
        </p:txBody>
      </p:sp>
      <p:sp>
        <p:nvSpPr>
          <p:cNvPr id="2" name="Title 1"/>
          <p:cNvSpPr>
            <a:spLocks noGrp="1"/>
          </p:cNvSpPr>
          <p:nvPr>
            <p:ph type="title"/>
          </p:nvPr>
        </p:nvSpPr>
        <p:spPr>
          <a:xfrm>
            <a:off x="685800" y="274320"/>
            <a:ext cx="8458200" cy="868680"/>
          </a:xfrm>
        </p:spPr>
        <p:txBody>
          <a:bodyPr>
            <a:noAutofit/>
          </a:bodyPr>
          <a:lstStyle/>
          <a:p>
            <a:r>
              <a:rPr lang="en-US" sz="3550" dirty="0" smtClean="0"/>
              <a:t>Brain-Derived Neurotrophic Factor (BDNF) </a:t>
            </a:r>
            <a:endParaRPr lang="en-US" sz="3550" dirty="0"/>
          </a:p>
        </p:txBody>
      </p:sp>
      <p:sp>
        <p:nvSpPr>
          <p:cNvPr id="4" name="TextBox 3"/>
          <p:cNvSpPr txBox="1"/>
          <p:nvPr/>
        </p:nvSpPr>
        <p:spPr>
          <a:xfrm>
            <a:off x="5638800" y="1752600"/>
            <a:ext cx="3124200" cy="2400657"/>
          </a:xfrm>
          <a:prstGeom prst="rect">
            <a:avLst/>
          </a:prstGeom>
          <a:noFill/>
        </p:spPr>
        <p:txBody>
          <a:bodyPr wrap="square" rtlCol="0">
            <a:spAutoFit/>
          </a:bodyPr>
          <a:lstStyle/>
          <a:p>
            <a:pPr marL="225425" indent="-225425">
              <a:spcBef>
                <a:spcPts val="600"/>
              </a:spcBef>
              <a:spcAft>
                <a:spcPts val="600"/>
              </a:spcAft>
              <a:buFont typeface="Arial" pitchFamily="34" charset="0"/>
              <a:buChar char="•"/>
            </a:pPr>
            <a:r>
              <a:rPr lang="en-US" sz="2800" dirty="0" smtClean="0">
                <a:latin typeface="Calibri" pitchFamily="34" charset="0"/>
                <a:cs typeface="Calibri" pitchFamily="34" charset="0"/>
              </a:rPr>
              <a:t>Supports survival of existing neurons</a:t>
            </a:r>
          </a:p>
          <a:p>
            <a:pPr marL="225425" indent="-225425">
              <a:spcBef>
                <a:spcPts val="600"/>
              </a:spcBef>
              <a:spcAft>
                <a:spcPts val="600"/>
              </a:spcAft>
              <a:buFont typeface="Arial" pitchFamily="34" charset="0"/>
              <a:buChar char="•"/>
            </a:pPr>
            <a:r>
              <a:rPr lang="en-US" sz="2800" dirty="0" smtClean="0">
                <a:latin typeface="Calibri" pitchFamily="34" charset="0"/>
                <a:cs typeface="Calibri" pitchFamily="34" charset="0"/>
              </a:rPr>
              <a:t>Encourages neurogenesis</a:t>
            </a:r>
          </a:p>
        </p:txBody>
      </p:sp>
      <p:sp>
        <p:nvSpPr>
          <p:cNvPr id="7" name="Freeform 6"/>
          <p:cNvSpPr/>
          <p:nvPr/>
        </p:nvSpPr>
        <p:spPr>
          <a:xfrm>
            <a:off x="3962400" y="2057400"/>
            <a:ext cx="1558989" cy="12009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grpSp>
        <p:nvGrpSpPr>
          <p:cNvPr id="11" name="Group 10"/>
          <p:cNvGrpSpPr/>
          <p:nvPr/>
        </p:nvGrpSpPr>
        <p:grpSpPr>
          <a:xfrm>
            <a:off x="1219200" y="1828800"/>
            <a:ext cx="2438400" cy="1981200"/>
            <a:chOff x="1219200" y="1828800"/>
            <a:chExt cx="2438400" cy="1981200"/>
          </a:xfrm>
        </p:grpSpPr>
        <p:sp>
          <p:nvSpPr>
            <p:cNvPr id="5" name="Right Arrow Callout 4"/>
            <p:cNvSpPr/>
            <p:nvPr/>
          </p:nvSpPr>
          <p:spPr>
            <a:xfrm>
              <a:off x="1219200" y="1828800"/>
              <a:ext cx="2438400" cy="1981200"/>
            </a:xfrm>
            <a:prstGeom prst="right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3" name="Can 2"/>
            <p:cNvSpPr/>
            <p:nvPr/>
          </p:nvSpPr>
          <p:spPr>
            <a:xfrm>
              <a:off x="1828800" y="2209800"/>
              <a:ext cx="457200" cy="609600"/>
            </a:xfrm>
            <a:prstGeom prst="can">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8" name="TextBox 7"/>
            <p:cNvSpPr txBox="1"/>
            <p:nvPr/>
          </p:nvSpPr>
          <p:spPr>
            <a:xfrm>
              <a:off x="1676400" y="3048000"/>
              <a:ext cx="707245" cy="369332"/>
            </a:xfrm>
            <a:prstGeom prst="rect">
              <a:avLst/>
            </a:prstGeom>
            <a:noFill/>
          </p:spPr>
          <p:txBody>
            <a:bodyPr wrap="none" rtlCol="0">
              <a:spAutoFit/>
            </a:bodyPr>
            <a:lstStyle/>
            <a:p>
              <a:r>
                <a:rPr lang="en-US" dirty="0" smtClean="0">
                  <a:latin typeface="Calibri" pitchFamily="34" charset="0"/>
                  <a:cs typeface="Calibri" pitchFamily="34" charset="0"/>
                </a:rPr>
                <a:t>BDNF</a:t>
              </a:r>
              <a:endParaRPr lang="en-US" dirty="0">
                <a:latin typeface="Calibri" pitchFamily="34" charset="0"/>
                <a:cs typeface="Calibri" pitchFamily="34" charset="0"/>
              </a:endParaRPr>
            </a:p>
          </p:txBody>
        </p:sp>
      </p:grpSp>
      <p:sp>
        <p:nvSpPr>
          <p:cNvPr id="10" name="TextBox 9"/>
          <p:cNvSpPr txBox="1"/>
          <p:nvPr/>
        </p:nvSpPr>
        <p:spPr>
          <a:xfrm>
            <a:off x="2438400" y="4724400"/>
            <a:ext cx="4191000" cy="954107"/>
          </a:xfrm>
          <a:prstGeom prst="rect">
            <a:avLst/>
          </a:prstGeom>
          <a:noFill/>
        </p:spPr>
        <p:txBody>
          <a:bodyPr wrap="square" rtlCol="0">
            <a:spAutoFit/>
          </a:bodyPr>
          <a:lstStyle/>
          <a:p>
            <a:pPr algn="ctr"/>
            <a:r>
              <a:rPr lang="en-US" sz="2800" dirty="0" smtClean="0">
                <a:solidFill>
                  <a:schemeClr val="bg1"/>
                </a:solidFill>
                <a:latin typeface="Calibri" pitchFamily="34" charset="0"/>
                <a:cs typeface="Calibri" pitchFamily="34" charset="0"/>
              </a:rPr>
              <a:t>Decreased BDNF in patients with depression</a:t>
            </a:r>
            <a:endParaRPr lang="en-US" sz="2800" dirty="0">
              <a:solidFill>
                <a:schemeClr val="bg1"/>
              </a:solidFill>
              <a:latin typeface="Calibri" pitchFamily="34" charset="0"/>
              <a:cs typeface="Calibri" pitchFamily="34" charset="0"/>
            </a:endParaRPr>
          </a:p>
        </p:txBody>
      </p:sp>
      <p:sp>
        <p:nvSpPr>
          <p:cNvPr id="13" name="Rectangle 12"/>
          <p:cNvSpPr/>
          <p:nvPr/>
        </p:nvSpPr>
        <p:spPr>
          <a:xfrm>
            <a:off x="0" y="6243935"/>
            <a:ext cx="9144000" cy="461665"/>
          </a:xfrm>
          <a:prstGeom prst="rect">
            <a:avLst/>
          </a:prstGeom>
        </p:spPr>
        <p:txBody>
          <a:bodyPr wrap="square" anchor="t">
            <a:spAutoFit/>
          </a:bodyPr>
          <a:lstStyle/>
          <a:p>
            <a:pPr algn="ctr"/>
            <a:r>
              <a:rPr lang="en-US" sz="1200" dirty="0" smtClean="0">
                <a:latin typeface="Calibri" pitchFamily="34" charset="0"/>
                <a:cs typeface="Calibri" pitchFamily="34" charset="0"/>
              </a:rPr>
              <a:t>Acheson A et al. </a:t>
            </a:r>
            <a:r>
              <a:rPr lang="en-US" sz="1200" i="1" dirty="0" smtClean="0">
                <a:latin typeface="Calibri" pitchFamily="34" charset="0"/>
                <a:cs typeface="Calibri" pitchFamily="34" charset="0"/>
              </a:rPr>
              <a:t>Nat</a:t>
            </a:r>
            <a:r>
              <a:rPr lang="en-US" sz="1200" dirty="0" smtClean="0">
                <a:latin typeface="Calibri" pitchFamily="34" charset="0"/>
                <a:cs typeface="Calibri" pitchFamily="34" charset="0"/>
              </a:rPr>
              <a:t>. 1995; Sairanen M et al. </a:t>
            </a:r>
            <a:r>
              <a:rPr lang="en-US" sz="1200" i="1" dirty="0" smtClean="0">
                <a:latin typeface="Calibri" pitchFamily="34" charset="0"/>
                <a:cs typeface="Calibri" pitchFamily="34" charset="0"/>
              </a:rPr>
              <a:t>J Neurosci. </a:t>
            </a:r>
            <a:r>
              <a:rPr lang="en-US" sz="1200" dirty="0" smtClean="0">
                <a:latin typeface="Calibri" pitchFamily="34" charset="0"/>
                <a:cs typeface="Calibri" pitchFamily="34" charset="0"/>
              </a:rPr>
              <a:t>2005; </a:t>
            </a:r>
          </a:p>
          <a:p>
            <a:pPr algn="ctr"/>
            <a:r>
              <a:rPr lang="en-US" sz="1200" dirty="0" smtClean="0">
                <a:latin typeface="Calibri" pitchFamily="34" charset="0"/>
                <a:cs typeface="Calibri" pitchFamily="34" charset="0"/>
              </a:rPr>
              <a:t>Sairanen M. </a:t>
            </a:r>
            <a:r>
              <a:rPr lang="en-US" sz="1200" i="1" dirty="0" smtClean="0">
                <a:latin typeface="Calibri" pitchFamily="34" charset="0"/>
                <a:cs typeface="Calibri" pitchFamily="34" charset="0"/>
              </a:rPr>
              <a:t>J </a:t>
            </a:r>
            <a:r>
              <a:rPr lang="en-US" sz="1200" i="1" dirty="0" err="1" smtClean="0">
                <a:latin typeface="Calibri" pitchFamily="34" charset="0"/>
                <a:cs typeface="Calibri" pitchFamily="34" charset="0"/>
              </a:rPr>
              <a:t>Neurosci</a:t>
            </a:r>
            <a:r>
              <a:rPr lang="en-US" sz="1200" i="1" dirty="0" smtClean="0">
                <a:latin typeface="Calibri" pitchFamily="34" charset="0"/>
                <a:cs typeface="Calibri" pitchFamily="34" charset="0"/>
              </a:rPr>
              <a:t>. </a:t>
            </a:r>
            <a:r>
              <a:rPr lang="en-US" sz="1200" dirty="0" smtClean="0">
                <a:latin typeface="Calibri" pitchFamily="34" charset="0"/>
                <a:cs typeface="Calibri" pitchFamily="34" charset="0"/>
              </a:rPr>
              <a:t>2005; Brunoni AR et al. </a:t>
            </a:r>
            <a:r>
              <a:rPr lang="en-US" sz="1200" i="1" dirty="0" err="1" smtClean="0">
                <a:latin typeface="Calibri" pitchFamily="34" charset="0"/>
                <a:cs typeface="Calibri" pitchFamily="34" charset="0"/>
              </a:rPr>
              <a:t>Int</a:t>
            </a:r>
            <a:r>
              <a:rPr lang="en-US" sz="1200" i="1" dirty="0" smtClean="0">
                <a:latin typeface="Calibri" pitchFamily="34" charset="0"/>
                <a:cs typeface="Calibri" pitchFamily="34" charset="0"/>
              </a:rPr>
              <a:t> J </a:t>
            </a:r>
            <a:r>
              <a:rPr lang="en-US" sz="1200" i="1" dirty="0" err="1" smtClean="0">
                <a:latin typeface="Calibri" pitchFamily="34" charset="0"/>
                <a:cs typeface="Calibri" pitchFamily="34" charset="0"/>
              </a:rPr>
              <a:t>Neuropsychopharmacol</a:t>
            </a:r>
            <a:r>
              <a:rPr lang="en-US" sz="1200" i="1" dirty="0" smtClean="0">
                <a:latin typeface="Calibri" pitchFamily="34" charset="0"/>
                <a:cs typeface="Calibri" pitchFamily="34" charset="0"/>
              </a:rPr>
              <a:t>. </a:t>
            </a:r>
            <a:r>
              <a:rPr lang="en-US" sz="1200" dirty="0" smtClean="0">
                <a:latin typeface="Calibri" pitchFamily="34" charset="0"/>
                <a:cs typeface="Calibri" pitchFamily="34" charset="0"/>
              </a:rPr>
              <a:t>2008. </a:t>
            </a:r>
            <a:endParaRPr lang="en-US" sz="1200" dirty="0">
              <a:latin typeface="Calibri" pitchFamily="34" charset="0"/>
              <a:cs typeface="Calibri" pitchFamily="34" charset="0"/>
            </a:endParaRPr>
          </a:p>
        </p:txBody>
      </p:sp>
      <p:sp>
        <p:nvSpPr>
          <p:cNvPr id="14" name="TextBox 13"/>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lide(fromBottom)">
                                      <p:cBhvr>
                                        <p:cTn id="15" dur="500"/>
                                        <p:tgtEl>
                                          <p:spTgt spid="12"/>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lide(fromBottom)">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p:bldP spid="7"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22"/>
          <p:cNvSpPr txBox="1">
            <a:spLocks noChangeAspect="1" noChangeArrowheads="1"/>
          </p:cNvSpPr>
          <p:nvPr/>
        </p:nvSpPr>
        <p:spPr bwMode="auto">
          <a:xfrm>
            <a:off x="2133600" y="4876800"/>
            <a:ext cx="780983" cy="400110"/>
          </a:xfrm>
          <a:prstGeom prst="rect">
            <a:avLst/>
          </a:prstGeom>
          <a:noFill/>
          <a:ln w="9525">
            <a:noFill/>
            <a:miter lim="800000"/>
            <a:headEnd/>
            <a:tailEnd/>
          </a:ln>
        </p:spPr>
        <p:txBody>
          <a:bodyPr wrap="none">
            <a:spAutoFit/>
          </a:bodyPr>
          <a:lstStyle/>
          <a:p>
            <a:pPr algn="l">
              <a:buFontTx/>
              <a:buNone/>
            </a:pPr>
            <a:r>
              <a:rPr lang="it-IT" sz="2000" dirty="0" smtClean="0">
                <a:latin typeface="Calibri" pitchFamily="34" charset="0"/>
                <a:ea typeface="MS PGothic" pitchFamily="34" charset="-128"/>
                <a:cs typeface="Calibri" pitchFamily="34" charset="0"/>
              </a:rPr>
              <a:t>*</a:t>
            </a:r>
            <a:r>
              <a:rPr lang="it-IT" sz="1050" dirty="0" smtClean="0">
                <a:latin typeface="Calibri" pitchFamily="34" charset="0"/>
                <a:ea typeface="MS PGothic" pitchFamily="34" charset="-128"/>
                <a:cs typeface="Calibri" pitchFamily="34" charset="0"/>
              </a:rPr>
              <a:t>p&lt;0.001</a:t>
            </a:r>
            <a:endParaRPr lang="it-IT" sz="2800" dirty="0">
              <a:latin typeface="Calibri" pitchFamily="34" charset="0"/>
              <a:ea typeface="MS PGothic" pitchFamily="34" charset="-128"/>
              <a:cs typeface="Calibri" pitchFamily="34" charset="0"/>
            </a:endParaRPr>
          </a:p>
        </p:txBody>
      </p:sp>
      <p:sp>
        <p:nvSpPr>
          <p:cNvPr id="2044942" name="Text Box 22"/>
          <p:cNvSpPr txBox="1">
            <a:spLocks noChangeAspect="1" noChangeArrowheads="1"/>
          </p:cNvSpPr>
          <p:nvPr/>
        </p:nvSpPr>
        <p:spPr bwMode="auto">
          <a:xfrm>
            <a:off x="3724950" y="1777425"/>
            <a:ext cx="389850" cy="584775"/>
          </a:xfrm>
          <a:prstGeom prst="rect">
            <a:avLst/>
          </a:prstGeom>
          <a:noFill/>
          <a:ln w="9525">
            <a:noFill/>
            <a:miter lim="800000"/>
            <a:headEnd/>
            <a:tailEnd/>
          </a:ln>
        </p:spPr>
        <p:txBody>
          <a:bodyPr wrap="none">
            <a:spAutoFit/>
          </a:bodyPr>
          <a:lstStyle/>
          <a:p>
            <a:pPr algn="l">
              <a:buFontTx/>
              <a:buNone/>
            </a:pPr>
            <a:r>
              <a:rPr lang="it-IT" sz="3200" dirty="0" smtClean="0">
                <a:latin typeface="Calibri" pitchFamily="34" charset="0"/>
                <a:ea typeface="MS PGothic" pitchFamily="34" charset="-128"/>
                <a:cs typeface="Calibri" pitchFamily="34" charset="0"/>
              </a:rPr>
              <a:t>*</a:t>
            </a:r>
            <a:endParaRPr lang="it-IT" sz="3200" dirty="0">
              <a:latin typeface="Calibri" pitchFamily="34" charset="0"/>
              <a:ea typeface="MS PGothic" pitchFamily="34" charset="-128"/>
              <a:cs typeface="Calibri" pitchFamily="34" charset="0"/>
            </a:endParaRPr>
          </a:p>
        </p:txBody>
      </p:sp>
      <p:sp>
        <p:nvSpPr>
          <p:cNvPr id="2044943" name="Rectangle 23"/>
          <p:cNvSpPr>
            <a:spLocks noChangeAspect="1" noChangeArrowheads="1"/>
          </p:cNvSpPr>
          <p:nvPr/>
        </p:nvSpPr>
        <p:spPr bwMode="auto">
          <a:xfrm>
            <a:off x="2781072" y="3024188"/>
            <a:ext cx="466725" cy="1012825"/>
          </a:xfrm>
          <a:prstGeom prst="rect">
            <a:avLst/>
          </a:prstGeom>
          <a:solidFill>
            <a:schemeClr val="bg1"/>
          </a:solidFill>
          <a:ln w="19050">
            <a:noFill/>
            <a:miter lim="800000"/>
            <a:headEnd/>
            <a:tailEnd/>
          </a:ln>
        </p:spPr>
        <p:txBody>
          <a:bodyPr/>
          <a:lstStyle/>
          <a:p>
            <a:pPr algn="l">
              <a:buFontTx/>
              <a:buNone/>
            </a:pPr>
            <a:endParaRPr lang="en-US" sz="2400" dirty="0">
              <a:latin typeface="Calibri" pitchFamily="34" charset="0"/>
              <a:ea typeface="MS PGothic" pitchFamily="34" charset="-128"/>
              <a:cs typeface="Calibri" pitchFamily="34" charset="0"/>
            </a:endParaRPr>
          </a:p>
        </p:txBody>
      </p:sp>
      <p:sp>
        <p:nvSpPr>
          <p:cNvPr id="2044944" name="Rectangle 24"/>
          <p:cNvSpPr>
            <a:spLocks noChangeAspect="1" noChangeArrowheads="1"/>
          </p:cNvSpPr>
          <p:nvPr/>
        </p:nvSpPr>
        <p:spPr bwMode="auto">
          <a:xfrm>
            <a:off x="3689122" y="2133600"/>
            <a:ext cx="466725" cy="1889125"/>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pPr algn="l">
              <a:buFontTx/>
              <a:buNone/>
            </a:pPr>
            <a:endParaRPr lang="en-US" sz="2400" dirty="0">
              <a:latin typeface="Calibri" pitchFamily="34" charset="0"/>
              <a:ea typeface="MS PGothic" pitchFamily="34" charset="-128"/>
              <a:cs typeface="Calibri" pitchFamily="34" charset="0"/>
            </a:endParaRPr>
          </a:p>
        </p:txBody>
      </p:sp>
      <p:sp>
        <p:nvSpPr>
          <p:cNvPr id="2044945" name="Rectangle 25" descr="Diagonali chiare verso il basso"/>
          <p:cNvSpPr>
            <a:spLocks noChangeAspect="1" noChangeArrowheads="1"/>
          </p:cNvSpPr>
          <p:nvPr/>
        </p:nvSpPr>
        <p:spPr bwMode="auto">
          <a:xfrm>
            <a:off x="4679722" y="3048000"/>
            <a:ext cx="465138" cy="98107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a:lstStyle/>
          <a:p>
            <a:pPr algn="l">
              <a:buFontTx/>
              <a:buNone/>
            </a:pPr>
            <a:endParaRPr lang="en-US" sz="2400" dirty="0">
              <a:latin typeface="Calibri" pitchFamily="34" charset="0"/>
              <a:ea typeface="MS PGothic" pitchFamily="34" charset="-128"/>
              <a:cs typeface="Calibri" pitchFamily="34" charset="0"/>
            </a:endParaRPr>
          </a:p>
        </p:txBody>
      </p:sp>
      <p:sp>
        <p:nvSpPr>
          <p:cNvPr id="2044946" name="Rectangle 26" descr="Diagonali chiare verso il basso"/>
          <p:cNvSpPr>
            <a:spLocks noChangeAspect="1" noChangeArrowheads="1"/>
          </p:cNvSpPr>
          <p:nvPr/>
        </p:nvSpPr>
        <p:spPr bwMode="auto">
          <a:xfrm>
            <a:off x="5670322" y="3124200"/>
            <a:ext cx="466725" cy="901700"/>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lstStyle/>
          <a:p>
            <a:pPr algn="l">
              <a:buFontTx/>
              <a:buNone/>
            </a:pPr>
            <a:endParaRPr lang="en-US" sz="2400" dirty="0">
              <a:latin typeface="Calibri" pitchFamily="34" charset="0"/>
              <a:ea typeface="MS PGothic" pitchFamily="34" charset="-128"/>
              <a:cs typeface="Calibri" pitchFamily="34" charset="0"/>
            </a:endParaRPr>
          </a:p>
        </p:txBody>
      </p:sp>
      <p:grpSp>
        <p:nvGrpSpPr>
          <p:cNvPr id="38" name="Group 37"/>
          <p:cNvGrpSpPr/>
          <p:nvPr/>
        </p:nvGrpSpPr>
        <p:grpSpPr>
          <a:xfrm>
            <a:off x="2057400" y="1447800"/>
            <a:ext cx="514122" cy="2612926"/>
            <a:chOff x="2406878" y="1676400"/>
            <a:chExt cx="514122" cy="2612926"/>
          </a:xfrm>
        </p:grpSpPr>
        <p:sp>
          <p:nvSpPr>
            <p:cNvPr id="2044935" name="Rectangle 15"/>
            <p:cNvSpPr>
              <a:spLocks noChangeAspect="1" noChangeArrowheads="1"/>
            </p:cNvSpPr>
            <p:nvPr/>
          </p:nvSpPr>
          <p:spPr bwMode="auto">
            <a:xfrm>
              <a:off x="2740025" y="4135438"/>
              <a:ext cx="65724" cy="153888"/>
            </a:xfrm>
            <a:prstGeom prst="rect">
              <a:avLst/>
            </a:prstGeom>
            <a:noFill/>
            <a:ln w="9525">
              <a:noFill/>
              <a:miter lim="800000"/>
              <a:headEnd/>
              <a:tailEnd/>
            </a:ln>
          </p:spPr>
          <p:txBody>
            <a:bodyPr wrap="none" lIns="0" tIns="0" rIns="0" bIns="0">
              <a:spAutoFit/>
            </a:bodyPr>
            <a:lstStyle/>
            <a:p>
              <a:pPr algn="l">
                <a:buFontTx/>
                <a:buNone/>
              </a:pPr>
              <a:r>
                <a:rPr lang="en-US" sz="1000" dirty="0">
                  <a:latin typeface="Calibri" pitchFamily="34" charset="0"/>
                  <a:ea typeface="MS PGothic" pitchFamily="34" charset="-128"/>
                  <a:cs typeface="Calibri" pitchFamily="34" charset="0"/>
                </a:rPr>
                <a:t>0</a:t>
              </a:r>
              <a:endParaRPr lang="it-IT" sz="1000">
                <a:latin typeface="Calibri" pitchFamily="34" charset="0"/>
                <a:ea typeface="MS PGothic" pitchFamily="34" charset="-128"/>
                <a:cs typeface="Calibri" pitchFamily="34" charset="0"/>
              </a:endParaRPr>
            </a:p>
          </p:txBody>
        </p:sp>
        <p:sp>
          <p:nvSpPr>
            <p:cNvPr id="2044936" name="Rectangle 21"/>
            <p:cNvSpPr>
              <a:spLocks noChangeAspect="1" noChangeArrowheads="1"/>
            </p:cNvSpPr>
            <p:nvPr/>
          </p:nvSpPr>
          <p:spPr bwMode="auto">
            <a:xfrm rot="16200000">
              <a:off x="1396666" y="2918053"/>
              <a:ext cx="2235868" cy="215444"/>
            </a:xfrm>
            <a:prstGeom prst="rect">
              <a:avLst/>
            </a:prstGeom>
            <a:noFill/>
            <a:ln w="9525">
              <a:noFill/>
              <a:miter lim="800000"/>
              <a:headEnd/>
              <a:tailEnd/>
            </a:ln>
          </p:spPr>
          <p:txBody>
            <a:bodyPr wrap="none" lIns="0" tIns="0" rIns="0" bIns="0">
              <a:spAutoFit/>
            </a:bodyPr>
            <a:lstStyle/>
            <a:p>
              <a:pPr algn="l">
                <a:buFontTx/>
                <a:buNone/>
              </a:pPr>
              <a:r>
                <a:rPr lang="en-US" sz="1400" dirty="0">
                  <a:latin typeface="Calibri" pitchFamily="34" charset="0"/>
                  <a:ea typeface="MS PGothic" pitchFamily="34" charset="-128"/>
                  <a:cs typeface="Calibri" pitchFamily="34" charset="0"/>
                </a:rPr>
                <a:t>BDNF mRNA </a:t>
              </a:r>
              <a:r>
                <a:rPr lang="en-US" sz="1400" dirty="0" smtClean="0">
                  <a:latin typeface="Calibri" pitchFamily="34" charset="0"/>
                  <a:ea typeface="MS PGothic" pitchFamily="34" charset="-128"/>
                  <a:cs typeface="Calibri" pitchFamily="34" charset="0"/>
                </a:rPr>
                <a:t>Levels </a:t>
              </a:r>
              <a:r>
                <a:rPr lang="en-US" sz="1400" dirty="0">
                  <a:latin typeface="Calibri" pitchFamily="34" charset="0"/>
                  <a:ea typeface="MS PGothic" pitchFamily="34" charset="-128"/>
                  <a:cs typeface="Calibri" pitchFamily="34" charset="0"/>
                </a:rPr>
                <a:t>(% Vehicle)</a:t>
              </a:r>
              <a:endParaRPr lang="it-IT" sz="1400" dirty="0">
                <a:latin typeface="Calibri" pitchFamily="34" charset="0"/>
                <a:ea typeface="MS PGothic" pitchFamily="34" charset="-128"/>
                <a:cs typeface="Calibri" pitchFamily="34" charset="0"/>
              </a:endParaRPr>
            </a:p>
          </p:txBody>
        </p:sp>
        <p:sp>
          <p:nvSpPr>
            <p:cNvPr id="2044937" name="Rectangle 16"/>
            <p:cNvSpPr>
              <a:spLocks noChangeAspect="1" noChangeArrowheads="1"/>
            </p:cNvSpPr>
            <p:nvPr/>
          </p:nvSpPr>
          <p:spPr bwMode="auto">
            <a:xfrm>
              <a:off x="2690813" y="3683000"/>
              <a:ext cx="131446" cy="153888"/>
            </a:xfrm>
            <a:prstGeom prst="rect">
              <a:avLst/>
            </a:prstGeom>
            <a:noFill/>
            <a:ln w="9525">
              <a:noFill/>
              <a:miter lim="800000"/>
              <a:headEnd/>
              <a:tailEnd/>
            </a:ln>
          </p:spPr>
          <p:txBody>
            <a:bodyPr wrap="none" lIns="0" tIns="0" rIns="0" bIns="0">
              <a:spAutoFit/>
            </a:bodyPr>
            <a:lstStyle/>
            <a:p>
              <a:pPr algn="l">
                <a:buFontTx/>
                <a:buNone/>
              </a:pPr>
              <a:r>
                <a:rPr lang="en-US" sz="1000" dirty="0">
                  <a:latin typeface="Calibri" pitchFamily="34" charset="0"/>
                  <a:ea typeface="MS PGothic" pitchFamily="34" charset="-128"/>
                  <a:cs typeface="Calibri" pitchFamily="34" charset="0"/>
                </a:rPr>
                <a:t>50</a:t>
              </a:r>
              <a:endParaRPr lang="it-IT" sz="1000">
                <a:latin typeface="Calibri" pitchFamily="34" charset="0"/>
                <a:ea typeface="MS PGothic" pitchFamily="34" charset="-128"/>
                <a:cs typeface="Calibri" pitchFamily="34" charset="0"/>
              </a:endParaRPr>
            </a:p>
          </p:txBody>
        </p:sp>
        <p:sp>
          <p:nvSpPr>
            <p:cNvPr id="2044938" name="Rectangle 17"/>
            <p:cNvSpPr>
              <a:spLocks noChangeAspect="1" noChangeArrowheads="1"/>
            </p:cNvSpPr>
            <p:nvPr/>
          </p:nvSpPr>
          <p:spPr bwMode="auto">
            <a:xfrm>
              <a:off x="2643188" y="3216275"/>
              <a:ext cx="197170" cy="153888"/>
            </a:xfrm>
            <a:prstGeom prst="rect">
              <a:avLst/>
            </a:prstGeom>
            <a:noFill/>
            <a:ln w="9525">
              <a:noFill/>
              <a:miter lim="800000"/>
              <a:headEnd/>
              <a:tailEnd/>
            </a:ln>
          </p:spPr>
          <p:txBody>
            <a:bodyPr wrap="none" lIns="0" tIns="0" rIns="0" bIns="0">
              <a:spAutoFit/>
            </a:bodyPr>
            <a:lstStyle/>
            <a:p>
              <a:pPr algn="l">
                <a:buFontTx/>
                <a:buNone/>
              </a:pPr>
              <a:r>
                <a:rPr lang="en-US" sz="1000" dirty="0">
                  <a:latin typeface="Calibri" pitchFamily="34" charset="0"/>
                  <a:ea typeface="MS PGothic" pitchFamily="34" charset="-128"/>
                  <a:cs typeface="Calibri" pitchFamily="34" charset="0"/>
                </a:rPr>
                <a:t>100</a:t>
              </a:r>
              <a:endParaRPr lang="it-IT" sz="1000">
                <a:latin typeface="Calibri" pitchFamily="34" charset="0"/>
                <a:ea typeface="MS PGothic" pitchFamily="34" charset="-128"/>
                <a:cs typeface="Calibri" pitchFamily="34" charset="0"/>
              </a:endParaRPr>
            </a:p>
          </p:txBody>
        </p:sp>
        <p:sp>
          <p:nvSpPr>
            <p:cNvPr id="2044939" name="Rectangle 18"/>
            <p:cNvSpPr>
              <a:spLocks noChangeAspect="1" noChangeArrowheads="1"/>
            </p:cNvSpPr>
            <p:nvPr/>
          </p:nvSpPr>
          <p:spPr bwMode="auto">
            <a:xfrm>
              <a:off x="2643188" y="2663825"/>
              <a:ext cx="197170" cy="153888"/>
            </a:xfrm>
            <a:prstGeom prst="rect">
              <a:avLst/>
            </a:prstGeom>
            <a:noFill/>
            <a:ln w="9525">
              <a:noFill/>
              <a:miter lim="800000"/>
              <a:headEnd/>
              <a:tailEnd/>
            </a:ln>
          </p:spPr>
          <p:txBody>
            <a:bodyPr wrap="none" lIns="0" tIns="0" rIns="0" bIns="0">
              <a:spAutoFit/>
            </a:bodyPr>
            <a:lstStyle/>
            <a:p>
              <a:pPr algn="l">
                <a:buFontTx/>
                <a:buNone/>
              </a:pPr>
              <a:r>
                <a:rPr lang="en-US" sz="1000" dirty="0">
                  <a:latin typeface="Calibri" pitchFamily="34" charset="0"/>
                  <a:ea typeface="MS PGothic" pitchFamily="34" charset="-128"/>
                  <a:cs typeface="Calibri" pitchFamily="34" charset="0"/>
                </a:rPr>
                <a:t>150</a:t>
              </a:r>
              <a:endParaRPr lang="it-IT" sz="1000">
                <a:latin typeface="Calibri" pitchFamily="34" charset="0"/>
                <a:ea typeface="MS PGothic" pitchFamily="34" charset="-128"/>
                <a:cs typeface="Calibri" pitchFamily="34" charset="0"/>
              </a:endParaRPr>
            </a:p>
          </p:txBody>
        </p:sp>
        <p:sp>
          <p:nvSpPr>
            <p:cNvPr id="2044940" name="Rectangle 19"/>
            <p:cNvSpPr>
              <a:spLocks noChangeAspect="1" noChangeArrowheads="1"/>
            </p:cNvSpPr>
            <p:nvPr/>
          </p:nvSpPr>
          <p:spPr bwMode="auto">
            <a:xfrm>
              <a:off x="2643188" y="2187575"/>
              <a:ext cx="197170" cy="153888"/>
            </a:xfrm>
            <a:prstGeom prst="rect">
              <a:avLst/>
            </a:prstGeom>
            <a:noFill/>
            <a:ln w="9525">
              <a:noFill/>
              <a:miter lim="800000"/>
              <a:headEnd/>
              <a:tailEnd/>
            </a:ln>
          </p:spPr>
          <p:txBody>
            <a:bodyPr wrap="none" lIns="0" tIns="0" rIns="0" bIns="0">
              <a:spAutoFit/>
            </a:bodyPr>
            <a:lstStyle/>
            <a:p>
              <a:pPr algn="l">
                <a:buFontTx/>
                <a:buNone/>
              </a:pPr>
              <a:r>
                <a:rPr lang="en-US" sz="1000" dirty="0">
                  <a:latin typeface="Calibri" pitchFamily="34" charset="0"/>
                  <a:ea typeface="MS PGothic" pitchFamily="34" charset="-128"/>
                  <a:cs typeface="Calibri" pitchFamily="34" charset="0"/>
                </a:rPr>
                <a:t>200</a:t>
              </a:r>
              <a:endParaRPr lang="it-IT" sz="1000">
                <a:latin typeface="Calibri" pitchFamily="34" charset="0"/>
                <a:ea typeface="MS PGothic" pitchFamily="34" charset="-128"/>
                <a:cs typeface="Calibri" pitchFamily="34" charset="0"/>
              </a:endParaRPr>
            </a:p>
          </p:txBody>
        </p:sp>
        <p:sp>
          <p:nvSpPr>
            <p:cNvPr id="2044941" name="Rectangle 20"/>
            <p:cNvSpPr>
              <a:spLocks noChangeAspect="1" noChangeArrowheads="1"/>
            </p:cNvSpPr>
            <p:nvPr/>
          </p:nvSpPr>
          <p:spPr bwMode="auto">
            <a:xfrm>
              <a:off x="2643188" y="1676400"/>
              <a:ext cx="197170" cy="153888"/>
            </a:xfrm>
            <a:prstGeom prst="rect">
              <a:avLst/>
            </a:prstGeom>
            <a:noFill/>
            <a:ln w="9525">
              <a:noFill/>
              <a:miter lim="800000"/>
              <a:headEnd/>
              <a:tailEnd/>
            </a:ln>
          </p:spPr>
          <p:txBody>
            <a:bodyPr wrap="none" lIns="0" tIns="0" rIns="0" bIns="0">
              <a:spAutoFit/>
            </a:bodyPr>
            <a:lstStyle/>
            <a:p>
              <a:pPr algn="l">
                <a:buFontTx/>
                <a:buNone/>
              </a:pPr>
              <a:r>
                <a:rPr lang="en-US" sz="1000" dirty="0">
                  <a:latin typeface="Calibri" pitchFamily="34" charset="0"/>
                  <a:ea typeface="MS PGothic" pitchFamily="34" charset="-128"/>
                  <a:cs typeface="Calibri" pitchFamily="34" charset="0"/>
                </a:rPr>
                <a:t>250</a:t>
              </a:r>
              <a:endParaRPr lang="it-IT" sz="1000">
                <a:latin typeface="Calibri" pitchFamily="34" charset="0"/>
                <a:ea typeface="MS PGothic" pitchFamily="34" charset="-128"/>
                <a:cs typeface="Calibri" pitchFamily="34" charset="0"/>
              </a:endParaRPr>
            </a:p>
          </p:txBody>
        </p:sp>
        <p:sp>
          <p:nvSpPr>
            <p:cNvPr id="2044955" name="Line 35"/>
            <p:cNvSpPr>
              <a:spLocks noChangeAspect="1" noChangeShapeType="1"/>
            </p:cNvSpPr>
            <p:nvPr/>
          </p:nvSpPr>
          <p:spPr bwMode="auto">
            <a:xfrm>
              <a:off x="2917825" y="1738313"/>
              <a:ext cx="3175" cy="252730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44956" name="Line 36"/>
            <p:cNvSpPr>
              <a:spLocks noChangeAspect="1" noChangeShapeType="1"/>
            </p:cNvSpPr>
            <p:nvPr/>
          </p:nvSpPr>
          <p:spPr bwMode="auto">
            <a:xfrm>
              <a:off x="2886075" y="4265613"/>
              <a:ext cx="31750" cy="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44957" name="Line 37"/>
            <p:cNvSpPr>
              <a:spLocks noChangeAspect="1" noChangeShapeType="1"/>
            </p:cNvSpPr>
            <p:nvPr/>
          </p:nvSpPr>
          <p:spPr bwMode="auto">
            <a:xfrm>
              <a:off x="2886075" y="3760788"/>
              <a:ext cx="31750" cy="15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44958" name="Line 38"/>
            <p:cNvSpPr>
              <a:spLocks noChangeAspect="1" noChangeShapeType="1"/>
            </p:cNvSpPr>
            <p:nvPr/>
          </p:nvSpPr>
          <p:spPr bwMode="auto">
            <a:xfrm>
              <a:off x="2886075" y="3252788"/>
              <a:ext cx="31750" cy="15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44959" name="Line 39"/>
            <p:cNvSpPr>
              <a:spLocks noChangeAspect="1" noChangeShapeType="1"/>
            </p:cNvSpPr>
            <p:nvPr/>
          </p:nvSpPr>
          <p:spPr bwMode="auto">
            <a:xfrm>
              <a:off x="2886075" y="2749550"/>
              <a:ext cx="31750" cy="15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44960" name="Line 40"/>
            <p:cNvSpPr>
              <a:spLocks noChangeAspect="1" noChangeShapeType="1"/>
            </p:cNvSpPr>
            <p:nvPr/>
          </p:nvSpPr>
          <p:spPr bwMode="auto">
            <a:xfrm>
              <a:off x="2886075" y="2241550"/>
              <a:ext cx="31750" cy="15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44961" name="Line 41"/>
            <p:cNvSpPr>
              <a:spLocks noChangeAspect="1" noChangeShapeType="1"/>
            </p:cNvSpPr>
            <p:nvPr/>
          </p:nvSpPr>
          <p:spPr bwMode="auto">
            <a:xfrm>
              <a:off x="2886075" y="1738313"/>
              <a:ext cx="31750" cy="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sp>
        <p:nvSpPr>
          <p:cNvPr id="2044962" name="Line 42"/>
          <p:cNvSpPr>
            <a:spLocks noChangeAspect="1" noChangeShapeType="1"/>
          </p:cNvSpPr>
          <p:nvPr/>
        </p:nvSpPr>
        <p:spPr bwMode="auto">
          <a:xfrm>
            <a:off x="2568347" y="4037013"/>
            <a:ext cx="4549775" cy="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44963" name="Text Box 35"/>
          <p:cNvSpPr txBox="1">
            <a:spLocks noChangeArrowheads="1"/>
          </p:cNvSpPr>
          <p:nvPr/>
        </p:nvSpPr>
        <p:spPr bwMode="auto">
          <a:xfrm>
            <a:off x="2622322" y="4038600"/>
            <a:ext cx="722057" cy="307777"/>
          </a:xfrm>
          <a:prstGeom prst="rect">
            <a:avLst/>
          </a:prstGeom>
          <a:noFill/>
          <a:ln w="9525">
            <a:noFill/>
            <a:miter lim="800000"/>
            <a:headEnd/>
            <a:tailEnd/>
          </a:ln>
          <a:effectLst/>
        </p:spPr>
        <p:txBody>
          <a:bodyPr wrap="none">
            <a:spAutoFit/>
          </a:bodyPr>
          <a:lstStyle/>
          <a:p>
            <a:r>
              <a:rPr lang="fr-FR" sz="1400" b="1" dirty="0">
                <a:latin typeface="Calibri" pitchFamily="34" charset="0"/>
                <a:cs typeface="Calibri" pitchFamily="34" charset="0"/>
              </a:rPr>
              <a:t>Vehicle</a:t>
            </a:r>
          </a:p>
        </p:txBody>
      </p:sp>
      <p:sp>
        <p:nvSpPr>
          <p:cNvPr id="2044964" name="Text Box 36"/>
          <p:cNvSpPr txBox="1">
            <a:spLocks noChangeArrowheads="1"/>
          </p:cNvSpPr>
          <p:nvPr/>
        </p:nvSpPr>
        <p:spPr bwMode="auto">
          <a:xfrm>
            <a:off x="3384322" y="4038600"/>
            <a:ext cx="865686" cy="307777"/>
          </a:xfrm>
          <a:prstGeom prst="rect">
            <a:avLst/>
          </a:prstGeom>
          <a:noFill/>
          <a:ln w="9525">
            <a:noFill/>
            <a:miter lim="800000"/>
            <a:headEnd/>
            <a:tailEnd/>
          </a:ln>
          <a:effectLst/>
        </p:spPr>
        <p:txBody>
          <a:bodyPr wrap="none">
            <a:spAutoFit/>
          </a:bodyPr>
          <a:lstStyle/>
          <a:p>
            <a:r>
              <a:rPr lang="fr-FR" sz="1400" b="1" dirty="0" smtClean="0">
                <a:solidFill>
                  <a:schemeClr val="accent1"/>
                </a:solidFill>
                <a:latin typeface="Calibri" pitchFamily="34" charset="0"/>
                <a:cs typeface="Calibri" pitchFamily="34" charset="0"/>
              </a:rPr>
              <a:t>Valdoxan</a:t>
            </a:r>
          </a:p>
        </p:txBody>
      </p:sp>
      <p:sp>
        <p:nvSpPr>
          <p:cNvPr id="2044965" name="Text Box 37"/>
          <p:cNvSpPr txBox="1">
            <a:spLocks noChangeArrowheads="1"/>
          </p:cNvSpPr>
          <p:nvPr/>
        </p:nvSpPr>
        <p:spPr bwMode="auto">
          <a:xfrm>
            <a:off x="4374922" y="4038600"/>
            <a:ext cx="957121" cy="307777"/>
          </a:xfrm>
          <a:prstGeom prst="rect">
            <a:avLst/>
          </a:prstGeom>
          <a:noFill/>
          <a:ln w="9525">
            <a:noFill/>
            <a:miter lim="800000"/>
            <a:headEnd/>
            <a:tailEnd/>
          </a:ln>
          <a:effectLst/>
        </p:spPr>
        <p:txBody>
          <a:bodyPr wrap="none">
            <a:spAutoFit/>
          </a:bodyPr>
          <a:lstStyle/>
          <a:p>
            <a:r>
              <a:rPr lang="fr-FR" sz="1400" b="1" dirty="0" smtClean="0">
                <a:solidFill>
                  <a:schemeClr val="accent4"/>
                </a:solidFill>
                <a:latin typeface="Calibri" pitchFamily="34" charset="0"/>
                <a:cs typeface="Calibri" pitchFamily="34" charset="0"/>
              </a:rPr>
              <a:t>Melatonin</a:t>
            </a:r>
            <a:endParaRPr lang="fr-FR" sz="1400" b="1" dirty="0">
              <a:solidFill>
                <a:schemeClr val="accent4"/>
              </a:solidFill>
              <a:latin typeface="Calibri" pitchFamily="34" charset="0"/>
              <a:cs typeface="Calibri" pitchFamily="34" charset="0"/>
            </a:endParaRPr>
          </a:p>
        </p:txBody>
      </p:sp>
      <p:sp>
        <p:nvSpPr>
          <p:cNvPr id="2044966" name="Text Box 38"/>
          <p:cNvSpPr txBox="1">
            <a:spLocks noChangeArrowheads="1"/>
          </p:cNvSpPr>
          <p:nvPr/>
        </p:nvSpPr>
        <p:spPr bwMode="auto">
          <a:xfrm>
            <a:off x="5429193" y="4038600"/>
            <a:ext cx="990271" cy="523220"/>
          </a:xfrm>
          <a:prstGeom prst="rect">
            <a:avLst/>
          </a:prstGeom>
          <a:noFill/>
          <a:ln w="9525">
            <a:noFill/>
            <a:miter lim="800000"/>
            <a:headEnd/>
            <a:tailEnd/>
          </a:ln>
          <a:effectLst/>
        </p:spPr>
        <p:txBody>
          <a:bodyPr wrap="none">
            <a:spAutoFit/>
          </a:bodyPr>
          <a:lstStyle/>
          <a:p>
            <a:pPr algn="ctr"/>
            <a:r>
              <a:rPr lang="fr-FR" sz="1400" b="1" dirty="0" smtClean="0">
                <a:solidFill>
                  <a:schemeClr val="accent6"/>
                </a:solidFill>
                <a:latin typeface="Calibri" pitchFamily="34" charset="0"/>
                <a:cs typeface="Calibri" pitchFamily="34" charset="0"/>
              </a:rPr>
              <a:t>5-HT</a:t>
            </a:r>
            <a:r>
              <a:rPr lang="fr-FR" sz="1400" b="1" baseline="-25000" dirty="0" smtClean="0">
                <a:solidFill>
                  <a:schemeClr val="accent6"/>
                </a:solidFill>
                <a:latin typeface="Calibri" pitchFamily="34" charset="0"/>
                <a:cs typeface="Calibri" pitchFamily="34" charset="0"/>
              </a:rPr>
              <a:t>2C </a:t>
            </a:r>
          </a:p>
          <a:p>
            <a:pPr algn="ctr"/>
            <a:r>
              <a:rPr lang="fr-FR" sz="1400" b="1" dirty="0" smtClean="0">
                <a:solidFill>
                  <a:schemeClr val="accent6"/>
                </a:solidFill>
                <a:latin typeface="Calibri" pitchFamily="34" charset="0"/>
                <a:cs typeface="Calibri" pitchFamily="34" charset="0"/>
              </a:rPr>
              <a:t>Antagonist</a:t>
            </a:r>
            <a:endParaRPr lang="fr-FR" sz="1400" b="1" dirty="0">
              <a:solidFill>
                <a:schemeClr val="accent6"/>
              </a:solidFill>
              <a:latin typeface="Calibri" pitchFamily="34" charset="0"/>
              <a:cs typeface="Calibri" pitchFamily="34" charset="0"/>
            </a:endParaRPr>
          </a:p>
        </p:txBody>
      </p:sp>
      <p:sp>
        <p:nvSpPr>
          <p:cNvPr id="72" name="Title 71"/>
          <p:cNvSpPr>
            <a:spLocks noGrp="1"/>
          </p:cNvSpPr>
          <p:nvPr>
            <p:ph type="title"/>
          </p:nvPr>
        </p:nvSpPr>
        <p:spPr>
          <a:xfrm>
            <a:off x="762000" y="274320"/>
            <a:ext cx="8171688" cy="868680"/>
          </a:xfrm>
        </p:spPr>
        <p:txBody>
          <a:bodyPr>
            <a:normAutofit fontScale="90000"/>
          </a:bodyPr>
          <a:lstStyle/>
          <a:p>
            <a:r>
              <a:rPr lang="en-US" sz="4100" dirty="0" smtClean="0"/>
              <a:t>Valdoxan Increases BDNF in the Prefrontal Cortex </a:t>
            </a:r>
            <a:endParaRPr lang="en-US" sz="4100" dirty="0"/>
          </a:p>
        </p:txBody>
      </p:sp>
      <p:sp>
        <p:nvSpPr>
          <p:cNvPr id="39" name="TextBox 38"/>
          <p:cNvSpPr txBox="1"/>
          <p:nvPr/>
        </p:nvSpPr>
        <p:spPr>
          <a:xfrm>
            <a:off x="1371600" y="5334000"/>
            <a:ext cx="6705600"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800" dirty="0" smtClean="0">
                <a:latin typeface="Calibri" pitchFamily="34" charset="0"/>
                <a:cs typeface="Calibri" pitchFamily="34" charset="0"/>
              </a:rPr>
              <a:t>The unique synergy of Valdoxan is necessary to increase BDNF.</a:t>
            </a:r>
            <a:endParaRPr lang="en-US" sz="2800" dirty="0">
              <a:latin typeface="Calibri" pitchFamily="34" charset="0"/>
              <a:cs typeface="Calibri" pitchFamily="34" charset="0"/>
            </a:endParaRPr>
          </a:p>
        </p:txBody>
      </p:sp>
      <p:grpSp>
        <p:nvGrpSpPr>
          <p:cNvPr id="40" name="Group 39"/>
          <p:cNvGrpSpPr/>
          <p:nvPr/>
        </p:nvGrpSpPr>
        <p:grpSpPr>
          <a:xfrm>
            <a:off x="3384322" y="4343400"/>
            <a:ext cx="1084410" cy="1038999"/>
            <a:chOff x="1955506" y="1775461"/>
            <a:chExt cx="2351651" cy="2253173"/>
          </a:xfrm>
        </p:grpSpPr>
        <p:sp>
          <p:nvSpPr>
            <p:cNvPr id="41" name="Plaque 40"/>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2" name="Plaque 41"/>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3" name="TextBox 42"/>
            <p:cNvSpPr txBox="1"/>
            <p:nvPr/>
          </p:nvSpPr>
          <p:spPr>
            <a:xfrm>
              <a:off x="3112237" y="1775461"/>
              <a:ext cx="1029673" cy="600700"/>
            </a:xfrm>
            <a:prstGeom prst="rect">
              <a:avLst/>
            </a:prstGeom>
            <a:noFill/>
          </p:spPr>
          <p:txBody>
            <a:bodyPr wrap="none" rtlCol="0">
              <a:spAutoFit/>
            </a:bodyPr>
            <a:lstStyle/>
            <a:p>
              <a:r>
                <a:rPr lang="en-US" sz="1200" b="1" dirty="0" smtClean="0">
                  <a:latin typeface="Calibri" pitchFamily="34" charset="0"/>
                  <a:cs typeface="Calibri" pitchFamily="34" charset="0"/>
                </a:rPr>
                <a:t>MT1</a:t>
              </a:r>
              <a:endParaRPr lang="en-US" sz="1200" b="1" dirty="0">
                <a:latin typeface="Calibri" pitchFamily="34" charset="0"/>
                <a:cs typeface="Calibri" pitchFamily="34" charset="0"/>
              </a:endParaRPr>
            </a:p>
          </p:txBody>
        </p:sp>
        <p:sp>
          <p:nvSpPr>
            <p:cNvPr id="44" name="TextBox 43"/>
            <p:cNvSpPr txBox="1"/>
            <p:nvPr/>
          </p:nvSpPr>
          <p:spPr>
            <a:xfrm>
              <a:off x="3277484" y="2766945"/>
              <a:ext cx="1029673" cy="600700"/>
            </a:xfrm>
            <a:prstGeom prst="rect">
              <a:avLst/>
            </a:prstGeom>
            <a:noFill/>
          </p:spPr>
          <p:txBody>
            <a:bodyPr wrap="none" rtlCol="0">
              <a:spAutoFit/>
            </a:bodyPr>
            <a:lstStyle/>
            <a:p>
              <a:r>
                <a:rPr lang="en-US" sz="1200" b="1" dirty="0" smtClean="0">
                  <a:latin typeface="Calibri" pitchFamily="34" charset="0"/>
                  <a:cs typeface="Calibri" pitchFamily="34" charset="0"/>
                </a:rPr>
                <a:t>MT2</a:t>
              </a:r>
              <a:endParaRPr lang="en-US" sz="1200" b="1" dirty="0">
                <a:latin typeface="Calibri" pitchFamily="34" charset="0"/>
                <a:cs typeface="Calibri" pitchFamily="34" charset="0"/>
              </a:endParaRPr>
            </a:p>
          </p:txBody>
        </p:sp>
        <p:sp>
          <p:nvSpPr>
            <p:cNvPr id="45" name="Rounded Rectangle 44"/>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6" name="Text Box 23"/>
            <p:cNvSpPr txBox="1">
              <a:spLocks noChangeArrowheads="1"/>
            </p:cNvSpPr>
            <p:nvPr/>
          </p:nvSpPr>
          <p:spPr bwMode="auto">
            <a:xfrm>
              <a:off x="1955506" y="3427934"/>
              <a:ext cx="1398157" cy="600700"/>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sp>
          <p:nvSpPr>
            <p:cNvPr id="47" name="Oval 46"/>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49" name="Rectangle 48"/>
          <p:cNvSpPr/>
          <p:nvPr/>
        </p:nvSpPr>
        <p:spPr>
          <a:xfrm>
            <a:off x="0" y="6400800"/>
            <a:ext cx="9144000" cy="276999"/>
          </a:xfrm>
          <a:prstGeom prst="rect">
            <a:avLst/>
          </a:prstGeom>
        </p:spPr>
        <p:txBody>
          <a:bodyPr wrap="square" anchor="t">
            <a:spAutoFit/>
          </a:bodyPr>
          <a:lstStyle/>
          <a:p>
            <a:pPr algn="ctr"/>
            <a:r>
              <a:rPr lang="en-US" sz="1200" dirty="0" err="1" smtClean="0">
                <a:latin typeface="Calibri" pitchFamily="34" charset="0"/>
                <a:cs typeface="Calibri" pitchFamily="34" charset="0"/>
              </a:rPr>
              <a:t>Molteni</a:t>
            </a:r>
            <a:r>
              <a:rPr lang="en-US" sz="1200" dirty="0" smtClean="0">
                <a:latin typeface="Calibri" pitchFamily="34" charset="0"/>
                <a:cs typeface="Calibri" pitchFamily="34" charset="0"/>
              </a:rPr>
              <a:t> R, </a:t>
            </a:r>
            <a:r>
              <a:rPr lang="en-US" sz="1200" dirty="0" err="1" smtClean="0">
                <a:latin typeface="Calibri" pitchFamily="34" charset="0"/>
                <a:cs typeface="Calibri" pitchFamily="34" charset="0"/>
              </a:rPr>
              <a:t>Racagni</a:t>
            </a:r>
            <a:r>
              <a:rPr lang="en-US" sz="1200" dirty="0" smtClean="0">
                <a:latin typeface="Calibri" pitchFamily="34" charset="0"/>
                <a:cs typeface="Calibri" pitchFamily="34" charset="0"/>
              </a:rPr>
              <a:t> G, Riva M et al. </a:t>
            </a:r>
            <a:r>
              <a:rPr lang="en-US" sz="1200" i="1" dirty="0" smtClean="0">
                <a:latin typeface="Calibri" pitchFamily="34" charset="0"/>
                <a:cs typeface="Calibri" pitchFamily="34" charset="0"/>
              </a:rPr>
              <a:t>World J Biol Psychiatry.</a:t>
            </a:r>
            <a:r>
              <a:rPr lang="en-US" sz="1200" dirty="0" smtClean="0">
                <a:latin typeface="Calibri" pitchFamily="34" charset="0"/>
                <a:cs typeface="Calibri" pitchFamily="34" charset="0"/>
              </a:rPr>
              <a:t> 2010.</a:t>
            </a:r>
            <a:endParaRPr lang="en-US" sz="1200" dirty="0">
              <a:latin typeface="Calibri" pitchFamily="34" charset="0"/>
              <a:cs typeface="Calibri" pitchFamily="34" charset="0"/>
            </a:endParaRPr>
          </a:p>
        </p:txBody>
      </p:sp>
      <p:sp>
        <p:nvSpPr>
          <p:cNvPr id="51" name="Rectangle 18" descr="Diagonali larghe verso il basso"/>
          <p:cNvSpPr>
            <a:spLocks noChangeAspect="1" noChangeArrowheads="1"/>
          </p:cNvSpPr>
          <p:nvPr/>
        </p:nvSpPr>
        <p:spPr bwMode="auto">
          <a:xfrm>
            <a:off x="6583432" y="2785969"/>
            <a:ext cx="450850" cy="123190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lstStyle/>
          <a:p>
            <a:pPr algn="l">
              <a:buFontTx/>
              <a:buNone/>
            </a:pPr>
            <a:endParaRPr lang="en-US" sz="2400">
              <a:latin typeface="Arial" charset="0"/>
              <a:ea typeface="ＭＳ Ｐゴシック" charset="-128"/>
            </a:endParaRPr>
          </a:p>
        </p:txBody>
      </p:sp>
      <p:sp>
        <p:nvSpPr>
          <p:cNvPr id="52" name="Text Box 38"/>
          <p:cNvSpPr txBox="1">
            <a:spLocks noChangeArrowheads="1"/>
          </p:cNvSpPr>
          <p:nvPr/>
        </p:nvSpPr>
        <p:spPr bwMode="auto">
          <a:xfrm>
            <a:off x="6248400" y="4038600"/>
            <a:ext cx="1371600" cy="738664"/>
          </a:xfrm>
          <a:prstGeom prst="rect">
            <a:avLst/>
          </a:prstGeom>
          <a:noFill/>
          <a:ln w="9525">
            <a:noFill/>
            <a:miter lim="800000"/>
            <a:headEnd/>
            <a:tailEnd/>
          </a:ln>
          <a:effectLst/>
        </p:spPr>
        <p:txBody>
          <a:bodyPr wrap="square">
            <a:spAutoFit/>
          </a:bodyPr>
          <a:lstStyle/>
          <a:p>
            <a:pPr algn="ctr"/>
            <a:r>
              <a:rPr lang="fr-FR" sz="1400" b="1" dirty="0" err="1" smtClean="0">
                <a:solidFill>
                  <a:schemeClr val="accent2">
                    <a:lumMod val="50000"/>
                  </a:schemeClr>
                </a:solidFill>
                <a:latin typeface="Calibri" pitchFamily="34" charset="0"/>
                <a:cs typeface="Calibri" pitchFamily="34" charset="0"/>
              </a:rPr>
              <a:t>Valdoxan</a:t>
            </a:r>
            <a:r>
              <a:rPr lang="fr-FR" sz="1400" b="1" dirty="0" smtClean="0">
                <a:solidFill>
                  <a:schemeClr val="accent2">
                    <a:lumMod val="50000"/>
                  </a:schemeClr>
                </a:solidFill>
                <a:latin typeface="Calibri" pitchFamily="34" charset="0"/>
                <a:cs typeface="Calibri" pitchFamily="34" charset="0"/>
              </a:rPr>
              <a:t> + </a:t>
            </a:r>
            <a:r>
              <a:rPr lang="fr-FR" sz="1400" b="1" dirty="0" err="1" smtClean="0">
                <a:solidFill>
                  <a:schemeClr val="accent2">
                    <a:lumMod val="50000"/>
                  </a:schemeClr>
                </a:solidFill>
                <a:latin typeface="Calibri" pitchFamily="34" charset="0"/>
                <a:cs typeface="Calibri" pitchFamily="34" charset="0"/>
              </a:rPr>
              <a:t>Melatonergic</a:t>
            </a:r>
            <a:r>
              <a:rPr lang="fr-FR" sz="1400" b="1" dirty="0" smtClean="0">
                <a:solidFill>
                  <a:schemeClr val="accent2">
                    <a:lumMod val="50000"/>
                  </a:schemeClr>
                </a:solidFill>
                <a:latin typeface="Calibri" pitchFamily="34" charset="0"/>
                <a:cs typeface="Calibri" pitchFamily="34" charset="0"/>
              </a:rPr>
              <a:t> </a:t>
            </a:r>
            <a:r>
              <a:rPr lang="fr-FR" sz="1400" b="1" dirty="0" err="1" smtClean="0">
                <a:solidFill>
                  <a:schemeClr val="accent2">
                    <a:lumMod val="50000"/>
                  </a:schemeClr>
                </a:solidFill>
                <a:latin typeface="Calibri" pitchFamily="34" charset="0"/>
                <a:cs typeface="Calibri" pitchFamily="34" charset="0"/>
              </a:rPr>
              <a:t>Antagonist</a:t>
            </a:r>
            <a:endParaRPr lang="fr-FR" sz="1400" b="1" dirty="0">
              <a:solidFill>
                <a:schemeClr val="accent2">
                  <a:lumMod val="50000"/>
                </a:schemeClr>
              </a:solidFill>
              <a:latin typeface="Calibri" pitchFamily="34" charset="0"/>
              <a:cs typeface="Calibri" pitchFamily="34" charset="0"/>
            </a:endParaRPr>
          </a:p>
        </p:txBody>
      </p:sp>
      <p:sp>
        <p:nvSpPr>
          <p:cNvPr id="53" name="TextBox 52"/>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lide(fromBottom)">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44943"/>
                                        </p:tgtEl>
                                        <p:attrNameLst>
                                          <p:attrName>style.visibility</p:attrName>
                                        </p:attrNameLst>
                                      </p:cBhvr>
                                      <p:to>
                                        <p:strVal val="visible"/>
                                      </p:to>
                                    </p:set>
                                    <p:animEffect transition="in" filter="wipe(down)">
                                      <p:cBhvr>
                                        <p:cTn id="12" dur="500"/>
                                        <p:tgtEl>
                                          <p:spTgt spid="204494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044963"/>
                                        </p:tgtEl>
                                        <p:attrNameLst>
                                          <p:attrName>style.visibility</p:attrName>
                                        </p:attrNameLst>
                                      </p:cBhvr>
                                      <p:to>
                                        <p:strVal val="visible"/>
                                      </p:to>
                                    </p:set>
                                    <p:animEffect transition="in" filter="wipe(down)">
                                      <p:cBhvr>
                                        <p:cTn id="15" dur="500"/>
                                        <p:tgtEl>
                                          <p:spTgt spid="2044963"/>
                                        </p:tgtEl>
                                      </p:cBhvr>
                                    </p:animEffec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2044964"/>
                                        </p:tgtEl>
                                        <p:attrNameLst>
                                          <p:attrName>style.visibility</p:attrName>
                                        </p:attrNameLst>
                                      </p:cBhvr>
                                      <p:to>
                                        <p:strVal val="visible"/>
                                      </p:to>
                                    </p:set>
                                    <p:animEffect transition="in" filter="wipe(down)">
                                      <p:cBhvr>
                                        <p:cTn id="19" dur="500"/>
                                        <p:tgtEl>
                                          <p:spTgt spid="2044964"/>
                                        </p:tgtEl>
                                      </p:cBhvr>
                                    </p:animEffect>
                                  </p:childTnLst>
                                </p:cTn>
                              </p:par>
                              <p:par>
                                <p:cTn id="20" presetID="53"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044944"/>
                                        </p:tgtEl>
                                        <p:attrNameLst>
                                          <p:attrName>style.visibility</p:attrName>
                                        </p:attrNameLst>
                                      </p:cBhvr>
                                      <p:to>
                                        <p:strVal val="visible"/>
                                      </p:to>
                                    </p:set>
                                    <p:animEffect transition="in" filter="wipe(down)">
                                      <p:cBhvr>
                                        <p:cTn id="27" dur="500"/>
                                        <p:tgtEl>
                                          <p:spTgt spid="204494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44942"/>
                                        </p:tgtEl>
                                        <p:attrNameLst>
                                          <p:attrName>style.visibility</p:attrName>
                                        </p:attrNameLst>
                                      </p:cBhvr>
                                      <p:to>
                                        <p:strVal val="visible"/>
                                      </p:to>
                                    </p:set>
                                    <p:animEffect transition="in" filter="fade">
                                      <p:cBhvr>
                                        <p:cTn id="30" dur="2000"/>
                                        <p:tgtEl>
                                          <p:spTgt spid="204494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2000"/>
                                        <p:tgtEl>
                                          <p:spTgt spid="4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044945"/>
                                        </p:tgtEl>
                                        <p:attrNameLst>
                                          <p:attrName>style.visibility</p:attrName>
                                        </p:attrNameLst>
                                      </p:cBhvr>
                                      <p:to>
                                        <p:strVal val="visible"/>
                                      </p:to>
                                    </p:set>
                                    <p:animEffect transition="in" filter="wipe(down)">
                                      <p:cBhvr>
                                        <p:cTn id="38" dur="500"/>
                                        <p:tgtEl>
                                          <p:spTgt spid="2044945"/>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2044946"/>
                                        </p:tgtEl>
                                        <p:attrNameLst>
                                          <p:attrName>style.visibility</p:attrName>
                                        </p:attrNameLst>
                                      </p:cBhvr>
                                      <p:to>
                                        <p:strVal val="visible"/>
                                      </p:to>
                                    </p:set>
                                    <p:animEffect transition="in" filter="wipe(down)">
                                      <p:cBhvr>
                                        <p:cTn id="41" dur="500"/>
                                        <p:tgtEl>
                                          <p:spTgt spid="204494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044966"/>
                                        </p:tgtEl>
                                        <p:attrNameLst>
                                          <p:attrName>style.visibility</p:attrName>
                                        </p:attrNameLst>
                                      </p:cBhvr>
                                      <p:to>
                                        <p:strVal val="visible"/>
                                      </p:to>
                                    </p:set>
                                    <p:animEffect transition="in" filter="wipe(down)">
                                      <p:cBhvr>
                                        <p:cTn id="44" dur="500"/>
                                        <p:tgtEl>
                                          <p:spTgt spid="204496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44965"/>
                                        </p:tgtEl>
                                        <p:attrNameLst>
                                          <p:attrName>style.visibility</p:attrName>
                                        </p:attrNameLst>
                                      </p:cBhvr>
                                      <p:to>
                                        <p:strVal val="visible"/>
                                      </p:to>
                                    </p:set>
                                    <p:animEffect transition="in" filter="wipe(down)">
                                      <p:cBhvr>
                                        <p:cTn id="47" dur="500"/>
                                        <p:tgtEl>
                                          <p:spTgt spid="204496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down)">
                                      <p:cBhvr>
                                        <p:cTn id="52" dur="500"/>
                                        <p:tgtEl>
                                          <p:spTgt spid="5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down)">
                                      <p:cBhvr>
                                        <p:cTn id="55" dur="500"/>
                                        <p:tgtEl>
                                          <p:spTgt spid="52"/>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animEffect transition="in" filter="fade">
                                      <p:cBhvr>
                                        <p:cTn id="6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044942" grpId="0"/>
      <p:bldP spid="2044943" grpId="0" animBg="1"/>
      <p:bldP spid="2044944" grpId="0" animBg="1"/>
      <p:bldP spid="2044945" grpId="0" animBg="1"/>
      <p:bldP spid="2044946" grpId="0" animBg="1"/>
      <p:bldP spid="2044963" grpId="0"/>
      <p:bldP spid="2044964" grpId="0"/>
      <p:bldP spid="2044965" grpId="0"/>
      <p:bldP spid="2044966" grpId="0"/>
      <p:bldP spid="39" grpId="0" animBg="1"/>
      <p:bldP spid="51" grpId="0" animBg="1"/>
      <p:bldP spid="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Chronic Valdoxan Stimulates Ventral Hippocampal Neurogenesis</a:t>
            </a:r>
            <a:endParaRPr lang="en-US" dirty="0"/>
          </a:p>
        </p:txBody>
      </p:sp>
      <p:grpSp>
        <p:nvGrpSpPr>
          <p:cNvPr id="40" name="Group 39"/>
          <p:cNvGrpSpPr/>
          <p:nvPr/>
        </p:nvGrpSpPr>
        <p:grpSpPr>
          <a:xfrm>
            <a:off x="6019800" y="3200400"/>
            <a:ext cx="470906" cy="1295400"/>
            <a:chOff x="6019800" y="3200400"/>
            <a:chExt cx="470906" cy="1295400"/>
          </a:xfrm>
        </p:grpSpPr>
        <p:sp>
          <p:nvSpPr>
            <p:cNvPr id="4" name="Freeform 3"/>
            <p:cNvSpPr/>
            <p:nvPr/>
          </p:nvSpPr>
          <p:spPr>
            <a:xfrm>
              <a:off x="6019800" y="413304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5" name="Freeform 4"/>
            <p:cNvSpPr/>
            <p:nvPr/>
          </p:nvSpPr>
          <p:spPr>
            <a:xfrm>
              <a:off x="6019800" y="36576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6" name="Freeform 5"/>
            <p:cNvSpPr/>
            <p:nvPr/>
          </p:nvSpPr>
          <p:spPr>
            <a:xfrm>
              <a:off x="6019800" y="32004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grpSp>
      <p:cxnSp>
        <p:nvCxnSpPr>
          <p:cNvPr id="23" name="Straight Connector 22"/>
          <p:cNvCxnSpPr/>
          <p:nvPr/>
        </p:nvCxnSpPr>
        <p:spPr>
          <a:xfrm rot="5400000">
            <a:off x="4533900" y="3390900"/>
            <a:ext cx="2209800" cy="0"/>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p:cNvCxnSpPr/>
          <p:nvPr/>
        </p:nvCxnSpPr>
        <p:spPr>
          <a:xfrm rot="10800000">
            <a:off x="5638800" y="4495800"/>
            <a:ext cx="2819400" cy="0"/>
          </a:xfrm>
          <a:prstGeom prst="line">
            <a:avLst/>
          </a:prstGeom>
        </p:spPr>
        <p:style>
          <a:lnRef idx="3">
            <a:schemeClr val="dk1"/>
          </a:lnRef>
          <a:fillRef idx="0">
            <a:schemeClr val="dk1"/>
          </a:fillRef>
          <a:effectRef idx="2">
            <a:schemeClr val="dk1"/>
          </a:effectRef>
          <a:fontRef idx="minor">
            <a:schemeClr val="tx1"/>
          </a:fontRef>
        </p:style>
      </p:cxnSp>
      <p:sp>
        <p:nvSpPr>
          <p:cNvPr id="27" name="TextBox 26"/>
          <p:cNvSpPr txBox="1"/>
          <p:nvPr/>
        </p:nvSpPr>
        <p:spPr>
          <a:xfrm>
            <a:off x="5791200" y="4736068"/>
            <a:ext cx="860877" cy="369332"/>
          </a:xfrm>
          <a:prstGeom prst="rect">
            <a:avLst/>
          </a:prstGeom>
          <a:noFill/>
        </p:spPr>
        <p:txBody>
          <a:bodyPr wrap="none" rtlCol="0">
            <a:spAutoFit/>
          </a:bodyPr>
          <a:lstStyle/>
          <a:p>
            <a:r>
              <a:rPr lang="en-US" dirty="0" smtClean="0">
                <a:latin typeface="Calibri" pitchFamily="34" charset="0"/>
                <a:cs typeface="Calibri" pitchFamily="34" charset="0"/>
              </a:rPr>
              <a:t>Vehicle</a:t>
            </a:r>
            <a:endParaRPr lang="en-US" dirty="0">
              <a:latin typeface="Calibri" pitchFamily="34" charset="0"/>
              <a:cs typeface="Calibri" pitchFamily="34" charset="0"/>
            </a:endParaRPr>
          </a:p>
        </p:txBody>
      </p:sp>
      <p:sp>
        <p:nvSpPr>
          <p:cNvPr id="30" name="Right Arrow 29"/>
          <p:cNvSpPr/>
          <p:nvPr/>
        </p:nvSpPr>
        <p:spPr>
          <a:xfrm rot="16200000">
            <a:off x="4000500" y="3009900"/>
            <a:ext cx="2057400" cy="76200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latin typeface="Calibri" pitchFamily="34" charset="0"/>
                <a:cs typeface="Calibri" pitchFamily="34" charset="0"/>
              </a:rPr>
              <a:t>Neurogenesis</a:t>
            </a:r>
            <a:endParaRPr lang="en-US" dirty="0">
              <a:latin typeface="Calibri" pitchFamily="34" charset="0"/>
              <a:cs typeface="Calibri" pitchFamily="34" charset="0"/>
            </a:endParaRPr>
          </a:p>
        </p:txBody>
      </p:sp>
      <p:sp>
        <p:nvSpPr>
          <p:cNvPr id="33" name="TextBox 32"/>
          <p:cNvSpPr txBox="1"/>
          <p:nvPr/>
        </p:nvSpPr>
        <p:spPr>
          <a:xfrm>
            <a:off x="6019800" y="4495800"/>
            <a:ext cx="2199128" cy="307777"/>
          </a:xfrm>
          <a:prstGeom prst="rect">
            <a:avLst/>
          </a:prstGeom>
          <a:noFill/>
        </p:spPr>
        <p:txBody>
          <a:bodyPr wrap="none" rtlCol="0">
            <a:spAutoFit/>
          </a:bodyPr>
          <a:lstStyle/>
          <a:p>
            <a:r>
              <a:rPr lang="en-US" sz="1400" dirty="0" smtClean="0">
                <a:latin typeface="Calibri" pitchFamily="34" charset="0"/>
                <a:cs typeface="Calibri" pitchFamily="34" charset="0"/>
              </a:rPr>
              <a:t>After 3 Weeks of Treatment</a:t>
            </a:r>
            <a:endParaRPr lang="en-US" sz="1400" dirty="0">
              <a:latin typeface="Calibri" pitchFamily="34" charset="0"/>
              <a:cs typeface="Calibri" pitchFamily="34" charset="0"/>
            </a:endParaRPr>
          </a:p>
        </p:txBody>
      </p:sp>
      <p:sp>
        <p:nvSpPr>
          <p:cNvPr id="35" name="TextBox 34"/>
          <p:cNvSpPr txBox="1"/>
          <p:nvPr/>
        </p:nvSpPr>
        <p:spPr>
          <a:xfrm>
            <a:off x="838200" y="2057400"/>
            <a:ext cx="3200400" cy="3785652"/>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4000" dirty="0" smtClean="0">
                <a:latin typeface="Calibri" pitchFamily="34" charset="0"/>
                <a:cs typeface="Calibri" pitchFamily="34" charset="0"/>
              </a:rPr>
              <a:t>If Valdoxan increases BDNF, does this result in </a:t>
            </a:r>
          </a:p>
          <a:p>
            <a:pPr algn="ctr"/>
            <a:r>
              <a:rPr lang="en-US" sz="4000" dirty="0" smtClean="0">
                <a:latin typeface="Calibri" pitchFamily="34" charset="0"/>
                <a:cs typeface="Calibri" pitchFamily="34" charset="0"/>
              </a:rPr>
              <a:t>increased neurogenesis?</a:t>
            </a:r>
            <a:endParaRPr lang="en-US" sz="4000" dirty="0">
              <a:latin typeface="Calibri" pitchFamily="34" charset="0"/>
              <a:cs typeface="Calibri" pitchFamily="34" charset="0"/>
            </a:endParaRPr>
          </a:p>
        </p:txBody>
      </p:sp>
      <p:grpSp>
        <p:nvGrpSpPr>
          <p:cNvPr id="41" name="Group 40"/>
          <p:cNvGrpSpPr/>
          <p:nvPr/>
        </p:nvGrpSpPr>
        <p:grpSpPr>
          <a:xfrm>
            <a:off x="6781800" y="4724400"/>
            <a:ext cx="1465410" cy="1894820"/>
            <a:chOff x="6781800" y="4724400"/>
            <a:chExt cx="1465410" cy="1894820"/>
          </a:xfrm>
        </p:grpSpPr>
        <p:sp>
          <p:nvSpPr>
            <p:cNvPr id="29" name="TextBox 28"/>
            <p:cNvSpPr txBox="1"/>
            <p:nvPr/>
          </p:nvSpPr>
          <p:spPr>
            <a:xfrm>
              <a:off x="7162800" y="4724400"/>
              <a:ext cx="1028167" cy="369332"/>
            </a:xfrm>
            <a:prstGeom prst="rect">
              <a:avLst/>
            </a:prstGeom>
            <a:noFill/>
          </p:spPr>
          <p:txBody>
            <a:bodyPr wrap="none" rtlCol="0">
              <a:spAutoFit/>
            </a:bodyPr>
            <a:lstStyle/>
            <a:p>
              <a:r>
                <a:rPr lang="en-US" dirty="0" smtClean="0">
                  <a:latin typeface="Calibri" pitchFamily="34" charset="0"/>
                  <a:cs typeface="Calibri" pitchFamily="34" charset="0"/>
                </a:rPr>
                <a:t>Valdoxan</a:t>
              </a:r>
              <a:endParaRPr lang="en-US" dirty="0">
                <a:latin typeface="Calibri" pitchFamily="34" charset="0"/>
                <a:cs typeface="Calibri" pitchFamily="34" charset="0"/>
              </a:endParaRPr>
            </a:p>
          </p:txBody>
        </p:sp>
        <p:grpSp>
          <p:nvGrpSpPr>
            <p:cNvPr id="21" name="Group 20"/>
            <p:cNvGrpSpPr/>
            <p:nvPr/>
          </p:nvGrpSpPr>
          <p:grpSpPr>
            <a:xfrm>
              <a:off x="7200363" y="5105400"/>
              <a:ext cx="1046847" cy="1066800"/>
              <a:chOff x="2036966" y="1775461"/>
              <a:chExt cx="2270191" cy="2313462"/>
            </a:xfrm>
          </p:grpSpPr>
          <p:sp>
            <p:nvSpPr>
              <p:cNvPr id="22" name="Plaque 21"/>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5" name="Plaque 24"/>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6" name="TextBox 25"/>
              <p:cNvSpPr txBox="1"/>
              <p:nvPr/>
            </p:nvSpPr>
            <p:spPr>
              <a:xfrm>
                <a:off x="3112237" y="1775461"/>
                <a:ext cx="1029673" cy="600700"/>
              </a:xfrm>
              <a:prstGeom prst="rect">
                <a:avLst/>
              </a:prstGeom>
              <a:noFill/>
            </p:spPr>
            <p:txBody>
              <a:bodyPr wrap="none" rtlCol="0">
                <a:spAutoFit/>
              </a:bodyPr>
              <a:lstStyle/>
              <a:p>
                <a:r>
                  <a:rPr lang="en-US" sz="1200" b="1" dirty="0" smtClean="0">
                    <a:latin typeface="Calibri" pitchFamily="34" charset="0"/>
                    <a:cs typeface="Calibri" pitchFamily="34" charset="0"/>
                  </a:rPr>
                  <a:t>MT1</a:t>
                </a:r>
                <a:endParaRPr lang="en-US" sz="1200" b="1" dirty="0">
                  <a:latin typeface="Calibri" pitchFamily="34" charset="0"/>
                  <a:cs typeface="Calibri" pitchFamily="34" charset="0"/>
                </a:endParaRPr>
              </a:p>
            </p:txBody>
          </p:sp>
          <p:sp>
            <p:nvSpPr>
              <p:cNvPr id="28" name="TextBox 27"/>
              <p:cNvSpPr txBox="1"/>
              <p:nvPr/>
            </p:nvSpPr>
            <p:spPr>
              <a:xfrm>
                <a:off x="3277484" y="2766945"/>
                <a:ext cx="1029673" cy="600700"/>
              </a:xfrm>
              <a:prstGeom prst="rect">
                <a:avLst/>
              </a:prstGeom>
              <a:noFill/>
            </p:spPr>
            <p:txBody>
              <a:bodyPr wrap="none" rtlCol="0">
                <a:spAutoFit/>
              </a:bodyPr>
              <a:lstStyle/>
              <a:p>
                <a:r>
                  <a:rPr lang="en-US" sz="1200" b="1" dirty="0" smtClean="0">
                    <a:latin typeface="Calibri" pitchFamily="34" charset="0"/>
                    <a:cs typeface="Calibri" pitchFamily="34" charset="0"/>
                  </a:rPr>
                  <a:t>MT2</a:t>
                </a:r>
                <a:endParaRPr lang="en-US" sz="1200" b="1" dirty="0">
                  <a:latin typeface="Calibri" pitchFamily="34" charset="0"/>
                  <a:cs typeface="Calibri" pitchFamily="34" charset="0"/>
                </a:endParaRPr>
              </a:p>
            </p:txBody>
          </p:sp>
          <p:sp>
            <p:nvSpPr>
              <p:cNvPr id="31" name="Rounded Rectangle 30"/>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2" name="Text Box 23"/>
              <p:cNvSpPr txBox="1">
                <a:spLocks noChangeArrowheads="1"/>
              </p:cNvSpPr>
              <p:nvPr/>
            </p:nvSpPr>
            <p:spPr bwMode="auto">
              <a:xfrm>
                <a:off x="2036966" y="3488223"/>
                <a:ext cx="1398156" cy="600700"/>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sp>
            <p:nvSpPr>
              <p:cNvPr id="34" name="Oval 33"/>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38" name="Text Box 22"/>
            <p:cNvSpPr txBox="1">
              <a:spLocks noChangeAspect="1" noChangeArrowheads="1"/>
            </p:cNvSpPr>
            <p:nvPr/>
          </p:nvSpPr>
          <p:spPr bwMode="auto">
            <a:xfrm>
              <a:off x="6781800" y="6096000"/>
              <a:ext cx="867545" cy="523220"/>
            </a:xfrm>
            <a:prstGeom prst="rect">
              <a:avLst/>
            </a:prstGeom>
            <a:noFill/>
            <a:ln w="9525">
              <a:noFill/>
              <a:miter lim="800000"/>
              <a:headEnd/>
              <a:tailEnd/>
            </a:ln>
          </p:spPr>
          <p:txBody>
            <a:bodyPr wrap="none">
              <a:spAutoFit/>
            </a:bodyPr>
            <a:lstStyle/>
            <a:p>
              <a:pPr algn="l">
                <a:buFontTx/>
                <a:buNone/>
              </a:pPr>
              <a:r>
                <a:rPr lang="it-IT" sz="2800" dirty="0" smtClean="0">
                  <a:latin typeface="Calibri" pitchFamily="34" charset="0"/>
                  <a:ea typeface="MS PGothic" pitchFamily="34" charset="-128"/>
                  <a:cs typeface="Calibri" pitchFamily="34" charset="0"/>
                </a:rPr>
                <a:t>*</a:t>
              </a:r>
              <a:r>
                <a:rPr lang="it-IT" sz="1400" dirty="0" smtClean="0">
                  <a:latin typeface="Calibri" pitchFamily="34" charset="0"/>
                  <a:ea typeface="MS PGothic" pitchFamily="34" charset="-128"/>
                  <a:cs typeface="Calibri" pitchFamily="34" charset="0"/>
                </a:rPr>
                <a:t>p&lt;0.05</a:t>
              </a:r>
              <a:endParaRPr lang="it-IT" sz="4000" dirty="0">
                <a:latin typeface="Calibri" pitchFamily="34" charset="0"/>
                <a:ea typeface="MS PGothic" pitchFamily="34" charset="-128"/>
                <a:cs typeface="Calibri" pitchFamily="34" charset="0"/>
              </a:endParaRPr>
            </a:p>
          </p:txBody>
        </p:sp>
      </p:grpSp>
      <p:grpSp>
        <p:nvGrpSpPr>
          <p:cNvPr id="37" name="Group 36"/>
          <p:cNvGrpSpPr/>
          <p:nvPr/>
        </p:nvGrpSpPr>
        <p:grpSpPr>
          <a:xfrm>
            <a:off x="7453894" y="1981200"/>
            <a:ext cx="484612" cy="2507246"/>
            <a:chOff x="7453894" y="1981200"/>
            <a:chExt cx="484612" cy="2507246"/>
          </a:xfrm>
        </p:grpSpPr>
        <p:sp>
          <p:nvSpPr>
            <p:cNvPr id="16" name="Freeform 15"/>
            <p:cNvSpPr/>
            <p:nvPr/>
          </p:nvSpPr>
          <p:spPr>
            <a:xfrm>
              <a:off x="7467600" y="4125686"/>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7" name="Freeform 16"/>
            <p:cNvSpPr/>
            <p:nvPr/>
          </p:nvSpPr>
          <p:spPr>
            <a:xfrm>
              <a:off x="7467600" y="37338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8" name="Freeform 17"/>
            <p:cNvSpPr/>
            <p:nvPr/>
          </p:nvSpPr>
          <p:spPr>
            <a:xfrm>
              <a:off x="7467600" y="32766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9" name="Freeform 18"/>
            <p:cNvSpPr/>
            <p:nvPr/>
          </p:nvSpPr>
          <p:spPr>
            <a:xfrm>
              <a:off x="7467600" y="28194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20" name="Freeform 19"/>
            <p:cNvSpPr/>
            <p:nvPr/>
          </p:nvSpPr>
          <p:spPr>
            <a:xfrm>
              <a:off x="7453894" y="2362200"/>
              <a:ext cx="470906" cy="3627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39" name="Text Box 22"/>
            <p:cNvSpPr txBox="1">
              <a:spLocks noChangeAspect="1" noChangeArrowheads="1"/>
            </p:cNvSpPr>
            <p:nvPr/>
          </p:nvSpPr>
          <p:spPr bwMode="auto">
            <a:xfrm>
              <a:off x="7467600" y="1981200"/>
              <a:ext cx="364202" cy="523220"/>
            </a:xfrm>
            <a:prstGeom prst="rect">
              <a:avLst/>
            </a:prstGeom>
            <a:noFill/>
            <a:ln w="9525">
              <a:noFill/>
              <a:miter lim="800000"/>
              <a:headEnd/>
              <a:tailEnd/>
            </a:ln>
          </p:spPr>
          <p:txBody>
            <a:bodyPr wrap="none">
              <a:spAutoFit/>
            </a:bodyPr>
            <a:lstStyle/>
            <a:p>
              <a:pPr algn="l">
                <a:buFontTx/>
                <a:buNone/>
              </a:pPr>
              <a:r>
                <a:rPr lang="it-IT" sz="2800" dirty="0" smtClean="0">
                  <a:latin typeface="Calibri" pitchFamily="34" charset="0"/>
                  <a:ea typeface="MS PGothic" pitchFamily="34" charset="-128"/>
                  <a:cs typeface="Calibri" pitchFamily="34" charset="0"/>
                </a:rPr>
                <a:t>*</a:t>
              </a:r>
              <a:endParaRPr lang="it-IT" sz="2800" dirty="0">
                <a:latin typeface="Calibri" pitchFamily="34" charset="0"/>
                <a:ea typeface="MS PGothic" pitchFamily="34" charset="-128"/>
                <a:cs typeface="Calibri" pitchFamily="34" charset="0"/>
              </a:endParaRPr>
            </a:p>
          </p:txBody>
        </p:sp>
      </p:grpSp>
      <p:sp>
        <p:nvSpPr>
          <p:cNvPr id="36" name="Rectangle 35"/>
          <p:cNvSpPr/>
          <p:nvPr/>
        </p:nvSpPr>
        <p:spPr>
          <a:xfrm>
            <a:off x="11430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Soumier A et al. </a:t>
            </a:r>
            <a:r>
              <a:rPr lang="en-US" sz="1200" i="1" dirty="0" smtClean="0">
                <a:latin typeface="Calibri" pitchFamily="34" charset="0"/>
                <a:cs typeface="Calibri" pitchFamily="34" charset="0"/>
              </a:rPr>
              <a:t>Neuropsychopharmacol.</a:t>
            </a:r>
            <a:r>
              <a:rPr lang="en-US" sz="1200" dirty="0" smtClean="0">
                <a:latin typeface="Calibri" pitchFamily="34" charset="0"/>
                <a:cs typeface="Calibri" pitchFamily="34" charset="0"/>
              </a:rPr>
              <a:t> 2009.</a:t>
            </a:r>
            <a:endParaRPr lang="en-US" sz="1200" dirty="0">
              <a:latin typeface="Calibri" pitchFamily="34" charset="0"/>
              <a:cs typeface="Calibri" pitchFamily="34" charset="0"/>
            </a:endParaRPr>
          </a:p>
        </p:txBody>
      </p:sp>
      <p:sp>
        <p:nvSpPr>
          <p:cNvPr id="42" name="TextBox 41"/>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lide(fromBottom)">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20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0"/>
                                        <p:tgtEl>
                                          <p:spTgt spid="24"/>
                                        </p:tgtEl>
                                      </p:cBhvr>
                                    </p:animEffect>
                                  </p:childTnLst>
                                </p:cTn>
                              </p:par>
                              <p:par>
                                <p:cTn id="14" presetID="12" presetClass="entr" presetSubtype="4"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slide(fromBottom)">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down)">
                                      <p:cBhvr>
                                        <p:cTn id="21" dur="500"/>
                                        <p:tgtEl>
                                          <p:spTgt spid="4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par>
                                <p:cTn id="30" presetID="10"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animBg="1"/>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45"/>
          <p:cNvGrpSpPr>
            <a:grpSpLocks/>
          </p:cNvGrpSpPr>
          <p:nvPr/>
        </p:nvGrpSpPr>
        <p:grpSpPr bwMode="auto">
          <a:xfrm>
            <a:off x="685800" y="1524000"/>
            <a:ext cx="2743404" cy="2228186"/>
            <a:chOff x="349" y="1121"/>
            <a:chExt cx="1033" cy="839"/>
          </a:xfrm>
        </p:grpSpPr>
        <p:sp>
          <p:nvSpPr>
            <p:cNvPr id="256046" name="Rectangle 46"/>
            <p:cNvSpPr>
              <a:spLocks noChangeAspect="1" noChangeArrowheads="1"/>
            </p:cNvSpPr>
            <p:nvPr/>
          </p:nvSpPr>
          <p:spPr bwMode="auto">
            <a:xfrm>
              <a:off x="712" y="1121"/>
              <a:ext cx="307" cy="139"/>
            </a:xfrm>
            <a:prstGeom prst="rect">
              <a:avLst/>
            </a:prstGeom>
            <a:noFill/>
            <a:ln w="9525">
              <a:noFill/>
              <a:miter lim="800000"/>
              <a:headEnd/>
              <a:tailEnd/>
            </a:ln>
            <a:effectLst/>
          </p:spPr>
          <p:txBody>
            <a:bodyPr wrap="none" lIns="0" tIns="0" rIns="0" bIns="0">
              <a:spAutoFit/>
            </a:bodyPr>
            <a:lstStyle/>
            <a:p>
              <a:r>
                <a:rPr lang="fr-FR" sz="2400" b="1" dirty="0" smtClean="0">
                  <a:solidFill>
                    <a:schemeClr val="tx1"/>
                  </a:solidFill>
                  <a:latin typeface="Calibri" pitchFamily="34" charset="0"/>
                  <a:cs typeface="Calibri" pitchFamily="34" charset="0"/>
                </a:rPr>
                <a:t>Dorsal</a:t>
              </a:r>
              <a:endParaRPr lang="fr-FR" sz="2400" b="1" dirty="0">
                <a:solidFill>
                  <a:schemeClr val="tx1"/>
                </a:solidFill>
                <a:latin typeface="Calibri" pitchFamily="34" charset="0"/>
                <a:cs typeface="Calibri" pitchFamily="34" charset="0"/>
              </a:endParaRPr>
            </a:p>
          </p:txBody>
        </p:sp>
        <p:grpSp>
          <p:nvGrpSpPr>
            <p:cNvPr id="8" name="Group 47"/>
            <p:cNvGrpSpPr>
              <a:grpSpLocks noChangeAspect="1"/>
            </p:cNvGrpSpPr>
            <p:nvPr/>
          </p:nvGrpSpPr>
          <p:grpSpPr bwMode="auto">
            <a:xfrm>
              <a:off x="349" y="1265"/>
              <a:ext cx="1033" cy="695"/>
              <a:chOff x="67" y="1076"/>
              <a:chExt cx="971" cy="654"/>
            </a:xfrm>
          </p:grpSpPr>
          <p:pic>
            <p:nvPicPr>
              <p:cNvPr id="256048" name="Picture 48"/>
              <p:cNvPicPr>
                <a:picLocks noChangeAspect="1" noChangeArrowheads="1"/>
              </p:cNvPicPr>
              <p:nvPr/>
            </p:nvPicPr>
            <p:blipFill>
              <a:blip r:embed="rId3" cstate="print"/>
              <a:srcRect/>
              <a:stretch>
                <a:fillRect/>
              </a:stretch>
            </p:blipFill>
            <p:spPr bwMode="auto">
              <a:xfrm>
                <a:off x="67" y="1076"/>
                <a:ext cx="971" cy="654"/>
              </a:xfrm>
              <a:prstGeom prst="rect">
                <a:avLst/>
              </a:prstGeom>
              <a:noFill/>
              <a:ln w="9525">
                <a:noFill/>
                <a:miter lim="800000"/>
                <a:headEnd/>
                <a:tailEnd/>
              </a:ln>
              <a:effectLst/>
            </p:spPr>
          </p:pic>
          <p:sp>
            <p:nvSpPr>
              <p:cNvPr id="256049" name="Freeform 49"/>
              <p:cNvSpPr>
                <a:spLocks noChangeAspect="1"/>
              </p:cNvSpPr>
              <p:nvPr/>
            </p:nvSpPr>
            <p:spPr bwMode="auto">
              <a:xfrm>
                <a:off x="376" y="1250"/>
                <a:ext cx="96" cy="79"/>
              </a:xfrm>
              <a:custGeom>
                <a:avLst/>
                <a:gdLst/>
                <a:ahLst/>
                <a:cxnLst>
                  <a:cxn ang="0">
                    <a:pos x="0" y="28"/>
                  </a:cxn>
                  <a:cxn ang="0">
                    <a:pos x="30" y="28"/>
                  </a:cxn>
                  <a:cxn ang="0">
                    <a:pos x="46" y="34"/>
                  </a:cxn>
                  <a:cxn ang="0">
                    <a:pos x="57" y="45"/>
                  </a:cxn>
                  <a:cxn ang="0">
                    <a:pos x="49" y="24"/>
                  </a:cxn>
                  <a:cxn ang="0">
                    <a:pos x="40" y="10"/>
                  </a:cxn>
                  <a:cxn ang="0">
                    <a:pos x="28" y="3"/>
                  </a:cxn>
                  <a:cxn ang="0">
                    <a:pos x="18" y="0"/>
                  </a:cxn>
                  <a:cxn ang="0">
                    <a:pos x="7" y="3"/>
                  </a:cxn>
                </a:cxnLst>
                <a:rect l="0" t="0" r="r" b="b"/>
                <a:pathLst>
                  <a:path w="57" h="47">
                    <a:moveTo>
                      <a:pt x="0" y="28"/>
                    </a:moveTo>
                    <a:cubicBezTo>
                      <a:pt x="11" y="27"/>
                      <a:pt x="22" y="27"/>
                      <a:pt x="30" y="28"/>
                    </a:cubicBezTo>
                    <a:cubicBezTo>
                      <a:pt x="38" y="29"/>
                      <a:pt x="42" y="31"/>
                      <a:pt x="46" y="34"/>
                    </a:cubicBezTo>
                    <a:cubicBezTo>
                      <a:pt x="50" y="37"/>
                      <a:pt x="57" y="47"/>
                      <a:pt x="57" y="45"/>
                    </a:cubicBezTo>
                    <a:cubicBezTo>
                      <a:pt x="57" y="43"/>
                      <a:pt x="52" y="30"/>
                      <a:pt x="49" y="24"/>
                    </a:cubicBezTo>
                    <a:cubicBezTo>
                      <a:pt x="46" y="18"/>
                      <a:pt x="43" y="13"/>
                      <a:pt x="40" y="10"/>
                    </a:cubicBezTo>
                    <a:cubicBezTo>
                      <a:pt x="37" y="7"/>
                      <a:pt x="32" y="5"/>
                      <a:pt x="28" y="3"/>
                    </a:cubicBezTo>
                    <a:cubicBezTo>
                      <a:pt x="24" y="1"/>
                      <a:pt x="21" y="0"/>
                      <a:pt x="18" y="0"/>
                    </a:cubicBezTo>
                    <a:cubicBezTo>
                      <a:pt x="15" y="0"/>
                      <a:pt x="9" y="2"/>
                      <a:pt x="7" y="3"/>
                    </a:cubicBezTo>
                  </a:path>
                </a:pathLst>
              </a:custGeom>
              <a:noFill/>
              <a:ln w="9525">
                <a:solidFill>
                  <a:srgbClr val="FF0000"/>
                </a:solidFill>
                <a:round/>
                <a:headEnd/>
                <a:tailEnd/>
              </a:ln>
              <a:effectLst/>
            </p:spPr>
            <p:txBody>
              <a:bodyPr/>
              <a:lstStyle/>
              <a:p>
                <a:endParaRPr lang="en-US">
                  <a:latin typeface="Calibri" pitchFamily="34" charset="0"/>
                  <a:cs typeface="Calibri" pitchFamily="34" charset="0"/>
                </a:endParaRPr>
              </a:p>
            </p:txBody>
          </p:sp>
        </p:grpSp>
      </p:grpSp>
      <p:grpSp>
        <p:nvGrpSpPr>
          <p:cNvPr id="212" name="Group 211"/>
          <p:cNvGrpSpPr/>
          <p:nvPr/>
        </p:nvGrpSpPr>
        <p:grpSpPr>
          <a:xfrm>
            <a:off x="3989607" y="1646238"/>
            <a:ext cx="737253" cy="4402272"/>
            <a:chOff x="3532407" y="1646238"/>
            <a:chExt cx="737253" cy="4402272"/>
          </a:xfrm>
        </p:grpSpPr>
        <p:sp>
          <p:nvSpPr>
            <p:cNvPr id="256005" name="Rectangle 5"/>
            <p:cNvSpPr>
              <a:spLocks noChangeAspect="1" noChangeArrowheads="1"/>
            </p:cNvSpPr>
            <p:nvPr/>
          </p:nvSpPr>
          <p:spPr bwMode="auto">
            <a:xfrm>
              <a:off x="4037125" y="3635376"/>
              <a:ext cx="78547"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0</a:t>
              </a:r>
            </a:p>
          </p:txBody>
        </p:sp>
        <p:sp>
          <p:nvSpPr>
            <p:cNvPr id="256006" name="Rectangle 6"/>
            <p:cNvSpPr>
              <a:spLocks noChangeAspect="1" noChangeArrowheads="1"/>
            </p:cNvSpPr>
            <p:nvPr/>
          </p:nvSpPr>
          <p:spPr bwMode="auto">
            <a:xfrm>
              <a:off x="3958578" y="3122613"/>
              <a:ext cx="157094"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40</a:t>
              </a:r>
            </a:p>
          </p:txBody>
        </p:sp>
        <p:sp>
          <p:nvSpPr>
            <p:cNvPr id="256007" name="Rectangle 7"/>
            <p:cNvSpPr>
              <a:spLocks noChangeAspect="1" noChangeArrowheads="1"/>
            </p:cNvSpPr>
            <p:nvPr/>
          </p:nvSpPr>
          <p:spPr bwMode="auto">
            <a:xfrm>
              <a:off x="3958578" y="2609851"/>
              <a:ext cx="157094"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80</a:t>
              </a:r>
            </a:p>
          </p:txBody>
        </p:sp>
        <p:sp>
          <p:nvSpPr>
            <p:cNvPr id="256008" name="Rectangle 8"/>
            <p:cNvSpPr>
              <a:spLocks noChangeAspect="1" noChangeArrowheads="1"/>
            </p:cNvSpPr>
            <p:nvPr/>
          </p:nvSpPr>
          <p:spPr bwMode="auto">
            <a:xfrm>
              <a:off x="3880031" y="2111376"/>
              <a:ext cx="235641"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120</a:t>
              </a:r>
            </a:p>
          </p:txBody>
        </p:sp>
        <p:sp>
          <p:nvSpPr>
            <p:cNvPr id="256009" name="Line 9"/>
            <p:cNvSpPr>
              <a:spLocks noChangeAspect="1" noChangeShapeType="1"/>
            </p:cNvSpPr>
            <p:nvPr/>
          </p:nvSpPr>
          <p:spPr bwMode="auto">
            <a:xfrm flipV="1">
              <a:off x="4253785" y="1695451"/>
              <a:ext cx="3175" cy="203835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0" name="Line 10"/>
            <p:cNvSpPr>
              <a:spLocks noChangeShapeType="1"/>
            </p:cNvSpPr>
            <p:nvPr/>
          </p:nvSpPr>
          <p:spPr bwMode="auto">
            <a:xfrm flipH="1">
              <a:off x="4158535" y="3735388"/>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1" name="Line 11"/>
            <p:cNvSpPr>
              <a:spLocks noChangeShapeType="1"/>
            </p:cNvSpPr>
            <p:nvPr/>
          </p:nvSpPr>
          <p:spPr bwMode="auto">
            <a:xfrm flipH="1">
              <a:off x="4158535" y="3470276"/>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2" name="Line 12"/>
            <p:cNvSpPr>
              <a:spLocks noChangeShapeType="1"/>
            </p:cNvSpPr>
            <p:nvPr/>
          </p:nvSpPr>
          <p:spPr bwMode="auto">
            <a:xfrm flipH="1">
              <a:off x="4158535" y="3221038"/>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3" name="Line 13"/>
            <p:cNvSpPr>
              <a:spLocks noChangeShapeType="1"/>
            </p:cNvSpPr>
            <p:nvPr/>
          </p:nvSpPr>
          <p:spPr bwMode="auto">
            <a:xfrm flipH="1">
              <a:off x="4158535" y="2971801"/>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4" name="Line 14"/>
            <p:cNvSpPr>
              <a:spLocks noChangeShapeType="1"/>
            </p:cNvSpPr>
            <p:nvPr/>
          </p:nvSpPr>
          <p:spPr bwMode="auto">
            <a:xfrm flipH="1">
              <a:off x="4158535" y="2708276"/>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5" name="Line 15"/>
            <p:cNvSpPr>
              <a:spLocks noChangeShapeType="1"/>
            </p:cNvSpPr>
            <p:nvPr/>
          </p:nvSpPr>
          <p:spPr bwMode="auto">
            <a:xfrm flipH="1">
              <a:off x="4158535" y="2459038"/>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6" name="Line 16"/>
            <p:cNvSpPr>
              <a:spLocks noChangeShapeType="1"/>
            </p:cNvSpPr>
            <p:nvPr/>
          </p:nvSpPr>
          <p:spPr bwMode="auto">
            <a:xfrm flipH="1">
              <a:off x="4158535" y="2195513"/>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7" name="Line 17"/>
            <p:cNvSpPr>
              <a:spLocks noChangeShapeType="1"/>
            </p:cNvSpPr>
            <p:nvPr/>
          </p:nvSpPr>
          <p:spPr bwMode="auto">
            <a:xfrm flipH="1">
              <a:off x="4158535" y="1944688"/>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8" name="Line 18"/>
            <p:cNvSpPr>
              <a:spLocks noChangeShapeType="1"/>
            </p:cNvSpPr>
            <p:nvPr/>
          </p:nvSpPr>
          <p:spPr bwMode="auto">
            <a:xfrm flipH="1">
              <a:off x="4158535" y="1695451"/>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19" name="Rectangle 19"/>
            <p:cNvSpPr>
              <a:spLocks noChangeAspect="1" noChangeArrowheads="1"/>
            </p:cNvSpPr>
            <p:nvPr/>
          </p:nvSpPr>
          <p:spPr bwMode="auto">
            <a:xfrm>
              <a:off x="3948293" y="1646238"/>
              <a:ext cx="235641" cy="184666"/>
            </a:xfrm>
            <a:prstGeom prst="rect">
              <a:avLst/>
            </a:prstGeom>
            <a:noFill/>
            <a:ln w="9525">
              <a:noFill/>
              <a:miter lim="800000"/>
              <a:headEnd/>
              <a:tailEnd/>
            </a:ln>
          </p:spPr>
          <p:txBody>
            <a:bodyPr wrap="none" lIns="0" tIns="0" rIns="0" bIns="0">
              <a:spAutoFit/>
            </a:bodyPr>
            <a:lstStyle/>
            <a:p>
              <a:pPr algn="r"/>
              <a:r>
                <a:rPr lang="fr-FR" sz="1200" b="1" dirty="0">
                  <a:solidFill>
                    <a:schemeClr val="tx1"/>
                  </a:solidFill>
                  <a:latin typeface="Calibri" pitchFamily="34" charset="0"/>
                  <a:cs typeface="Calibri" pitchFamily="34" charset="0"/>
                </a:rPr>
                <a:t>160</a:t>
              </a:r>
            </a:p>
          </p:txBody>
        </p:sp>
        <p:sp>
          <p:nvSpPr>
            <p:cNvPr id="256024" name="Text Box 24"/>
            <p:cNvSpPr txBox="1">
              <a:spLocks noChangeAspect="1" noChangeArrowheads="1"/>
            </p:cNvSpPr>
            <p:nvPr/>
          </p:nvSpPr>
          <p:spPr bwMode="auto">
            <a:xfrm rot="16200000">
              <a:off x="1652790" y="3546521"/>
              <a:ext cx="4036233" cy="276999"/>
            </a:xfrm>
            <a:prstGeom prst="rect">
              <a:avLst/>
            </a:prstGeom>
            <a:noFill/>
            <a:ln w="9525">
              <a:noFill/>
              <a:miter lim="800000"/>
              <a:headEnd/>
              <a:tailEnd/>
            </a:ln>
            <a:effectLst/>
          </p:spPr>
          <p:txBody>
            <a:bodyPr wrap="none" lIns="0" tIns="0" rIns="0" bIns="0">
              <a:spAutoFit/>
            </a:bodyPr>
            <a:lstStyle/>
            <a:p>
              <a:pPr algn="r"/>
              <a:r>
                <a:rPr lang="fr-FR" b="1" dirty="0" err="1" smtClean="0">
                  <a:solidFill>
                    <a:schemeClr val="tx1"/>
                  </a:solidFill>
                  <a:latin typeface="Calibri" pitchFamily="34" charset="0"/>
                  <a:cs typeface="Calibri" pitchFamily="34" charset="0"/>
                </a:rPr>
                <a:t>Newly</a:t>
              </a:r>
              <a:r>
                <a:rPr lang="fr-FR" b="1" dirty="0" smtClean="0">
                  <a:solidFill>
                    <a:schemeClr val="tx1"/>
                  </a:solidFill>
                  <a:latin typeface="Calibri" pitchFamily="34" charset="0"/>
                  <a:cs typeface="Calibri" pitchFamily="34" charset="0"/>
                </a:rPr>
                <a:t> </a:t>
              </a:r>
              <a:r>
                <a:rPr lang="fr-FR" b="1" dirty="0" err="1" smtClean="0">
                  <a:solidFill>
                    <a:schemeClr val="tx1"/>
                  </a:solidFill>
                  <a:latin typeface="Calibri" pitchFamily="34" charset="0"/>
                  <a:cs typeface="Calibri" pitchFamily="34" charset="0"/>
                </a:rPr>
                <a:t>Formed</a:t>
              </a:r>
              <a:r>
                <a:rPr lang="fr-FR" b="1" dirty="0" smtClean="0">
                  <a:solidFill>
                    <a:schemeClr val="tx1"/>
                  </a:solidFill>
                  <a:latin typeface="Calibri" pitchFamily="34" charset="0"/>
                  <a:cs typeface="Calibri" pitchFamily="34" charset="0"/>
                </a:rPr>
                <a:t> </a:t>
              </a:r>
              <a:r>
                <a:rPr lang="fr-FR" b="1" dirty="0" err="1" smtClean="0">
                  <a:solidFill>
                    <a:schemeClr val="tx1"/>
                  </a:solidFill>
                  <a:latin typeface="Calibri" pitchFamily="34" charset="0"/>
                  <a:cs typeface="Calibri" pitchFamily="34" charset="0"/>
                </a:rPr>
                <a:t>Neurons</a:t>
              </a:r>
              <a:r>
                <a:rPr lang="fr-FR" b="1" dirty="0" smtClean="0">
                  <a:solidFill>
                    <a:schemeClr val="tx1"/>
                  </a:solidFill>
                  <a:latin typeface="Calibri" pitchFamily="34" charset="0"/>
                  <a:cs typeface="Calibri" pitchFamily="34" charset="0"/>
                </a:rPr>
                <a:t> (% </a:t>
              </a:r>
              <a:r>
                <a:rPr lang="fr-FR" b="1" dirty="0" err="1" smtClean="0">
                  <a:solidFill>
                    <a:schemeClr val="tx1"/>
                  </a:solidFill>
                  <a:latin typeface="Calibri" pitchFamily="34" charset="0"/>
                  <a:cs typeface="Calibri" pitchFamily="34" charset="0"/>
                </a:rPr>
                <a:t>Above</a:t>
              </a:r>
              <a:r>
                <a:rPr lang="fr-FR" b="1" dirty="0" smtClean="0">
                  <a:solidFill>
                    <a:schemeClr val="tx1"/>
                  </a:solidFill>
                  <a:latin typeface="Calibri" pitchFamily="34" charset="0"/>
                  <a:cs typeface="Calibri" pitchFamily="34" charset="0"/>
                </a:rPr>
                <a:t> Control)</a:t>
              </a:r>
              <a:endParaRPr lang="fr-FR" b="1" dirty="0">
                <a:solidFill>
                  <a:schemeClr val="tx1"/>
                </a:solidFill>
                <a:latin typeface="Calibri" pitchFamily="34" charset="0"/>
                <a:cs typeface="Calibri" pitchFamily="34" charset="0"/>
              </a:endParaRPr>
            </a:p>
          </p:txBody>
        </p:sp>
        <p:sp>
          <p:nvSpPr>
            <p:cNvPr id="256055" name="Rectangle 55"/>
            <p:cNvSpPr>
              <a:spLocks noChangeAspect="1" noChangeArrowheads="1"/>
            </p:cNvSpPr>
            <p:nvPr/>
          </p:nvSpPr>
          <p:spPr bwMode="auto">
            <a:xfrm>
              <a:off x="4049825" y="5863844"/>
              <a:ext cx="78547"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0</a:t>
              </a:r>
            </a:p>
          </p:txBody>
        </p:sp>
        <p:sp>
          <p:nvSpPr>
            <p:cNvPr id="256056" name="Rectangle 56"/>
            <p:cNvSpPr>
              <a:spLocks noChangeAspect="1" noChangeArrowheads="1"/>
            </p:cNvSpPr>
            <p:nvPr/>
          </p:nvSpPr>
          <p:spPr bwMode="auto">
            <a:xfrm>
              <a:off x="3971278" y="5355844"/>
              <a:ext cx="157094"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40</a:t>
              </a:r>
            </a:p>
          </p:txBody>
        </p:sp>
        <p:sp>
          <p:nvSpPr>
            <p:cNvPr id="256057" name="Rectangle 57"/>
            <p:cNvSpPr>
              <a:spLocks noChangeAspect="1" noChangeArrowheads="1"/>
            </p:cNvSpPr>
            <p:nvPr/>
          </p:nvSpPr>
          <p:spPr bwMode="auto">
            <a:xfrm>
              <a:off x="3971278" y="4844669"/>
              <a:ext cx="157094"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80</a:t>
              </a:r>
            </a:p>
          </p:txBody>
        </p:sp>
        <p:sp>
          <p:nvSpPr>
            <p:cNvPr id="256058" name="Rectangle 58"/>
            <p:cNvSpPr>
              <a:spLocks noChangeAspect="1" noChangeArrowheads="1"/>
            </p:cNvSpPr>
            <p:nvPr/>
          </p:nvSpPr>
          <p:spPr bwMode="auto">
            <a:xfrm>
              <a:off x="3892731" y="4333494"/>
              <a:ext cx="235641" cy="184666"/>
            </a:xfrm>
            <a:prstGeom prst="rect">
              <a:avLst/>
            </a:prstGeom>
            <a:noFill/>
            <a:ln w="9525">
              <a:noFill/>
              <a:miter lim="800000"/>
              <a:headEnd/>
              <a:tailEnd/>
            </a:ln>
          </p:spPr>
          <p:txBody>
            <a:bodyPr wrap="none" lIns="0" tIns="0" rIns="0" bIns="0">
              <a:spAutoFit/>
            </a:bodyPr>
            <a:lstStyle/>
            <a:p>
              <a:pPr algn="r"/>
              <a:r>
                <a:rPr lang="fr-FR" sz="1200" b="1" dirty="0">
                  <a:solidFill>
                    <a:schemeClr val="tx1"/>
                  </a:solidFill>
                  <a:latin typeface="Calibri" pitchFamily="34" charset="0"/>
                  <a:cs typeface="Calibri" pitchFamily="34" charset="0"/>
                </a:rPr>
                <a:t>120</a:t>
              </a:r>
            </a:p>
          </p:txBody>
        </p:sp>
        <p:sp>
          <p:nvSpPr>
            <p:cNvPr id="256059" name="Line 59"/>
            <p:cNvSpPr>
              <a:spLocks noChangeAspect="1" noChangeShapeType="1"/>
            </p:cNvSpPr>
            <p:nvPr/>
          </p:nvSpPr>
          <p:spPr bwMode="auto">
            <a:xfrm flipV="1">
              <a:off x="4266485" y="3984244"/>
              <a:ext cx="3175" cy="1963738"/>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60" name="Line 60"/>
            <p:cNvSpPr>
              <a:spLocks noChangeShapeType="1"/>
            </p:cNvSpPr>
            <p:nvPr/>
          </p:nvSpPr>
          <p:spPr bwMode="auto">
            <a:xfrm flipH="1">
              <a:off x="4174410" y="5947982"/>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61" name="Line 61"/>
            <p:cNvSpPr>
              <a:spLocks noChangeShapeType="1"/>
            </p:cNvSpPr>
            <p:nvPr/>
          </p:nvSpPr>
          <p:spPr bwMode="auto">
            <a:xfrm flipH="1">
              <a:off x="4174410" y="5447919"/>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62" name="Line 62"/>
            <p:cNvSpPr>
              <a:spLocks noChangeShapeType="1"/>
            </p:cNvSpPr>
            <p:nvPr/>
          </p:nvSpPr>
          <p:spPr bwMode="auto">
            <a:xfrm flipH="1">
              <a:off x="4174410" y="4936744"/>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63" name="Line 63"/>
            <p:cNvSpPr>
              <a:spLocks noChangeShapeType="1"/>
            </p:cNvSpPr>
            <p:nvPr/>
          </p:nvSpPr>
          <p:spPr bwMode="auto">
            <a:xfrm flipH="1">
              <a:off x="4174410" y="4425569"/>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64" name="Line 64"/>
            <p:cNvSpPr>
              <a:spLocks noChangeShapeType="1"/>
            </p:cNvSpPr>
            <p:nvPr/>
          </p:nvSpPr>
          <p:spPr bwMode="auto">
            <a:xfrm flipH="1">
              <a:off x="4174410" y="3987419"/>
              <a:ext cx="90487"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65" name="Rectangle 65"/>
            <p:cNvSpPr>
              <a:spLocks noChangeAspect="1" noChangeArrowheads="1"/>
            </p:cNvSpPr>
            <p:nvPr/>
          </p:nvSpPr>
          <p:spPr bwMode="auto">
            <a:xfrm>
              <a:off x="3892731" y="3888994"/>
              <a:ext cx="235641" cy="184666"/>
            </a:xfrm>
            <a:prstGeom prst="rect">
              <a:avLst/>
            </a:prstGeom>
            <a:noFill/>
            <a:ln w="9525">
              <a:noFill/>
              <a:miter lim="800000"/>
              <a:headEnd/>
              <a:tailEnd/>
            </a:ln>
          </p:spPr>
          <p:txBody>
            <a:bodyPr wrap="none" lIns="0" tIns="0" rIns="0" bIns="0">
              <a:spAutoFit/>
            </a:bodyPr>
            <a:lstStyle/>
            <a:p>
              <a:pPr algn="r"/>
              <a:r>
                <a:rPr lang="fr-FR" sz="1200" b="1">
                  <a:solidFill>
                    <a:schemeClr val="tx1"/>
                  </a:solidFill>
                  <a:latin typeface="Calibri" pitchFamily="34" charset="0"/>
                  <a:cs typeface="Calibri" pitchFamily="34" charset="0"/>
                </a:rPr>
                <a:t>160</a:t>
              </a:r>
            </a:p>
          </p:txBody>
        </p:sp>
      </p:grpSp>
      <p:grpSp>
        <p:nvGrpSpPr>
          <p:cNvPr id="217" name="Group 216"/>
          <p:cNvGrpSpPr/>
          <p:nvPr/>
        </p:nvGrpSpPr>
        <p:grpSpPr>
          <a:xfrm>
            <a:off x="6326192" y="2344743"/>
            <a:ext cx="805605" cy="4108063"/>
            <a:chOff x="6932966" y="2344743"/>
            <a:chExt cx="805605" cy="4108063"/>
          </a:xfrm>
        </p:grpSpPr>
        <p:sp>
          <p:nvSpPr>
            <p:cNvPr id="256033" name="Rectangle 33"/>
            <p:cNvSpPr>
              <a:spLocks noChangeArrowheads="1"/>
            </p:cNvSpPr>
            <p:nvPr/>
          </p:nvSpPr>
          <p:spPr bwMode="auto">
            <a:xfrm>
              <a:off x="7101192" y="2570162"/>
              <a:ext cx="431800" cy="1163638"/>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lstStyle/>
            <a:p>
              <a:endParaRPr lang="en-US">
                <a:latin typeface="Calibri" pitchFamily="34" charset="0"/>
                <a:cs typeface="Calibri" pitchFamily="34" charset="0"/>
              </a:endParaRPr>
            </a:p>
          </p:txBody>
        </p:sp>
        <p:grpSp>
          <p:nvGrpSpPr>
            <p:cNvPr id="5" name="Group 34"/>
            <p:cNvGrpSpPr>
              <a:grpSpLocks/>
            </p:cNvGrpSpPr>
            <p:nvPr/>
          </p:nvGrpSpPr>
          <p:grpSpPr bwMode="auto">
            <a:xfrm>
              <a:off x="7259942" y="2344743"/>
              <a:ext cx="111125" cy="214312"/>
              <a:chOff x="3283" y="1233"/>
              <a:chExt cx="70" cy="135"/>
            </a:xfrm>
          </p:grpSpPr>
          <p:sp>
            <p:nvSpPr>
              <p:cNvPr id="256035" name="Line 35" descr="blanc)"/>
              <p:cNvSpPr>
                <a:spLocks noChangeAspect="1" noChangeShapeType="1"/>
              </p:cNvSpPr>
              <p:nvPr/>
            </p:nvSpPr>
            <p:spPr bwMode="auto">
              <a:xfrm>
                <a:off x="3283" y="1233"/>
                <a:ext cx="70" cy="1"/>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36" name="Line 36" descr="blanc)"/>
              <p:cNvSpPr>
                <a:spLocks noChangeAspect="1" noChangeShapeType="1"/>
              </p:cNvSpPr>
              <p:nvPr/>
            </p:nvSpPr>
            <p:spPr bwMode="auto">
              <a:xfrm>
                <a:off x="3320" y="1237"/>
                <a:ext cx="1" cy="131"/>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grpSp>
        <p:sp>
          <p:nvSpPr>
            <p:cNvPr id="256086" name="Rectangle 86"/>
            <p:cNvSpPr>
              <a:spLocks noChangeArrowheads="1"/>
            </p:cNvSpPr>
            <p:nvPr/>
          </p:nvSpPr>
          <p:spPr bwMode="auto">
            <a:xfrm>
              <a:off x="7112305" y="4728607"/>
              <a:ext cx="431800" cy="1203325"/>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lstStyle/>
            <a:p>
              <a:endParaRPr lang="en-US">
                <a:latin typeface="Calibri" pitchFamily="34" charset="0"/>
                <a:cs typeface="Calibri" pitchFamily="34" charset="0"/>
              </a:endParaRPr>
            </a:p>
          </p:txBody>
        </p:sp>
        <p:grpSp>
          <p:nvGrpSpPr>
            <p:cNvPr id="15" name="Group 87"/>
            <p:cNvGrpSpPr>
              <a:grpSpLocks/>
            </p:cNvGrpSpPr>
            <p:nvPr/>
          </p:nvGrpSpPr>
          <p:grpSpPr bwMode="auto">
            <a:xfrm>
              <a:off x="7266292" y="4515881"/>
              <a:ext cx="123825" cy="207963"/>
              <a:chOff x="3249" y="2599"/>
              <a:chExt cx="78" cy="131"/>
            </a:xfrm>
          </p:grpSpPr>
          <p:sp>
            <p:nvSpPr>
              <p:cNvPr id="256088" name="Line 88"/>
              <p:cNvSpPr>
                <a:spLocks noChangeShapeType="1"/>
              </p:cNvSpPr>
              <p:nvPr/>
            </p:nvSpPr>
            <p:spPr bwMode="auto">
              <a:xfrm>
                <a:off x="3249" y="2599"/>
                <a:ext cx="78"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89" name="Line 89"/>
              <p:cNvSpPr>
                <a:spLocks noChangeAspect="1" noChangeShapeType="1"/>
              </p:cNvSpPr>
              <p:nvPr/>
            </p:nvSpPr>
            <p:spPr bwMode="auto">
              <a:xfrm>
                <a:off x="3284" y="2599"/>
                <a:ext cx="1" cy="131"/>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grpSp>
        <p:sp>
          <p:nvSpPr>
            <p:cNvPr id="256091" name="Text Box 91"/>
            <p:cNvSpPr txBox="1">
              <a:spLocks noChangeArrowheads="1"/>
            </p:cNvSpPr>
            <p:nvPr/>
          </p:nvSpPr>
          <p:spPr bwMode="auto">
            <a:xfrm>
              <a:off x="6932966" y="6021919"/>
              <a:ext cx="805605" cy="430887"/>
            </a:xfrm>
            <a:prstGeom prst="rect">
              <a:avLst/>
            </a:prstGeom>
            <a:noFill/>
            <a:ln w="9525">
              <a:noFill/>
              <a:miter lim="800000"/>
              <a:headEnd/>
              <a:tailEnd/>
            </a:ln>
            <a:effectLst/>
          </p:spPr>
          <p:txBody>
            <a:bodyPr wrap="none" lIns="0" tIns="0" rIns="0" bIns="0">
              <a:spAutoFit/>
            </a:bodyPr>
            <a:lstStyle/>
            <a:p>
              <a:pPr algn="ctr"/>
              <a:r>
                <a:rPr lang="fr-FR" sz="1400" b="1" dirty="0">
                  <a:solidFill>
                    <a:schemeClr val="accent6"/>
                  </a:solidFill>
                  <a:latin typeface="Calibri" pitchFamily="34" charset="0"/>
                  <a:cs typeface="Calibri" pitchFamily="34" charset="0"/>
                </a:rPr>
                <a:t>5-HT</a:t>
              </a:r>
              <a:r>
                <a:rPr lang="fr-FR" sz="1400" b="1" baseline="-25000" dirty="0">
                  <a:solidFill>
                    <a:schemeClr val="accent6"/>
                  </a:solidFill>
                  <a:latin typeface="Calibri" pitchFamily="34" charset="0"/>
                  <a:cs typeface="Calibri" pitchFamily="34" charset="0"/>
                </a:rPr>
                <a:t>2C </a:t>
              </a:r>
              <a:endParaRPr lang="fr-FR" sz="1400" b="1" baseline="-25000" dirty="0" smtClean="0">
                <a:solidFill>
                  <a:schemeClr val="accent6"/>
                </a:solidFill>
                <a:latin typeface="Calibri" pitchFamily="34" charset="0"/>
                <a:cs typeface="Calibri" pitchFamily="34" charset="0"/>
              </a:endParaRPr>
            </a:p>
            <a:p>
              <a:pPr algn="ctr"/>
              <a:r>
                <a:rPr lang="fr-FR" sz="1400" b="1" dirty="0" err="1" smtClean="0">
                  <a:solidFill>
                    <a:schemeClr val="accent6"/>
                  </a:solidFill>
                  <a:latin typeface="Calibri" pitchFamily="34" charset="0"/>
                  <a:cs typeface="Calibri" pitchFamily="34" charset="0"/>
                </a:rPr>
                <a:t>Antagonist</a:t>
              </a:r>
              <a:endParaRPr lang="fr-FR" sz="1400" b="1" dirty="0">
                <a:solidFill>
                  <a:schemeClr val="accent6"/>
                </a:solidFill>
                <a:latin typeface="Calibri" pitchFamily="34" charset="0"/>
                <a:cs typeface="Calibri" pitchFamily="34" charset="0"/>
              </a:endParaRPr>
            </a:p>
          </p:txBody>
        </p:sp>
      </p:grpSp>
      <p:grpSp>
        <p:nvGrpSpPr>
          <p:cNvPr id="216" name="Group 215"/>
          <p:cNvGrpSpPr/>
          <p:nvPr/>
        </p:nvGrpSpPr>
        <p:grpSpPr>
          <a:xfrm>
            <a:off x="7164232" y="2286000"/>
            <a:ext cx="772456" cy="4026824"/>
            <a:chOff x="5942206" y="2286000"/>
            <a:chExt cx="772456" cy="4026824"/>
          </a:xfrm>
        </p:grpSpPr>
        <p:sp>
          <p:nvSpPr>
            <p:cNvPr id="256028" name="Line 28"/>
            <p:cNvSpPr>
              <a:spLocks noChangeAspect="1" noChangeShapeType="1"/>
            </p:cNvSpPr>
            <p:nvPr/>
          </p:nvSpPr>
          <p:spPr bwMode="auto">
            <a:xfrm>
              <a:off x="6395690" y="2286000"/>
              <a:ext cx="0" cy="114299"/>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25" name="Rectangle 25"/>
            <p:cNvSpPr>
              <a:spLocks noChangeArrowheads="1"/>
            </p:cNvSpPr>
            <p:nvPr/>
          </p:nvSpPr>
          <p:spPr bwMode="auto">
            <a:xfrm>
              <a:off x="6179790" y="2381430"/>
              <a:ext cx="431800" cy="133032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a:lstStyle/>
            <a:p>
              <a:endParaRPr lang="en-US">
                <a:latin typeface="Calibri" pitchFamily="34" charset="0"/>
                <a:cs typeface="Calibri" pitchFamily="34" charset="0"/>
              </a:endParaRPr>
            </a:p>
          </p:txBody>
        </p:sp>
        <p:sp>
          <p:nvSpPr>
            <p:cNvPr id="256027" name="Line 27"/>
            <p:cNvSpPr>
              <a:spLocks noChangeAspect="1" noChangeShapeType="1"/>
            </p:cNvSpPr>
            <p:nvPr/>
          </p:nvSpPr>
          <p:spPr bwMode="auto">
            <a:xfrm>
              <a:off x="6340127" y="2286001"/>
              <a:ext cx="111125" cy="1588"/>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75" name="Rectangle 75"/>
            <p:cNvSpPr>
              <a:spLocks noChangeArrowheads="1"/>
            </p:cNvSpPr>
            <p:nvPr/>
          </p:nvSpPr>
          <p:spPr bwMode="auto">
            <a:xfrm>
              <a:off x="6192490" y="4576207"/>
              <a:ext cx="431800" cy="1355725"/>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a:lstStyle/>
            <a:p>
              <a:endParaRPr lang="en-US">
                <a:latin typeface="Calibri" pitchFamily="34" charset="0"/>
                <a:cs typeface="Calibri" pitchFamily="34" charset="0"/>
              </a:endParaRPr>
            </a:p>
          </p:txBody>
        </p:sp>
        <p:grpSp>
          <p:nvGrpSpPr>
            <p:cNvPr id="12" name="Group 76"/>
            <p:cNvGrpSpPr>
              <a:grpSpLocks/>
            </p:cNvGrpSpPr>
            <p:nvPr/>
          </p:nvGrpSpPr>
          <p:grpSpPr bwMode="auto">
            <a:xfrm>
              <a:off x="6352827" y="4458732"/>
              <a:ext cx="111125" cy="96837"/>
              <a:chOff x="4053" y="2560"/>
              <a:chExt cx="70" cy="61"/>
            </a:xfrm>
          </p:grpSpPr>
          <p:sp>
            <p:nvSpPr>
              <p:cNvPr id="256077" name="Line 77"/>
              <p:cNvSpPr>
                <a:spLocks noChangeAspect="1" noChangeShapeType="1"/>
              </p:cNvSpPr>
              <p:nvPr/>
            </p:nvSpPr>
            <p:spPr bwMode="auto">
              <a:xfrm>
                <a:off x="4053" y="2560"/>
                <a:ext cx="70" cy="1"/>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78" name="Line 78"/>
              <p:cNvSpPr>
                <a:spLocks noChangeShapeType="1"/>
              </p:cNvSpPr>
              <p:nvPr/>
            </p:nvSpPr>
            <p:spPr bwMode="auto">
              <a:xfrm>
                <a:off x="4088" y="2560"/>
                <a:ext cx="0" cy="61"/>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grpSp>
        <p:sp>
          <p:nvSpPr>
            <p:cNvPr id="256092" name="Text Box 92"/>
            <p:cNvSpPr txBox="1">
              <a:spLocks noChangeArrowheads="1"/>
            </p:cNvSpPr>
            <p:nvPr/>
          </p:nvSpPr>
          <p:spPr bwMode="auto">
            <a:xfrm>
              <a:off x="5942206" y="6097380"/>
              <a:ext cx="772456" cy="215444"/>
            </a:xfrm>
            <a:prstGeom prst="rect">
              <a:avLst/>
            </a:prstGeom>
            <a:noFill/>
            <a:ln w="9525">
              <a:noFill/>
              <a:miter lim="800000"/>
              <a:headEnd/>
              <a:tailEnd/>
            </a:ln>
            <a:effectLst/>
          </p:spPr>
          <p:txBody>
            <a:bodyPr wrap="none" lIns="0" tIns="0" rIns="0" bIns="0">
              <a:spAutoFit/>
            </a:bodyPr>
            <a:lstStyle/>
            <a:p>
              <a:r>
                <a:rPr lang="fr-FR" sz="1400" b="1" dirty="0" err="1" smtClean="0">
                  <a:solidFill>
                    <a:schemeClr val="accent4"/>
                  </a:solidFill>
                  <a:latin typeface="Calibri" pitchFamily="34" charset="0"/>
                  <a:cs typeface="Calibri" pitchFamily="34" charset="0"/>
                </a:rPr>
                <a:t>Melatonin</a:t>
              </a:r>
              <a:endParaRPr lang="fr-FR" sz="1400" b="1" dirty="0">
                <a:solidFill>
                  <a:schemeClr val="accent4"/>
                </a:solidFill>
                <a:latin typeface="Calibri" pitchFamily="34" charset="0"/>
                <a:cs typeface="Calibri" pitchFamily="34" charset="0"/>
              </a:endParaRPr>
            </a:p>
          </p:txBody>
        </p:sp>
      </p:grpSp>
      <p:grpSp>
        <p:nvGrpSpPr>
          <p:cNvPr id="215" name="Group 214"/>
          <p:cNvGrpSpPr/>
          <p:nvPr/>
        </p:nvGrpSpPr>
        <p:grpSpPr>
          <a:xfrm>
            <a:off x="5483574" y="1715056"/>
            <a:ext cx="688931" cy="4597246"/>
            <a:chOff x="5026374" y="1715056"/>
            <a:chExt cx="688931" cy="4597246"/>
          </a:xfrm>
        </p:grpSpPr>
        <p:sp>
          <p:nvSpPr>
            <p:cNvPr id="256041" name="Rectangle 41"/>
            <p:cNvSpPr>
              <a:spLocks noChangeArrowheads="1"/>
            </p:cNvSpPr>
            <p:nvPr/>
          </p:nvSpPr>
          <p:spPr bwMode="auto">
            <a:xfrm>
              <a:off x="5270805" y="2171701"/>
              <a:ext cx="431800" cy="1565275"/>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a:latin typeface="Calibri" pitchFamily="34" charset="0"/>
                <a:cs typeface="Calibri" pitchFamily="34" charset="0"/>
              </a:endParaRPr>
            </a:p>
          </p:txBody>
        </p:sp>
        <p:sp>
          <p:nvSpPr>
            <p:cNvPr id="256042" name="Line 42"/>
            <p:cNvSpPr>
              <a:spLocks noChangeAspect="1" noChangeShapeType="1"/>
            </p:cNvSpPr>
            <p:nvPr/>
          </p:nvSpPr>
          <p:spPr bwMode="auto">
            <a:xfrm>
              <a:off x="5431143" y="2041526"/>
              <a:ext cx="111125" cy="1587"/>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43" name="Line 43"/>
            <p:cNvSpPr>
              <a:spLocks noChangeAspect="1" noChangeShapeType="1"/>
            </p:cNvSpPr>
            <p:nvPr/>
          </p:nvSpPr>
          <p:spPr bwMode="auto">
            <a:xfrm>
              <a:off x="5486705" y="2041526"/>
              <a:ext cx="0" cy="123825"/>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44" name="Text Box 44"/>
            <p:cNvSpPr txBox="1">
              <a:spLocks noChangeAspect="1" noChangeArrowheads="1"/>
            </p:cNvSpPr>
            <p:nvPr/>
          </p:nvSpPr>
          <p:spPr bwMode="auto">
            <a:xfrm>
              <a:off x="5331174" y="1715056"/>
              <a:ext cx="338554" cy="461665"/>
            </a:xfrm>
            <a:prstGeom prst="rect">
              <a:avLst/>
            </a:prstGeom>
            <a:noFill/>
            <a:ln w="9525">
              <a:noFill/>
              <a:miter lim="800000"/>
              <a:headEnd/>
              <a:tailEnd/>
            </a:ln>
            <a:effectLst/>
          </p:spPr>
          <p:txBody>
            <a:bodyPr wrap="none">
              <a:spAutoFit/>
            </a:bodyPr>
            <a:lstStyle/>
            <a:p>
              <a:pPr algn="l"/>
              <a:r>
                <a:rPr lang="fr-FR" sz="2400">
                  <a:solidFill>
                    <a:schemeClr val="tx1"/>
                  </a:solidFill>
                  <a:latin typeface="Calibri" pitchFamily="34" charset="0"/>
                  <a:cs typeface="Calibri" pitchFamily="34" charset="0"/>
                </a:rPr>
                <a:t>*</a:t>
              </a:r>
            </a:p>
          </p:txBody>
        </p:sp>
        <p:sp>
          <p:nvSpPr>
            <p:cNvPr id="256070" name="Rectangle 70"/>
            <p:cNvSpPr>
              <a:spLocks noChangeArrowheads="1"/>
            </p:cNvSpPr>
            <p:nvPr/>
          </p:nvSpPr>
          <p:spPr bwMode="auto">
            <a:xfrm>
              <a:off x="5283505" y="4244419"/>
              <a:ext cx="431800" cy="1687513"/>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a:latin typeface="Calibri" pitchFamily="34" charset="0"/>
                <a:cs typeface="Calibri" pitchFamily="34" charset="0"/>
              </a:endParaRPr>
            </a:p>
          </p:txBody>
        </p:sp>
        <p:sp>
          <p:nvSpPr>
            <p:cNvPr id="256071" name="Line 71"/>
            <p:cNvSpPr>
              <a:spLocks noChangeAspect="1" noChangeShapeType="1"/>
            </p:cNvSpPr>
            <p:nvPr/>
          </p:nvSpPr>
          <p:spPr bwMode="auto">
            <a:xfrm>
              <a:off x="5424791" y="4161869"/>
              <a:ext cx="147113"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72" name="Line 72"/>
            <p:cNvSpPr>
              <a:spLocks noChangeShapeType="1"/>
            </p:cNvSpPr>
            <p:nvPr/>
          </p:nvSpPr>
          <p:spPr bwMode="auto">
            <a:xfrm>
              <a:off x="5497818" y="4161869"/>
              <a:ext cx="0" cy="8255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73" name="Rectangle 73"/>
            <p:cNvSpPr>
              <a:spLocks noChangeAspect="1" noChangeArrowheads="1"/>
            </p:cNvSpPr>
            <p:nvPr/>
          </p:nvSpPr>
          <p:spPr bwMode="auto">
            <a:xfrm>
              <a:off x="5435949" y="3886200"/>
              <a:ext cx="153888" cy="369332"/>
            </a:xfrm>
            <a:prstGeom prst="rect">
              <a:avLst/>
            </a:prstGeom>
            <a:noFill/>
            <a:ln w="9525">
              <a:noFill/>
              <a:miter lim="800000"/>
              <a:headEnd/>
              <a:tailEnd/>
            </a:ln>
          </p:spPr>
          <p:txBody>
            <a:bodyPr wrap="none" lIns="0" tIns="0" rIns="0" bIns="0">
              <a:spAutoFit/>
            </a:bodyPr>
            <a:lstStyle/>
            <a:p>
              <a:pPr algn="l"/>
              <a:r>
                <a:rPr lang="fr-FR" sz="2400" dirty="0">
                  <a:solidFill>
                    <a:schemeClr val="tx1"/>
                  </a:solidFill>
                  <a:latin typeface="Calibri" pitchFamily="34" charset="0"/>
                  <a:cs typeface="Calibri" pitchFamily="34" charset="0"/>
                </a:rPr>
                <a:t>*</a:t>
              </a:r>
            </a:p>
          </p:txBody>
        </p:sp>
        <p:sp>
          <p:nvSpPr>
            <p:cNvPr id="256094" name="Text Box 94"/>
            <p:cNvSpPr txBox="1">
              <a:spLocks noChangeArrowheads="1"/>
            </p:cNvSpPr>
            <p:nvPr/>
          </p:nvSpPr>
          <p:spPr bwMode="auto">
            <a:xfrm>
              <a:off x="5026374" y="6096858"/>
              <a:ext cx="681020" cy="215444"/>
            </a:xfrm>
            <a:prstGeom prst="rect">
              <a:avLst/>
            </a:prstGeom>
            <a:noFill/>
            <a:ln w="9525">
              <a:noFill/>
              <a:miter lim="800000"/>
              <a:headEnd/>
              <a:tailEnd/>
            </a:ln>
            <a:effectLst/>
          </p:spPr>
          <p:txBody>
            <a:bodyPr wrap="none" lIns="0" tIns="0" rIns="0" bIns="0">
              <a:spAutoFit/>
            </a:bodyPr>
            <a:lstStyle/>
            <a:p>
              <a:r>
                <a:rPr lang="fr-FR" sz="1400" b="1" dirty="0" err="1">
                  <a:solidFill>
                    <a:schemeClr val="accent1"/>
                  </a:solidFill>
                  <a:latin typeface="Calibri" pitchFamily="34" charset="0"/>
                  <a:cs typeface="Calibri" pitchFamily="34" charset="0"/>
                </a:rPr>
                <a:t>Valdoxan</a:t>
              </a:r>
              <a:endParaRPr lang="fr-FR" sz="1400" b="1" dirty="0">
                <a:solidFill>
                  <a:schemeClr val="accent1"/>
                </a:solidFill>
                <a:latin typeface="Calibri" pitchFamily="34" charset="0"/>
                <a:cs typeface="Calibri" pitchFamily="34" charset="0"/>
              </a:endParaRPr>
            </a:p>
          </p:txBody>
        </p:sp>
      </p:grpSp>
      <p:sp>
        <p:nvSpPr>
          <p:cNvPr id="256101" name="Rectangle 101"/>
          <p:cNvSpPr>
            <a:spLocks noChangeArrowheads="1"/>
          </p:cNvSpPr>
          <p:nvPr/>
        </p:nvSpPr>
        <p:spPr bwMode="auto">
          <a:xfrm>
            <a:off x="7086600" y="1600200"/>
            <a:ext cx="1723421" cy="184666"/>
          </a:xfrm>
          <a:prstGeom prst="rect">
            <a:avLst/>
          </a:prstGeom>
          <a:noFill/>
          <a:ln w="9525">
            <a:noFill/>
            <a:miter lim="800000"/>
            <a:headEnd/>
            <a:tailEnd/>
          </a:ln>
          <a:effectLst/>
        </p:spPr>
        <p:txBody>
          <a:bodyPr wrap="none" lIns="0" tIns="0" rIns="0" bIns="0">
            <a:spAutoFit/>
          </a:bodyPr>
          <a:lstStyle/>
          <a:p>
            <a:pPr eaLnBrk="0" hangingPunct="0">
              <a:buFont typeface="Wingdings" pitchFamily="2" charset="2"/>
              <a:buNone/>
            </a:pPr>
            <a:r>
              <a:rPr lang="en-US" sz="1200" dirty="0">
                <a:solidFill>
                  <a:schemeClr val="tx1"/>
                </a:solidFill>
                <a:latin typeface="Calibri" pitchFamily="34" charset="0"/>
                <a:cs typeface="Calibri" pitchFamily="34" charset="0"/>
              </a:rPr>
              <a:t>*p&lt;0.05 (two-way ANOVA)</a:t>
            </a:r>
            <a:endParaRPr lang="fr-FR" sz="1200" dirty="0">
              <a:solidFill>
                <a:schemeClr val="tx1"/>
              </a:solidFill>
              <a:latin typeface="Calibri" pitchFamily="34" charset="0"/>
              <a:cs typeface="Calibri" pitchFamily="34" charset="0"/>
            </a:endParaRPr>
          </a:p>
        </p:txBody>
      </p:sp>
      <p:sp>
        <p:nvSpPr>
          <p:cNvPr id="195" name="Title 1"/>
          <p:cNvSpPr txBox="1">
            <a:spLocks/>
          </p:cNvSpPr>
          <p:nvPr/>
        </p:nvSpPr>
        <p:spPr>
          <a:xfrm>
            <a:off x="762000" y="152400"/>
            <a:ext cx="8171688" cy="1143000"/>
          </a:xfrm>
          <a:prstGeom prst="rect">
            <a:avLst/>
          </a:prstGeom>
        </p:spPr>
        <p:txBody>
          <a:bodyPr anchor="ctr">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3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Calibri" pitchFamily="34" charset="0"/>
              <a:ea typeface="+mj-ea"/>
              <a:cs typeface="Calibri" pitchFamily="34" charset="0"/>
            </a:endParaRPr>
          </a:p>
        </p:txBody>
      </p:sp>
      <p:sp>
        <p:nvSpPr>
          <p:cNvPr id="196" name="Title 195"/>
          <p:cNvSpPr>
            <a:spLocks noGrp="1"/>
          </p:cNvSpPr>
          <p:nvPr>
            <p:ph type="title"/>
          </p:nvPr>
        </p:nvSpPr>
        <p:spPr>
          <a:xfrm>
            <a:off x="762000" y="152400"/>
            <a:ext cx="8171688" cy="1143000"/>
          </a:xfrm>
        </p:spPr>
        <p:txBody>
          <a:bodyPr>
            <a:normAutofit/>
          </a:bodyPr>
          <a:lstStyle/>
          <a:p>
            <a:pPr lvl="0"/>
            <a:r>
              <a:rPr lang="en-US" sz="3300" dirty="0" smtClean="0"/>
              <a:t>Valdoxan Increases Cell Survival After 2</a:t>
            </a:r>
            <a:r>
              <a:rPr lang="en-US" sz="3400" dirty="0" smtClean="0"/>
              <a:t>1</a:t>
            </a:r>
            <a:r>
              <a:rPr lang="en-US" sz="3300" dirty="0" smtClean="0"/>
              <a:t> Days in Ventral and Dorsal </a:t>
            </a:r>
            <a:r>
              <a:rPr lang="en-US" sz="3300" dirty="0" err="1" smtClean="0"/>
              <a:t>Hippocampi</a:t>
            </a:r>
            <a:endParaRPr lang="en-US" sz="3300" dirty="0"/>
          </a:p>
        </p:txBody>
      </p:sp>
      <p:cxnSp>
        <p:nvCxnSpPr>
          <p:cNvPr id="210" name="Straight Connector 209"/>
          <p:cNvCxnSpPr/>
          <p:nvPr/>
        </p:nvCxnSpPr>
        <p:spPr>
          <a:xfrm>
            <a:off x="4706222" y="3735388"/>
            <a:ext cx="4209178" cy="0"/>
          </a:xfrm>
          <a:prstGeom prst="line">
            <a:avLst/>
          </a:prstGeom>
        </p:spPr>
        <p:style>
          <a:lnRef idx="2">
            <a:schemeClr val="dk1"/>
          </a:lnRef>
          <a:fillRef idx="0">
            <a:schemeClr val="dk1"/>
          </a:fillRef>
          <a:effectRef idx="1">
            <a:schemeClr val="dk1"/>
          </a:effectRef>
          <a:fontRef idx="minor">
            <a:schemeClr val="tx1"/>
          </a:fontRef>
        </p:style>
      </p:cxnSp>
      <p:cxnSp>
        <p:nvCxnSpPr>
          <p:cNvPr id="211" name="Straight Connector 210"/>
          <p:cNvCxnSpPr/>
          <p:nvPr/>
        </p:nvCxnSpPr>
        <p:spPr>
          <a:xfrm>
            <a:off x="4709048" y="5959616"/>
            <a:ext cx="4282552" cy="0"/>
          </a:xfrm>
          <a:prstGeom prst="line">
            <a:avLst/>
          </a:prstGeom>
        </p:spPr>
        <p:style>
          <a:lnRef idx="2">
            <a:schemeClr val="dk1"/>
          </a:lnRef>
          <a:fillRef idx="0">
            <a:schemeClr val="dk1"/>
          </a:fillRef>
          <a:effectRef idx="1">
            <a:schemeClr val="dk1"/>
          </a:effectRef>
          <a:fontRef idx="minor">
            <a:schemeClr val="tx1"/>
          </a:fontRef>
        </p:style>
      </p:cxnSp>
      <p:grpSp>
        <p:nvGrpSpPr>
          <p:cNvPr id="214" name="Group 213"/>
          <p:cNvGrpSpPr/>
          <p:nvPr/>
        </p:nvGrpSpPr>
        <p:grpSpPr>
          <a:xfrm>
            <a:off x="4735882" y="2373313"/>
            <a:ext cx="550792" cy="3938131"/>
            <a:chOff x="4278682" y="2373313"/>
            <a:chExt cx="550792" cy="3938131"/>
          </a:xfrm>
        </p:grpSpPr>
        <p:sp>
          <p:nvSpPr>
            <p:cNvPr id="256020" name="Rectangle 20"/>
            <p:cNvSpPr>
              <a:spLocks noChangeArrowheads="1"/>
            </p:cNvSpPr>
            <p:nvPr/>
          </p:nvSpPr>
          <p:spPr bwMode="auto">
            <a:xfrm>
              <a:off x="4380785" y="2450922"/>
              <a:ext cx="431800" cy="1273175"/>
            </a:xfrm>
            <a:prstGeom prst="rect">
              <a:avLst/>
            </a:prstGeom>
            <a:solidFill>
              <a:schemeClr val="bg1"/>
            </a:solidFill>
            <a:ln w="9525">
              <a:noFill/>
              <a:miter lim="800000"/>
              <a:headEnd/>
              <a:tailEnd/>
            </a:ln>
          </p:spPr>
          <p:txBody>
            <a:bodyPr/>
            <a:lstStyle/>
            <a:p>
              <a:endParaRPr lang="en-US">
                <a:latin typeface="Calibri" pitchFamily="34" charset="0"/>
                <a:cs typeface="Calibri" pitchFamily="34" charset="0"/>
              </a:endParaRPr>
            </a:p>
          </p:txBody>
        </p:sp>
        <p:grpSp>
          <p:nvGrpSpPr>
            <p:cNvPr id="2" name="Group 21"/>
            <p:cNvGrpSpPr>
              <a:grpSpLocks/>
            </p:cNvGrpSpPr>
            <p:nvPr/>
          </p:nvGrpSpPr>
          <p:grpSpPr bwMode="auto">
            <a:xfrm>
              <a:off x="4531597" y="2373313"/>
              <a:ext cx="127000" cy="84138"/>
              <a:chOff x="2204" y="1240"/>
              <a:chExt cx="80" cy="53"/>
            </a:xfrm>
          </p:grpSpPr>
          <p:sp>
            <p:nvSpPr>
              <p:cNvPr id="256022" name="Line 22"/>
              <p:cNvSpPr>
                <a:spLocks noChangeShapeType="1"/>
              </p:cNvSpPr>
              <p:nvPr/>
            </p:nvSpPr>
            <p:spPr bwMode="auto">
              <a:xfrm>
                <a:off x="2204" y="1240"/>
                <a:ext cx="80"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23" name="Line 23"/>
              <p:cNvSpPr>
                <a:spLocks noChangeShapeType="1"/>
              </p:cNvSpPr>
              <p:nvPr/>
            </p:nvSpPr>
            <p:spPr bwMode="auto">
              <a:xfrm>
                <a:off x="2239" y="1240"/>
                <a:ext cx="0" cy="53"/>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grpSp>
        <p:sp>
          <p:nvSpPr>
            <p:cNvPr id="256066" name="Rectangle 66"/>
            <p:cNvSpPr>
              <a:spLocks noChangeArrowheads="1"/>
            </p:cNvSpPr>
            <p:nvPr/>
          </p:nvSpPr>
          <p:spPr bwMode="auto">
            <a:xfrm>
              <a:off x="4391897" y="4661928"/>
              <a:ext cx="431800" cy="1273175"/>
            </a:xfrm>
            <a:prstGeom prst="rect">
              <a:avLst/>
            </a:prstGeom>
            <a:solidFill>
              <a:schemeClr val="bg1"/>
            </a:solidFill>
            <a:ln w="9525">
              <a:noFill/>
              <a:miter lim="800000"/>
              <a:headEnd/>
              <a:tailEnd/>
            </a:ln>
          </p:spPr>
          <p:txBody>
            <a:bodyPr/>
            <a:lstStyle/>
            <a:p>
              <a:pPr algn="l"/>
              <a:endParaRPr lang="en-US" sz="2000">
                <a:solidFill>
                  <a:schemeClr val="tx1"/>
                </a:solidFill>
                <a:latin typeface="Calibri" pitchFamily="34" charset="0"/>
                <a:cs typeface="Calibri" pitchFamily="34" charset="0"/>
              </a:endParaRPr>
            </a:p>
          </p:txBody>
        </p:sp>
        <p:grpSp>
          <p:nvGrpSpPr>
            <p:cNvPr id="11" name="Group 67"/>
            <p:cNvGrpSpPr>
              <a:grpSpLocks/>
            </p:cNvGrpSpPr>
            <p:nvPr/>
          </p:nvGrpSpPr>
          <p:grpSpPr bwMode="auto">
            <a:xfrm>
              <a:off x="4552235" y="4619244"/>
              <a:ext cx="111125" cy="55563"/>
              <a:chOff x="2203" y="2651"/>
              <a:chExt cx="70" cy="35"/>
            </a:xfrm>
          </p:grpSpPr>
          <p:sp>
            <p:nvSpPr>
              <p:cNvPr id="256068" name="Line 68"/>
              <p:cNvSpPr>
                <a:spLocks noChangeShapeType="1"/>
              </p:cNvSpPr>
              <p:nvPr/>
            </p:nvSpPr>
            <p:spPr bwMode="auto">
              <a:xfrm>
                <a:off x="2203" y="2651"/>
                <a:ext cx="70"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6069" name="Line 69"/>
              <p:cNvSpPr>
                <a:spLocks noChangeAspect="1" noChangeShapeType="1"/>
              </p:cNvSpPr>
              <p:nvPr/>
            </p:nvSpPr>
            <p:spPr bwMode="auto">
              <a:xfrm>
                <a:off x="2238" y="2651"/>
                <a:ext cx="1" cy="35"/>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grpSp>
        <p:sp>
          <p:nvSpPr>
            <p:cNvPr id="213" name="Text Box 94"/>
            <p:cNvSpPr txBox="1">
              <a:spLocks noChangeArrowheads="1"/>
            </p:cNvSpPr>
            <p:nvPr/>
          </p:nvSpPr>
          <p:spPr bwMode="auto">
            <a:xfrm>
              <a:off x="4278682" y="6096000"/>
              <a:ext cx="550792" cy="215444"/>
            </a:xfrm>
            <a:prstGeom prst="rect">
              <a:avLst/>
            </a:prstGeom>
            <a:noFill/>
            <a:ln w="9525">
              <a:noFill/>
              <a:miter lim="800000"/>
              <a:headEnd/>
              <a:tailEnd/>
            </a:ln>
            <a:effectLst/>
          </p:spPr>
          <p:txBody>
            <a:bodyPr wrap="none" lIns="0" tIns="0" rIns="0" bIns="0">
              <a:spAutoFit/>
            </a:bodyPr>
            <a:lstStyle/>
            <a:p>
              <a:r>
                <a:rPr lang="fr-FR" sz="1400" b="1" dirty="0" smtClean="0">
                  <a:latin typeface="Calibri" pitchFamily="34" charset="0"/>
                  <a:cs typeface="Calibri" pitchFamily="34" charset="0"/>
                </a:rPr>
                <a:t>Control</a:t>
              </a:r>
              <a:endParaRPr lang="fr-FR" sz="1400" b="1" dirty="0">
                <a:latin typeface="Calibri" pitchFamily="34" charset="0"/>
                <a:cs typeface="Calibri" pitchFamily="34" charset="0"/>
              </a:endParaRPr>
            </a:p>
          </p:txBody>
        </p:sp>
      </p:grpSp>
      <p:grpSp>
        <p:nvGrpSpPr>
          <p:cNvPr id="221" name="Group 220"/>
          <p:cNvGrpSpPr/>
          <p:nvPr/>
        </p:nvGrpSpPr>
        <p:grpSpPr>
          <a:xfrm>
            <a:off x="685800" y="3962400"/>
            <a:ext cx="2705614" cy="2193328"/>
            <a:chOff x="685800" y="3962400"/>
            <a:chExt cx="2705614" cy="2193328"/>
          </a:xfrm>
        </p:grpSpPr>
        <p:grpSp>
          <p:nvGrpSpPr>
            <p:cNvPr id="9" name="Group 50"/>
            <p:cNvGrpSpPr>
              <a:grpSpLocks/>
            </p:cNvGrpSpPr>
            <p:nvPr/>
          </p:nvGrpSpPr>
          <p:grpSpPr bwMode="auto">
            <a:xfrm>
              <a:off x="685800" y="3962400"/>
              <a:ext cx="2705614" cy="2193328"/>
              <a:chOff x="509" y="2696"/>
              <a:chExt cx="882" cy="715"/>
            </a:xfrm>
          </p:grpSpPr>
          <p:sp>
            <p:nvSpPr>
              <p:cNvPr id="256051" name="Rectangle 51"/>
              <p:cNvSpPr>
                <a:spLocks noChangeAspect="1" noChangeArrowheads="1"/>
              </p:cNvSpPr>
              <p:nvPr/>
            </p:nvSpPr>
            <p:spPr bwMode="auto">
              <a:xfrm>
                <a:off x="786" y="2696"/>
                <a:ext cx="323" cy="120"/>
              </a:xfrm>
              <a:prstGeom prst="rect">
                <a:avLst/>
              </a:prstGeom>
              <a:noFill/>
              <a:ln w="9525">
                <a:noFill/>
                <a:miter lim="800000"/>
                <a:headEnd/>
                <a:tailEnd/>
              </a:ln>
              <a:effectLst/>
            </p:spPr>
            <p:txBody>
              <a:bodyPr wrap="none" lIns="0" tIns="0" rIns="0" bIns="0">
                <a:spAutoFit/>
              </a:bodyPr>
              <a:lstStyle/>
              <a:p>
                <a:r>
                  <a:rPr lang="fr-FR" sz="2400" b="1" dirty="0" smtClean="0">
                    <a:solidFill>
                      <a:schemeClr val="tx1"/>
                    </a:solidFill>
                    <a:latin typeface="Calibri" pitchFamily="34" charset="0"/>
                    <a:cs typeface="Calibri" pitchFamily="34" charset="0"/>
                  </a:rPr>
                  <a:t>Ventral</a:t>
                </a:r>
                <a:r>
                  <a:rPr lang="fr-FR" sz="2400" b="1" dirty="0">
                    <a:solidFill>
                      <a:schemeClr val="tx1"/>
                    </a:solidFill>
                    <a:latin typeface="Calibri" pitchFamily="34" charset="0"/>
                    <a:cs typeface="Calibri" pitchFamily="34" charset="0"/>
                  </a:rPr>
                  <a:t> </a:t>
                </a:r>
              </a:p>
            </p:txBody>
          </p:sp>
          <p:grpSp>
            <p:nvGrpSpPr>
              <p:cNvPr id="10" name="Group 52"/>
              <p:cNvGrpSpPr>
                <a:grpSpLocks noChangeAspect="1"/>
              </p:cNvGrpSpPr>
              <p:nvPr/>
            </p:nvGrpSpPr>
            <p:grpSpPr bwMode="auto">
              <a:xfrm>
                <a:off x="509" y="2821"/>
                <a:ext cx="882" cy="590"/>
                <a:chOff x="195" y="2437"/>
                <a:chExt cx="830" cy="555"/>
              </a:xfrm>
            </p:grpSpPr>
            <p:pic>
              <p:nvPicPr>
                <p:cNvPr id="256053" name="Picture 53"/>
                <p:cNvPicPr>
                  <a:picLocks noChangeAspect="1" noChangeArrowheads="1"/>
                </p:cNvPicPr>
                <p:nvPr/>
              </p:nvPicPr>
              <p:blipFill>
                <a:blip r:embed="rId4" cstate="print"/>
                <a:srcRect/>
                <a:stretch>
                  <a:fillRect/>
                </a:stretch>
              </p:blipFill>
              <p:spPr bwMode="auto">
                <a:xfrm>
                  <a:off x="195" y="2437"/>
                  <a:ext cx="830" cy="555"/>
                </a:xfrm>
                <a:prstGeom prst="rect">
                  <a:avLst/>
                </a:prstGeom>
                <a:noFill/>
                <a:ln w="9525">
                  <a:noFill/>
                  <a:miter lim="800000"/>
                  <a:headEnd/>
                  <a:tailEnd/>
                </a:ln>
                <a:effectLst/>
              </p:spPr>
            </p:pic>
            <p:sp>
              <p:nvSpPr>
                <p:cNvPr id="256054" name="Freeform 54"/>
                <p:cNvSpPr>
                  <a:spLocks noChangeAspect="1"/>
                </p:cNvSpPr>
                <p:nvPr/>
              </p:nvSpPr>
              <p:spPr bwMode="auto">
                <a:xfrm>
                  <a:off x="330" y="2646"/>
                  <a:ext cx="122" cy="148"/>
                </a:xfrm>
                <a:custGeom>
                  <a:avLst/>
                  <a:gdLst/>
                  <a:ahLst/>
                  <a:cxnLst>
                    <a:cxn ang="0">
                      <a:pos x="110" y="2"/>
                    </a:cxn>
                    <a:cxn ang="0">
                      <a:pos x="97" y="15"/>
                    </a:cxn>
                    <a:cxn ang="0">
                      <a:pos x="86" y="24"/>
                    </a:cxn>
                    <a:cxn ang="0">
                      <a:pos x="73" y="32"/>
                    </a:cxn>
                    <a:cxn ang="0">
                      <a:pos x="62" y="44"/>
                    </a:cxn>
                    <a:cxn ang="0">
                      <a:pos x="56" y="53"/>
                    </a:cxn>
                    <a:cxn ang="0">
                      <a:pos x="46" y="65"/>
                    </a:cxn>
                    <a:cxn ang="0">
                      <a:pos x="40" y="75"/>
                    </a:cxn>
                    <a:cxn ang="0">
                      <a:pos x="43" y="96"/>
                    </a:cxn>
                    <a:cxn ang="0">
                      <a:pos x="40" y="108"/>
                    </a:cxn>
                    <a:cxn ang="0">
                      <a:pos x="47" y="119"/>
                    </a:cxn>
                    <a:cxn ang="0">
                      <a:pos x="37" y="132"/>
                    </a:cxn>
                    <a:cxn ang="0">
                      <a:pos x="25" y="132"/>
                    </a:cxn>
                    <a:cxn ang="0">
                      <a:pos x="14" y="128"/>
                    </a:cxn>
                    <a:cxn ang="0">
                      <a:pos x="8" y="120"/>
                    </a:cxn>
                    <a:cxn ang="0">
                      <a:pos x="4" y="107"/>
                    </a:cxn>
                    <a:cxn ang="0">
                      <a:pos x="1" y="92"/>
                    </a:cxn>
                    <a:cxn ang="0">
                      <a:pos x="2" y="75"/>
                    </a:cxn>
                    <a:cxn ang="0">
                      <a:pos x="11" y="63"/>
                    </a:cxn>
                    <a:cxn ang="0">
                      <a:pos x="20" y="48"/>
                    </a:cxn>
                    <a:cxn ang="0">
                      <a:pos x="34" y="29"/>
                    </a:cxn>
                    <a:cxn ang="0">
                      <a:pos x="41" y="20"/>
                    </a:cxn>
                    <a:cxn ang="0">
                      <a:pos x="58" y="9"/>
                    </a:cxn>
                    <a:cxn ang="0">
                      <a:pos x="67" y="3"/>
                    </a:cxn>
                    <a:cxn ang="0">
                      <a:pos x="86" y="2"/>
                    </a:cxn>
                    <a:cxn ang="0">
                      <a:pos x="100" y="2"/>
                    </a:cxn>
                    <a:cxn ang="0">
                      <a:pos x="110" y="2"/>
                    </a:cxn>
                  </a:cxnLst>
                  <a:rect l="0" t="0" r="r" b="b"/>
                  <a:pathLst>
                    <a:path w="110" h="134">
                      <a:moveTo>
                        <a:pt x="110" y="2"/>
                      </a:moveTo>
                      <a:cubicBezTo>
                        <a:pt x="110" y="4"/>
                        <a:pt x="101" y="11"/>
                        <a:pt x="97" y="15"/>
                      </a:cubicBezTo>
                      <a:cubicBezTo>
                        <a:pt x="93" y="19"/>
                        <a:pt x="90" y="21"/>
                        <a:pt x="86" y="24"/>
                      </a:cubicBezTo>
                      <a:cubicBezTo>
                        <a:pt x="82" y="27"/>
                        <a:pt x="77" y="29"/>
                        <a:pt x="73" y="32"/>
                      </a:cubicBezTo>
                      <a:cubicBezTo>
                        <a:pt x="69" y="35"/>
                        <a:pt x="65" y="41"/>
                        <a:pt x="62" y="44"/>
                      </a:cubicBezTo>
                      <a:cubicBezTo>
                        <a:pt x="59" y="47"/>
                        <a:pt x="59" y="50"/>
                        <a:pt x="56" y="53"/>
                      </a:cubicBezTo>
                      <a:cubicBezTo>
                        <a:pt x="53" y="56"/>
                        <a:pt x="49" y="61"/>
                        <a:pt x="46" y="65"/>
                      </a:cubicBezTo>
                      <a:cubicBezTo>
                        <a:pt x="43" y="69"/>
                        <a:pt x="40" y="70"/>
                        <a:pt x="40" y="75"/>
                      </a:cubicBezTo>
                      <a:cubicBezTo>
                        <a:pt x="40" y="80"/>
                        <a:pt x="43" y="91"/>
                        <a:pt x="43" y="96"/>
                      </a:cubicBezTo>
                      <a:cubicBezTo>
                        <a:pt x="43" y="101"/>
                        <a:pt x="39" y="104"/>
                        <a:pt x="40" y="108"/>
                      </a:cubicBezTo>
                      <a:cubicBezTo>
                        <a:pt x="41" y="112"/>
                        <a:pt x="47" y="115"/>
                        <a:pt x="47" y="119"/>
                      </a:cubicBezTo>
                      <a:cubicBezTo>
                        <a:pt x="47" y="123"/>
                        <a:pt x="41" y="130"/>
                        <a:pt x="37" y="132"/>
                      </a:cubicBezTo>
                      <a:cubicBezTo>
                        <a:pt x="33" y="134"/>
                        <a:pt x="29" y="133"/>
                        <a:pt x="25" y="132"/>
                      </a:cubicBezTo>
                      <a:cubicBezTo>
                        <a:pt x="21" y="131"/>
                        <a:pt x="17" y="130"/>
                        <a:pt x="14" y="128"/>
                      </a:cubicBezTo>
                      <a:cubicBezTo>
                        <a:pt x="11" y="126"/>
                        <a:pt x="10" y="123"/>
                        <a:pt x="8" y="120"/>
                      </a:cubicBezTo>
                      <a:cubicBezTo>
                        <a:pt x="6" y="117"/>
                        <a:pt x="5" y="112"/>
                        <a:pt x="4" y="107"/>
                      </a:cubicBezTo>
                      <a:cubicBezTo>
                        <a:pt x="3" y="102"/>
                        <a:pt x="1" y="97"/>
                        <a:pt x="1" y="92"/>
                      </a:cubicBezTo>
                      <a:cubicBezTo>
                        <a:pt x="1" y="87"/>
                        <a:pt x="0" y="80"/>
                        <a:pt x="2" y="75"/>
                      </a:cubicBezTo>
                      <a:cubicBezTo>
                        <a:pt x="4" y="70"/>
                        <a:pt x="8" y="67"/>
                        <a:pt x="11" y="63"/>
                      </a:cubicBezTo>
                      <a:cubicBezTo>
                        <a:pt x="14" y="59"/>
                        <a:pt x="16" y="54"/>
                        <a:pt x="20" y="48"/>
                      </a:cubicBezTo>
                      <a:cubicBezTo>
                        <a:pt x="24" y="42"/>
                        <a:pt x="31" y="34"/>
                        <a:pt x="34" y="29"/>
                      </a:cubicBezTo>
                      <a:cubicBezTo>
                        <a:pt x="37" y="24"/>
                        <a:pt x="37" y="23"/>
                        <a:pt x="41" y="20"/>
                      </a:cubicBezTo>
                      <a:cubicBezTo>
                        <a:pt x="45" y="17"/>
                        <a:pt x="54" y="12"/>
                        <a:pt x="58" y="9"/>
                      </a:cubicBezTo>
                      <a:cubicBezTo>
                        <a:pt x="62" y="6"/>
                        <a:pt x="62" y="4"/>
                        <a:pt x="67" y="3"/>
                      </a:cubicBezTo>
                      <a:cubicBezTo>
                        <a:pt x="72" y="2"/>
                        <a:pt x="81" y="2"/>
                        <a:pt x="86" y="2"/>
                      </a:cubicBezTo>
                      <a:cubicBezTo>
                        <a:pt x="91" y="2"/>
                        <a:pt x="96" y="2"/>
                        <a:pt x="100" y="2"/>
                      </a:cubicBezTo>
                      <a:cubicBezTo>
                        <a:pt x="104" y="2"/>
                        <a:pt x="110" y="0"/>
                        <a:pt x="110" y="2"/>
                      </a:cubicBezTo>
                      <a:close/>
                    </a:path>
                  </a:pathLst>
                </a:custGeom>
                <a:noFill/>
                <a:ln w="9525">
                  <a:solidFill>
                    <a:srgbClr val="FF0000"/>
                  </a:solidFill>
                  <a:round/>
                  <a:headEnd/>
                  <a:tailEnd/>
                </a:ln>
                <a:effectLst/>
              </p:spPr>
              <p:txBody>
                <a:bodyPr/>
                <a:lstStyle/>
                <a:p>
                  <a:endParaRPr lang="en-US">
                    <a:latin typeface="Calibri" pitchFamily="34" charset="0"/>
                    <a:cs typeface="Calibri" pitchFamily="34" charset="0"/>
                  </a:endParaRPr>
                </a:p>
              </p:txBody>
            </p:sp>
          </p:grpSp>
        </p:grpSp>
        <p:sp>
          <p:nvSpPr>
            <p:cNvPr id="220" name="Rectangle 219"/>
            <p:cNvSpPr/>
            <p:nvPr/>
          </p:nvSpPr>
          <p:spPr>
            <a:xfrm>
              <a:off x="3157251" y="4343400"/>
              <a:ext cx="228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grpSp>
      <p:grpSp>
        <p:nvGrpSpPr>
          <p:cNvPr id="258" name="Group 257"/>
          <p:cNvGrpSpPr/>
          <p:nvPr/>
        </p:nvGrpSpPr>
        <p:grpSpPr>
          <a:xfrm>
            <a:off x="8019236" y="381000"/>
            <a:ext cx="1028423" cy="6323174"/>
            <a:chOff x="8019236" y="381000"/>
            <a:chExt cx="1028423" cy="6323174"/>
          </a:xfrm>
        </p:grpSpPr>
        <p:cxnSp>
          <p:nvCxnSpPr>
            <p:cNvPr id="257" name="Straight Connector 256"/>
            <p:cNvCxnSpPr/>
            <p:nvPr/>
          </p:nvCxnSpPr>
          <p:spPr>
            <a:xfrm rot="5400000">
              <a:off x="8482264" y="4648200"/>
              <a:ext cx="152400"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256" name="Straight Connector 255"/>
            <p:cNvCxnSpPr/>
            <p:nvPr/>
          </p:nvCxnSpPr>
          <p:spPr>
            <a:xfrm rot="5400000">
              <a:off x="8486272" y="2438400"/>
              <a:ext cx="152400" cy="0"/>
            </a:xfrm>
            <a:prstGeom prst="line">
              <a:avLst/>
            </a:prstGeom>
            <a:effectLst/>
          </p:spPr>
          <p:style>
            <a:lnRef idx="2">
              <a:schemeClr val="dk1"/>
            </a:lnRef>
            <a:fillRef idx="0">
              <a:schemeClr val="dk1"/>
            </a:fillRef>
            <a:effectRef idx="1">
              <a:schemeClr val="dk1"/>
            </a:effectRef>
            <a:fontRef idx="minor">
              <a:schemeClr val="tx1"/>
            </a:fontRef>
          </p:style>
        </p:cxnSp>
        <p:grpSp>
          <p:nvGrpSpPr>
            <p:cNvPr id="243" name="Group 242"/>
            <p:cNvGrpSpPr/>
            <p:nvPr/>
          </p:nvGrpSpPr>
          <p:grpSpPr>
            <a:xfrm>
              <a:off x="8019236" y="381000"/>
              <a:ext cx="1028423" cy="6323174"/>
              <a:chOff x="4068318" y="406041"/>
              <a:chExt cx="1028423" cy="6309249"/>
            </a:xfrm>
          </p:grpSpPr>
          <p:sp>
            <p:nvSpPr>
              <p:cNvPr id="244" name="Rectangle 20"/>
              <p:cNvSpPr>
                <a:spLocks noChangeArrowheads="1"/>
              </p:cNvSpPr>
              <p:nvPr/>
            </p:nvSpPr>
            <p:spPr bwMode="auto">
              <a:xfrm>
                <a:off x="4380785" y="2448337"/>
                <a:ext cx="431800" cy="12731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lstStyle/>
              <a:p>
                <a:endParaRPr lang="en-US">
                  <a:latin typeface="Calibri" pitchFamily="34" charset="0"/>
                  <a:cs typeface="Calibri" pitchFamily="34" charset="0"/>
                </a:endParaRPr>
              </a:p>
            </p:txBody>
          </p:sp>
          <p:grpSp>
            <p:nvGrpSpPr>
              <p:cNvPr id="245" name="Group 21"/>
              <p:cNvGrpSpPr>
                <a:grpSpLocks/>
              </p:cNvGrpSpPr>
              <p:nvPr/>
            </p:nvGrpSpPr>
            <p:grpSpPr bwMode="auto">
              <a:xfrm>
                <a:off x="4531597" y="406041"/>
                <a:ext cx="127000" cy="4181770"/>
                <a:chOff x="2204" y="1240"/>
                <a:chExt cx="80" cy="4181770"/>
              </a:xfrm>
            </p:grpSpPr>
            <p:sp>
              <p:nvSpPr>
                <p:cNvPr id="251" name="Line 22"/>
                <p:cNvSpPr>
                  <a:spLocks noChangeShapeType="1"/>
                </p:cNvSpPr>
                <p:nvPr/>
              </p:nvSpPr>
              <p:spPr bwMode="auto">
                <a:xfrm>
                  <a:off x="2204" y="4183010"/>
                  <a:ext cx="80"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2" name="Line 23"/>
                <p:cNvSpPr>
                  <a:spLocks noChangeShapeType="1"/>
                </p:cNvSpPr>
                <p:nvPr/>
              </p:nvSpPr>
              <p:spPr bwMode="auto">
                <a:xfrm>
                  <a:off x="2239" y="1240"/>
                  <a:ext cx="0" cy="53"/>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grpSp>
          <p:sp>
            <p:nvSpPr>
              <p:cNvPr id="246" name="Rectangle 66"/>
              <p:cNvSpPr>
                <a:spLocks noChangeArrowheads="1"/>
              </p:cNvSpPr>
              <p:nvPr/>
            </p:nvSpPr>
            <p:spPr bwMode="auto">
              <a:xfrm>
                <a:off x="4391897" y="4674807"/>
                <a:ext cx="431800" cy="12731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lstStyle/>
              <a:p>
                <a:pPr algn="l"/>
                <a:endParaRPr lang="en-US" sz="2000">
                  <a:solidFill>
                    <a:schemeClr val="tx1"/>
                  </a:solidFill>
                  <a:latin typeface="Calibri" pitchFamily="34" charset="0"/>
                  <a:cs typeface="Calibri" pitchFamily="34" charset="0"/>
                </a:endParaRPr>
              </a:p>
            </p:txBody>
          </p:sp>
          <p:grpSp>
            <p:nvGrpSpPr>
              <p:cNvPr id="247" name="Group 67"/>
              <p:cNvGrpSpPr>
                <a:grpSpLocks/>
              </p:cNvGrpSpPr>
              <p:nvPr/>
            </p:nvGrpSpPr>
            <p:grpSpPr bwMode="auto">
              <a:xfrm>
                <a:off x="4552235" y="413395"/>
                <a:ext cx="111125" cy="1969483"/>
                <a:chOff x="2203" y="2651"/>
                <a:chExt cx="70" cy="1969483"/>
              </a:xfrm>
            </p:grpSpPr>
            <p:sp>
              <p:nvSpPr>
                <p:cNvPr id="249" name="Line 68"/>
                <p:cNvSpPr>
                  <a:spLocks noChangeShapeType="1"/>
                </p:cNvSpPr>
                <p:nvPr/>
              </p:nvSpPr>
              <p:spPr bwMode="auto">
                <a:xfrm>
                  <a:off x="2203" y="1972134"/>
                  <a:ext cx="70" cy="0"/>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sp>
              <p:nvSpPr>
                <p:cNvPr id="250" name="Line 69"/>
                <p:cNvSpPr>
                  <a:spLocks noChangeAspect="1" noChangeShapeType="1"/>
                </p:cNvSpPr>
                <p:nvPr/>
              </p:nvSpPr>
              <p:spPr bwMode="auto">
                <a:xfrm>
                  <a:off x="2238" y="2651"/>
                  <a:ext cx="1" cy="35"/>
                </a:xfrm>
                <a:prstGeom prst="line">
                  <a:avLst/>
                </a:prstGeom>
                <a:noFill/>
                <a:ln w="19050" cap="rnd">
                  <a:solidFill>
                    <a:schemeClr val="tx1"/>
                  </a:solidFill>
                  <a:round/>
                  <a:headEnd/>
                  <a:tailEnd/>
                </a:ln>
              </p:spPr>
              <p:txBody>
                <a:bodyPr/>
                <a:lstStyle/>
                <a:p>
                  <a:endParaRPr lang="en-US">
                    <a:latin typeface="Calibri" pitchFamily="34" charset="0"/>
                    <a:cs typeface="Calibri" pitchFamily="34" charset="0"/>
                  </a:endParaRPr>
                </a:p>
              </p:txBody>
            </p:sp>
          </p:grpSp>
          <p:sp>
            <p:nvSpPr>
              <p:cNvPr id="248" name="Text Box 94"/>
              <p:cNvSpPr txBox="1">
                <a:spLocks noChangeArrowheads="1"/>
              </p:cNvSpPr>
              <p:nvPr/>
            </p:nvSpPr>
            <p:spPr bwMode="auto">
              <a:xfrm>
                <a:off x="4068318" y="6070382"/>
                <a:ext cx="1028423" cy="644908"/>
              </a:xfrm>
              <a:prstGeom prst="rect">
                <a:avLst/>
              </a:prstGeom>
              <a:noFill/>
              <a:ln w="9525">
                <a:noFill/>
                <a:miter lim="800000"/>
                <a:headEnd/>
                <a:tailEnd/>
              </a:ln>
              <a:effectLst/>
            </p:spPr>
            <p:txBody>
              <a:bodyPr wrap="none" lIns="0" tIns="0" rIns="0" bIns="0">
                <a:spAutoFit/>
              </a:bodyPr>
              <a:lstStyle/>
              <a:p>
                <a:pPr algn="ctr"/>
                <a:r>
                  <a:rPr lang="fr-FR" sz="1400" b="1" dirty="0" err="1" smtClean="0">
                    <a:solidFill>
                      <a:schemeClr val="accent2">
                        <a:lumMod val="50000"/>
                      </a:schemeClr>
                    </a:solidFill>
                    <a:latin typeface="Calibri" pitchFamily="34" charset="0"/>
                    <a:cs typeface="Calibri" pitchFamily="34" charset="0"/>
                  </a:rPr>
                  <a:t>Valdoxan</a:t>
                </a:r>
                <a:r>
                  <a:rPr lang="fr-FR" sz="1400" b="1" dirty="0" smtClean="0">
                    <a:solidFill>
                      <a:schemeClr val="accent2">
                        <a:lumMod val="50000"/>
                      </a:schemeClr>
                    </a:solidFill>
                    <a:latin typeface="Calibri" pitchFamily="34" charset="0"/>
                    <a:cs typeface="Calibri" pitchFamily="34" charset="0"/>
                  </a:rPr>
                  <a:t>+</a:t>
                </a:r>
              </a:p>
              <a:p>
                <a:pPr algn="ctr"/>
                <a:r>
                  <a:rPr lang="fr-FR" sz="1400" b="1" dirty="0" err="1" smtClean="0">
                    <a:solidFill>
                      <a:schemeClr val="accent2">
                        <a:lumMod val="50000"/>
                      </a:schemeClr>
                    </a:solidFill>
                    <a:latin typeface="Calibri" pitchFamily="34" charset="0"/>
                    <a:cs typeface="Calibri" pitchFamily="34" charset="0"/>
                  </a:rPr>
                  <a:t>Melatonergic</a:t>
                </a:r>
                <a:r>
                  <a:rPr lang="fr-FR" sz="1400" b="1" dirty="0" smtClean="0">
                    <a:solidFill>
                      <a:schemeClr val="accent2">
                        <a:lumMod val="50000"/>
                      </a:schemeClr>
                    </a:solidFill>
                    <a:latin typeface="Calibri" pitchFamily="34" charset="0"/>
                    <a:cs typeface="Calibri" pitchFamily="34" charset="0"/>
                  </a:rPr>
                  <a:t> </a:t>
                </a:r>
              </a:p>
              <a:p>
                <a:pPr algn="ctr"/>
                <a:r>
                  <a:rPr lang="fr-FR" sz="1400" b="1" dirty="0" err="1" smtClean="0">
                    <a:solidFill>
                      <a:schemeClr val="accent2">
                        <a:lumMod val="50000"/>
                      </a:schemeClr>
                    </a:solidFill>
                    <a:latin typeface="Calibri" pitchFamily="34" charset="0"/>
                    <a:cs typeface="Calibri" pitchFamily="34" charset="0"/>
                  </a:rPr>
                  <a:t>Antagonist</a:t>
                </a:r>
                <a:endParaRPr lang="fr-FR" sz="1400" b="1" dirty="0">
                  <a:solidFill>
                    <a:schemeClr val="accent2">
                      <a:lumMod val="50000"/>
                    </a:schemeClr>
                  </a:solidFill>
                  <a:latin typeface="Calibri" pitchFamily="34" charset="0"/>
                  <a:cs typeface="Calibri" pitchFamily="34" charset="0"/>
                </a:endParaRPr>
              </a:p>
            </p:txBody>
          </p:sp>
        </p:grpSp>
      </p:grpSp>
      <p:sp>
        <p:nvSpPr>
          <p:cNvPr id="259" name="Rectangle 258"/>
          <p:cNvSpPr/>
          <p:nvPr/>
        </p:nvSpPr>
        <p:spPr>
          <a:xfrm>
            <a:off x="11430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Soumier A et al. </a:t>
            </a:r>
            <a:r>
              <a:rPr lang="en-US" sz="1200" i="1" dirty="0" smtClean="0">
                <a:latin typeface="Calibri" pitchFamily="34" charset="0"/>
                <a:cs typeface="Calibri" pitchFamily="34" charset="0"/>
              </a:rPr>
              <a:t>Neuropsychopharmacol.</a:t>
            </a:r>
            <a:r>
              <a:rPr lang="en-US" sz="1200" dirty="0" smtClean="0">
                <a:latin typeface="Calibri" pitchFamily="34" charset="0"/>
                <a:cs typeface="Calibri" pitchFamily="34" charset="0"/>
              </a:rPr>
              <a:t> 2009.</a:t>
            </a:r>
            <a:endParaRPr lang="en-US" sz="1200" dirty="0">
              <a:latin typeface="Calibri" pitchFamily="34" charset="0"/>
              <a:cs typeface="Calibri" pitchFamily="34" charset="0"/>
            </a:endParaRPr>
          </a:p>
        </p:txBody>
      </p:sp>
      <p:sp>
        <p:nvSpPr>
          <p:cNvPr id="100" name="TextBox 99"/>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21"/>
                                        </p:tgtEl>
                                        <p:attrNameLst>
                                          <p:attrName>style.visibility</p:attrName>
                                        </p:attrNameLst>
                                      </p:cBhvr>
                                      <p:to>
                                        <p:strVal val="visible"/>
                                      </p:to>
                                    </p:set>
                                    <p:anim calcmode="lin" valueType="num">
                                      <p:cBhvr>
                                        <p:cTn id="14" dur="500" fill="hold"/>
                                        <p:tgtEl>
                                          <p:spTgt spid="221"/>
                                        </p:tgtEl>
                                        <p:attrNameLst>
                                          <p:attrName>ppt_w</p:attrName>
                                        </p:attrNameLst>
                                      </p:cBhvr>
                                      <p:tavLst>
                                        <p:tav tm="0">
                                          <p:val>
                                            <p:fltVal val="0"/>
                                          </p:val>
                                        </p:tav>
                                        <p:tav tm="100000">
                                          <p:val>
                                            <p:strVal val="#ppt_w"/>
                                          </p:val>
                                        </p:tav>
                                      </p:tavLst>
                                    </p:anim>
                                    <p:anim calcmode="lin" valueType="num">
                                      <p:cBhvr>
                                        <p:cTn id="15" dur="500" fill="hold"/>
                                        <p:tgtEl>
                                          <p:spTgt spid="221"/>
                                        </p:tgtEl>
                                        <p:attrNameLst>
                                          <p:attrName>ppt_h</p:attrName>
                                        </p:attrNameLst>
                                      </p:cBhvr>
                                      <p:tavLst>
                                        <p:tav tm="0">
                                          <p:val>
                                            <p:fltVal val="0"/>
                                          </p:val>
                                        </p:tav>
                                        <p:tav tm="100000">
                                          <p:val>
                                            <p:strVal val="#ppt_h"/>
                                          </p:val>
                                        </p:tav>
                                      </p:tavLst>
                                    </p:anim>
                                    <p:animEffect transition="in" filter="fade">
                                      <p:cBhvr>
                                        <p:cTn id="16" dur="500"/>
                                        <p:tgtEl>
                                          <p:spTgt spid="221"/>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212"/>
                                        </p:tgtEl>
                                        <p:attrNameLst>
                                          <p:attrName>style.visibility</p:attrName>
                                        </p:attrNameLst>
                                      </p:cBhvr>
                                      <p:to>
                                        <p:strVal val="visible"/>
                                      </p:to>
                                    </p:set>
                                    <p:animEffect transition="in" filter="slide(fromBottom)">
                                      <p:cBhvr>
                                        <p:cTn id="21" dur="500"/>
                                        <p:tgtEl>
                                          <p:spTgt spid="212"/>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nodeType="clickEffect">
                                  <p:stCondLst>
                                    <p:cond delay="0"/>
                                  </p:stCondLst>
                                  <p:childTnLst>
                                    <p:set>
                                      <p:cBhvr>
                                        <p:cTn id="25" dur="1" fill="hold">
                                          <p:stCondLst>
                                            <p:cond delay="0"/>
                                          </p:stCondLst>
                                        </p:cTn>
                                        <p:tgtEl>
                                          <p:spTgt spid="214"/>
                                        </p:tgtEl>
                                        <p:attrNameLst>
                                          <p:attrName>style.visibility</p:attrName>
                                        </p:attrNameLst>
                                      </p:cBhvr>
                                      <p:to>
                                        <p:strVal val="visible"/>
                                      </p:to>
                                    </p:set>
                                    <p:animEffect transition="in" filter="slide(fromBottom)">
                                      <p:cBhvr>
                                        <p:cTn id="26" dur="500"/>
                                        <p:tgtEl>
                                          <p:spTgt spid="214"/>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15"/>
                                        </p:tgtEl>
                                        <p:attrNameLst>
                                          <p:attrName>style.visibility</p:attrName>
                                        </p:attrNameLst>
                                      </p:cBhvr>
                                      <p:to>
                                        <p:strVal val="visible"/>
                                      </p:to>
                                    </p:set>
                                    <p:animEffect transition="in" filter="slide(fromBottom)">
                                      <p:cBhvr>
                                        <p:cTn id="31" dur="500"/>
                                        <p:tgtEl>
                                          <p:spTgt spid="2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6101"/>
                                        </p:tgtEl>
                                        <p:attrNameLst>
                                          <p:attrName>style.visibility</p:attrName>
                                        </p:attrNameLst>
                                      </p:cBhvr>
                                      <p:to>
                                        <p:strVal val="visible"/>
                                      </p:to>
                                    </p:set>
                                    <p:animEffect transition="in" filter="fade">
                                      <p:cBhvr>
                                        <p:cTn id="34" dur="500"/>
                                        <p:tgtEl>
                                          <p:spTgt spid="256101"/>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217"/>
                                        </p:tgtEl>
                                        <p:attrNameLst>
                                          <p:attrName>style.visibility</p:attrName>
                                        </p:attrNameLst>
                                      </p:cBhvr>
                                      <p:to>
                                        <p:strVal val="visible"/>
                                      </p:to>
                                    </p:set>
                                    <p:animEffect transition="in" filter="slide(fromBottom)">
                                      <p:cBhvr>
                                        <p:cTn id="39" dur="500"/>
                                        <p:tgtEl>
                                          <p:spTgt spid="217"/>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nodeType="clickEffect">
                                  <p:stCondLst>
                                    <p:cond delay="0"/>
                                  </p:stCondLst>
                                  <p:childTnLst>
                                    <p:set>
                                      <p:cBhvr>
                                        <p:cTn id="43" dur="1" fill="hold">
                                          <p:stCondLst>
                                            <p:cond delay="0"/>
                                          </p:stCondLst>
                                        </p:cTn>
                                        <p:tgtEl>
                                          <p:spTgt spid="216"/>
                                        </p:tgtEl>
                                        <p:attrNameLst>
                                          <p:attrName>style.visibility</p:attrName>
                                        </p:attrNameLst>
                                      </p:cBhvr>
                                      <p:to>
                                        <p:strVal val="visible"/>
                                      </p:to>
                                    </p:set>
                                    <p:animEffect transition="in" filter="slide(fromBottom)">
                                      <p:cBhvr>
                                        <p:cTn id="44" dur="500"/>
                                        <p:tgtEl>
                                          <p:spTgt spid="216"/>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258"/>
                                        </p:tgtEl>
                                        <p:attrNameLst>
                                          <p:attrName>style.visibility</p:attrName>
                                        </p:attrNameLst>
                                      </p:cBhvr>
                                      <p:to>
                                        <p:strVal val="visible"/>
                                      </p:to>
                                    </p:set>
                                    <p:animEffect transition="in" filter="slide(fromBottom)">
                                      <p:cBhvr>
                                        <p:cTn id="49"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1" name="Straight Connector 220"/>
          <p:cNvCxnSpPr/>
          <p:nvPr/>
        </p:nvCxnSpPr>
        <p:spPr>
          <a:xfrm>
            <a:off x="5486400" y="3581400"/>
            <a:ext cx="1828800" cy="685800"/>
          </a:xfrm>
          <a:prstGeom prst="line">
            <a:avLst/>
          </a:prstGeom>
        </p:spPr>
        <p:style>
          <a:lnRef idx="2">
            <a:schemeClr val="accent3"/>
          </a:lnRef>
          <a:fillRef idx="0">
            <a:schemeClr val="accent3"/>
          </a:fillRef>
          <a:effectRef idx="1">
            <a:schemeClr val="accent3"/>
          </a:effectRef>
          <a:fontRef idx="minor">
            <a:schemeClr val="tx1"/>
          </a:fontRef>
        </p:style>
      </p:cxnSp>
      <p:sp>
        <p:nvSpPr>
          <p:cNvPr id="92" name="Rectangle 91"/>
          <p:cNvSpPr/>
          <p:nvPr/>
        </p:nvSpPr>
        <p:spPr>
          <a:xfrm>
            <a:off x="3566160" y="4038600"/>
            <a:ext cx="3733800" cy="2209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2" name="Title 1"/>
          <p:cNvSpPr>
            <a:spLocks noGrp="1"/>
          </p:cNvSpPr>
          <p:nvPr>
            <p:ph type="title"/>
          </p:nvPr>
        </p:nvSpPr>
        <p:spPr>
          <a:xfrm>
            <a:off x="762000" y="274320"/>
            <a:ext cx="8171688" cy="944880"/>
          </a:xfrm>
        </p:spPr>
        <p:txBody>
          <a:bodyPr/>
          <a:lstStyle/>
          <a:p>
            <a:r>
              <a:rPr lang="en-US" dirty="0" smtClean="0"/>
              <a:t>BDNF-Stimulated Cell Signaling</a:t>
            </a:r>
            <a:endParaRPr lang="en-US" dirty="0"/>
          </a:p>
        </p:txBody>
      </p:sp>
      <p:sp>
        <p:nvSpPr>
          <p:cNvPr id="3" name="Freeform 2"/>
          <p:cNvSpPr/>
          <p:nvPr/>
        </p:nvSpPr>
        <p:spPr>
          <a:xfrm>
            <a:off x="6553200" y="1905000"/>
            <a:ext cx="1558989" cy="1200960"/>
          </a:xfrm>
          <a:custGeom>
            <a:avLst/>
            <a:gdLst>
              <a:gd name="connsiteX0" fmla="*/ 2933700 w 5695950"/>
              <a:gd name="connsiteY0" fmla="*/ 1917700 h 4387850"/>
              <a:gd name="connsiteX1" fmla="*/ 3162300 w 5695950"/>
              <a:gd name="connsiteY1" fmla="*/ 2000250 h 4387850"/>
              <a:gd name="connsiteX2" fmla="*/ 3498850 w 5695950"/>
              <a:gd name="connsiteY2" fmla="*/ 2070100 h 4387850"/>
              <a:gd name="connsiteX3" fmla="*/ 3886200 w 5695950"/>
              <a:gd name="connsiteY3" fmla="*/ 2108200 h 4387850"/>
              <a:gd name="connsiteX4" fmla="*/ 4273550 w 5695950"/>
              <a:gd name="connsiteY4" fmla="*/ 2089150 h 4387850"/>
              <a:gd name="connsiteX5" fmla="*/ 4597400 w 5695950"/>
              <a:gd name="connsiteY5" fmla="*/ 1981200 h 4387850"/>
              <a:gd name="connsiteX6" fmla="*/ 4787900 w 5695950"/>
              <a:gd name="connsiteY6" fmla="*/ 1917700 h 4387850"/>
              <a:gd name="connsiteX7" fmla="*/ 5048250 w 5695950"/>
              <a:gd name="connsiteY7" fmla="*/ 1657350 h 4387850"/>
              <a:gd name="connsiteX8" fmla="*/ 5181600 w 5695950"/>
              <a:gd name="connsiteY8" fmla="*/ 1524000 h 4387850"/>
              <a:gd name="connsiteX9" fmla="*/ 5327650 w 5695950"/>
              <a:gd name="connsiteY9" fmla="*/ 1441450 h 4387850"/>
              <a:gd name="connsiteX10" fmla="*/ 5454650 w 5695950"/>
              <a:gd name="connsiteY10" fmla="*/ 1435100 h 4387850"/>
              <a:gd name="connsiteX11" fmla="*/ 5543550 w 5695950"/>
              <a:gd name="connsiteY11" fmla="*/ 1504950 h 4387850"/>
              <a:gd name="connsiteX12" fmla="*/ 5626100 w 5695950"/>
              <a:gd name="connsiteY12" fmla="*/ 1676400 h 4387850"/>
              <a:gd name="connsiteX13" fmla="*/ 5695950 w 5695950"/>
              <a:gd name="connsiteY13" fmla="*/ 2057400 h 4387850"/>
              <a:gd name="connsiteX14" fmla="*/ 5670550 w 5695950"/>
              <a:gd name="connsiteY14" fmla="*/ 2476500 h 4387850"/>
              <a:gd name="connsiteX15" fmla="*/ 5581650 w 5695950"/>
              <a:gd name="connsiteY15" fmla="*/ 2724150 h 4387850"/>
              <a:gd name="connsiteX16" fmla="*/ 5410200 w 5695950"/>
              <a:gd name="connsiteY16" fmla="*/ 2882900 h 4387850"/>
              <a:gd name="connsiteX17" fmla="*/ 5264150 w 5695950"/>
              <a:gd name="connsiteY17" fmla="*/ 2914650 h 4387850"/>
              <a:gd name="connsiteX18" fmla="*/ 5143500 w 5695950"/>
              <a:gd name="connsiteY18" fmla="*/ 2857500 h 4387850"/>
              <a:gd name="connsiteX19" fmla="*/ 4991100 w 5695950"/>
              <a:gd name="connsiteY19" fmla="*/ 2736850 h 4387850"/>
              <a:gd name="connsiteX20" fmla="*/ 4876800 w 5695950"/>
              <a:gd name="connsiteY20" fmla="*/ 2590800 h 4387850"/>
              <a:gd name="connsiteX21" fmla="*/ 4756150 w 5695950"/>
              <a:gd name="connsiteY21" fmla="*/ 2451100 h 4387850"/>
              <a:gd name="connsiteX22" fmla="*/ 4470400 w 5695950"/>
              <a:gd name="connsiteY22" fmla="*/ 2381250 h 4387850"/>
              <a:gd name="connsiteX23" fmla="*/ 4197350 w 5695950"/>
              <a:gd name="connsiteY23" fmla="*/ 2324100 h 4387850"/>
              <a:gd name="connsiteX24" fmla="*/ 3892550 w 5695950"/>
              <a:gd name="connsiteY24" fmla="*/ 2286000 h 4387850"/>
              <a:gd name="connsiteX25" fmla="*/ 3556000 w 5695950"/>
              <a:gd name="connsiteY25" fmla="*/ 2279650 h 4387850"/>
              <a:gd name="connsiteX26" fmla="*/ 3327400 w 5695950"/>
              <a:gd name="connsiteY26" fmla="*/ 2279650 h 4387850"/>
              <a:gd name="connsiteX27" fmla="*/ 3124200 w 5695950"/>
              <a:gd name="connsiteY27" fmla="*/ 2317750 h 4387850"/>
              <a:gd name="connsiteX28" fmla="*/ 2921000 w 5695950"/>
              <a:gd name="connsiteY28" fmla="*/ 2374900 h 4387850"/>
              <a:gd name="connsiteX29" fmla="*/ 2857500 w 5695950"/>
              <a:gd name="connsiteY29" fmla="*/ 2527300 h 4387850"/>
              <a:gd name="connsiteX30" fmla="*/ 2768600 w 5695950"/>
              <a:gd name="connsiteY30" fmla="*/ 2686050 h 4387850"/>
              <a:gd name="connsiteX31" fmla="*/ 2616200 w 5695950"/>
              <a:gd name="connsiteY31" fmla="*/ 2813050 h 4387850"/>
              <a:gd name="connsiteX32" fmla="*/ 2463800 w 5695950"/>
              <a:gd name="connsiteY32" fmla="*/ 2876550 h 4387850"/>
              <a:gd name="connsiteX33" fmla="*/ 2317750 w 5695950"/>
              <a:gd name="connsiteY33" fmla="*/ 2952750 h 4387850"/>
              <a:gd name="connsiteX34" fmla="*/ 2209800 w 5695950"/>
              <a:gd name="connsiteY34" fmla="*/ 3098800 h 4387850"/>
              <a:gd name="connsiteX35" fmla="*/ 2209800 w 5695950"/>
              <a:gd name="connsiteY35" fmla="*/ 3219450 h 4387850"/>
              <a:gd name="connsiteX36" fmla="*/ 2305050 w 5695950"/>
              <a:gd name="connsiteY36" fmla="*/ 3594100 h 4387850"/>
              <a:gd name="connsiteX37" fmla="*/ 2381250 w 5695950"/>
              <a:gd name="connsiteY37" fmla="*/ 3822700 h 4387850"/>
              <a:gd name="connsiteX38" fmla="*/ 2413000 w 5695950"/>
              <a:gd name="connsiteY38" fmla="*/ 3930650 h 4387850"/>
              <a:gd name="connsiteX39" fmla="*/ 2387600 w 5695950"/>
              <a:gd name="connsiteY39" fmla="*/ 3975100 h 4387850"/>
              <a:gd name="connsiteX40" fmla="*/ 2317750 w 5695950"/>
              <a:gd name="connsiteY40" fmla="*/ 3981450 h 4387850"/>
              <a:gd name="connsiteX41" fmla="*/ 2228850 w 5695950"/>
              <a:gd name="connsiteY41" fmla="*/ 3956050 h 4387850"/>
              <a:gd name="connsiteX42" fmla="*/ 2197100 w 5695950"/>
              <a:gd name="connsiteY42" fmla="*/ 3886200 h 4387850"/>
              <a:gd name="connsiteX43" fmla="*/ 2197100 w 5695950"/>
              <a:gd name="connsiteY43" fmla="*/ 3721100 h 4387850"/>
              <a:gd name="connsiteX44" fmla="*/ 2178050 w 5695950"/>
              <a:gd name="connsiteY44" fmla="*/ 3549650 h 4387850"/>
              <a:gd name="connsiteX45" fmla="*/ 2108200 w 5695950"/>
              <a:gd name="connsiteY45" fmla="*/ 3416300 h 4387850"/>
              <a:gd name="connsiteX46" fmla="*/ 2076450 w 5695950"/>
              <a:gd name="connsiteY46" fmla="*/ 3365500 h 4387850"/>
              <a:gd name="connsiteX47" fmla="*/ 1974850 w 5695950"/>
              <a:gd name="connsiteY47" fmla="*/ 3562350 h 4387850"/>
              <a:gd name="connsiteX48" fmla="*/ 1860550 w 5695950"/>
              <a:gd name="connsiteY48" fmla="*/ 3790950 h 4387850"/>
              <a:gd name="connsiteX49" fmla="*/ 1752600 w 5695950"/>
              <a:gd name="connsiteY49" fmla="*/ 4044950 h 4387850"/>
              <a:gd name="connsiteX50" fmla="*/ 1670050 w 5695950"/>
              <a:gd name="connsiteY50" fmla="*/ 4222750 h 4387850"/>
              <a:gd name="connsiteX51" fmla="*/ 1657350 w 5695950"/>
              <a:gd name="connsiteY51" fmla="*/ 4305300 h 4387850"/>
              <a:gd name="connsiteX52" fmla="*/ 1625600 w 5695950"/>
              <a:gd name="connsiteY52" fmla="*/ 4375150 h 4387850"/>
              <a:gd name="connsiteX53" fmla="*/ 1549400 w 5695950"/>
              <a:gd name="connsiteY53" fmla="*/ 4387850 h 4387850"/>
              <a:gd name="connsiteX54" fmla="*/ 1435100 w 5695950"/>
              <a:gd name="connsiteY54" fmla="*/ 4324350 h 4387850"/>
              <a:gd name="connsiteX55" fmla="*/ 1390650 w 5695950"/>
              <a:gd name="connsiteY55" fmla="*/ 4273550 h 4387850"/>
              <a:gd name="connsiteX56" fmla="*/ 1397000 w 5695950"/>
              <a:gd name="connsiteY56" fmla="*/ 4216400 h 4387850"/>
              <a:gd name="connsiteX57" fmla="*/ 1479550 w 5695950"/>
              <a:gd name="connsiteY57" fmla="*/ 4165600 h 4387850"/>
              <a:gd name="connsiteX58" fmla="*/ 1555750 w 5695950"/>
              <a:gd name="connsiteY58" fmla="*/ 4114800 h 4387850"/>
              <a:gd name="connsiteX59" fmla="*/ 1625600 w 5695950"/>
              <a:gd name="connsiteY59" fmla="*/ 4006850 h 4387850"/>
              <a:gd name="connsiteX60" fmla="*/ 1727200 w 5695950"/>
              <a:gd name="connsiteY60" fmla="*/ 3797300 h 4387850"/>
              <a:gd name="connsiteX61" fmla="*/ 1873250 w 5695950"/>
              <a:gd name="connsiteY61" fmla="*/ 3359150 h 4387850"/>
              <a:gd name="connsiteX62" fmla="*/ 2012950 w 5695950"/>
              <a:gd name="connsiteY62" fmla="*/ 2946400 h 4387850"/>
              <a:gd name="connsiteX63" fmla="*/ 1885950 w 5695950"/>
              <a:gd name="connsiteY63" fmla="*/ 2895600 h 4387850"/>
              <a:gd name="connsiteX64" fmla="*/ 1727200 w 5695950"/>
              <a:gd name="connsiteY64" fmla="*/ 2813050 h 4387850"/>
              <a:gd name="connsiteX65" fmla="*/ 1441450 w 5695950"/>
              <a:gd name="connsiteY65" fmla="*/ 3009900 h 4387850"/>
              <a:gd name="connsiteX66" fmla="*/ 1339850 w 5695950"/>
              <a:gd name="connsiteY66" fmla="*/ 3048000 h 4387850"/>
              <a:gd name="connsiteX67" fmla="*/ 1066800 w 5695950"/>
              <a:gd name="connsiteY67" fmla="*/ 3257550 h 4387850"/>
              <a:gd name="connsiteX68" fmla="*/ 914400 w 5695950"/>
              <a:gd name="connsiteY68" fmla="*/ 3390900 h 4387850"/>
              <a:gd name="connsiteX69" fmla="*/ 869950 w 5695950"/>
              <a:gd name="connsiteY69" fmla="*/ 3479800 h 4387850"/>
              <a:gd name="connsiteX70" fmla="*/ 774700 w 5695950"/>
              <a:gd name="connsiteY70" fmla="*/ 3536950 h 4387850"/>
              <a:gd name="connsiteX71" fmla="*/ 698500 w 5695950"/>
              <a:gd name="connsiteY71" fmla="*/ 3549650 h 4387850"/>
              <a:gd name="connsiteX72" fmla="*/ 660400 w 5695950"/>
              <a:gd name="connsiteY72" fmla="*/ 3524250 h 4387850"/>
              <a:gd name="connsiteX73" fmla="*/ 660400 w 5695950"/>
              <a:gd name="connsiteY73" fmla="*/ 3467100 h 4387850"/>
              <a:gd name="connsiteX74" fmla="*/ 698500 w 5695950"/>
              <a:gd name="connsiteY74" fmla="*/ 3384550 h 4387850"/>
              <a:gd name="connsiteX75" fmla="*/ 755650 w 5695950"/>
              <a:gd name="connsiteY75" fmla="*/ 3340100 h 4387850"/>
              <a:gd name="connsiteX76" fmla="*/ 869950 w 5695950"/>
              <a:gd name="connsiteY76" fmla="*/ 3244850 h 4387850"/>
              <a:gd name="connsiteX77" fmla="*/ 1092200 w 5695950"/>
              <a:gd name="connsiteY77" fmla="*/ 3022600 h 4387850"/>
              <a:gd name="connsiteX78" fmla="*/ 1219200 w 5695950"/>
              <a:gd name="connsiteY78" fmla="*/ 2870200 h 4387850"/>
              <a:gd name="connsiteX79" fmla="*/ 1377950 w 5695950"/>
              <a:gd name="connsiteY79" fmla="*/ 2755900 h 4387850"/>
              <a:gd name="connsiteX80" fmla="*/ 1562100 w 5695950"/>
              <a:gd name="connsiteY80" fmla="*/ 2679700 h 4387850"/>
              <a:gd name="connsiteX81" fmla="*/ 1479550 w 5695950"/>
              <a:gd name="connsiteY81" fmla="*/ 2571750 h 4387850"/>
              <a:gd name="connsiteX82" fmla="*/ 1447800 w 5695950"/>
              <a:gd name="connsiteY82" fmla="*/ 2419350 h 4387850"/>
              <a:gd name="connsiteX83" fmla="*/ 1384300 w 5695950"/>
              <a:gd name="connsiteY83" fmla="*/ 2336800 h 4387850"/>
              <a:gd name="connsiteX84" fmla="*/ 1257300 w 5695950"/>
              <a:gd name="connsiteY84" fmla="*/ 2343150 h 4387850"/>
              <a:gd name="connsiteX85" fmla="*/ 1028700 w 5695950"/>
              <a:gd name="connsiteY85" fmla="*/ 2463800 h 4387850"/>
              <a:gd name="connsiteX86" fmla="*/ 927100 w 5695950"/>
              <a:gd name="connsiteY86" fmla="*/ 2508250 h 4387850"/>
              <a:gd name="connsiteX87" fmla="*/ 831850 w 5695950"/>
              <a:gd name="connsiteY87" fmla="*/ 2508250 h 4387850"/>
              <a:gd name="connsiteX88" fmla="*/ 565150 w 5695950"/>
              <a:gd name="connsiteY88" fmla="*/ 2609850 h 4387850"/>
              <a:gd name="connsiteX89" fmla="*/ 368300 w 5695950"/>
              <a:gd name="connsiteY89" fmla="*/ 2686050 h 4387850"/>
              <a:gd name="connsiteX90" fmla="*/ 311150 w 5695950"/>
              <a:gd name="connsiteY90" fmla="*/ 2787650 h 4387850"/>
              <a:gd name="connsiteX91" fmla="*/ 215900 w 5695950"/>
              <a:gd name="connsiteY91" fmla="*/ 2800350 h 4387850"/>
              <a:gd name="connsiteX92" fmla="*/ 139700 w 5695950"/>
              <a:gd name="connsiteY92" fmla="*/ 2768600 h 4387850"/>
              <a:gd name="connsiteX93" fmla="*/ 171450 w 5695950"/>
              <a:gd name="connsiteY93" fmla="*/ 2686050 h 4387850"/>
              <a:gd name="connsiteX94" fmla="*/ 222250 w 5695950"/>
              <a:gd name="connsiteY94" fmla="*/ 2584450 h 4387850"/>
              <a:gd name="connsiteX95" fmla="*/ 393700 w 5695950"/>
              <a:gd name="connsiteY95" fmla="*/ 2489200 h 4387850"/>
              <a:gd name="connsiteX96" fmla="*/ 635000 w 5695950"/>
              <a:gd name="connsiteY96" fmla="*/ 2413000 h 4387850"/>
              <a:gd name="connsiteX97" fmla="*/ 781050 w 5695950"/>
              <a:gd name="connsiteY97" fmla="*/ 2374900 h 4387850"/>
              <a:gd name="connsiteX98" fmla="*/ 927100 w 5695950"/>
              <a:gd name="connsiteY98" fmla="*/ 2273300 h 4387850"/>
              <a:gd name="connsiteX99" fmla="*/ 965200 w 5695950"/>
              <a:gd name="connsiteY99" fmla="*/ 2190750 h 4387850"/>
              <a:gd name="connsiteX100" fmla="*/ 742950 w 5695950"/>
              <a:gd name="connsiteY100" fmla="*/ 2114550 h 4387850"/>
              <a:gd name="connsiteX101" fmla="*/ 482600 w 5695950"/>
              <a:gd name="connsiteY101" fmla="*/ 2044700 h 4387850"/>
              <a:gd name="connsiteX102" fmla="*/ 342900 w 5695950"/>
              <a:gd name="connsiteY102" fmla="*/ 2000250 h 4387850"/>
              <a:gd name="connsiteX103" fmla="*/ 209550 w 5695950"/>
              <a:gd name="connsiteY103" fmla="*/ 1879600 h 4387850"/>
              <a:gd name="connsiteX104" fmla="*/ 95250 w 5695950"/>
              <a:gd name="connsiteY104" fmla="*/ 1828800 h 4387850"/>
              <a:gd name="connsiteX105" fmla="*/ 31750 w 5695950"/>
              <a:gd name="connsiteY105" fmla="*/ 1822450 h 4387850"/>
              <a:gd name="connsiteX106" fmla="*/ 0 w 5695950"/>
              <a:gd name="connsiteY106" fmla="*/ 1771650 h 4387850"/>
              <a:gd name="connsiteX107" fmla="*/ 12700 w 5695950"/>
              <a:gd name="connsiteY107" fmla="*/ 1651000 h 4387850"/>
              <a:gd name="connsiteX108" fmla="*/ 133350 w 5695950"/>
              <a:gd name="connsiteY108" fmla="*/ 1657350 h 4387850"/>
              <a:gd name="connsiteX109" fmla="*/ 330200 w 5695950"/>
              <a:gd name="connsiteY109" fmla="*/ 1784350 h 4387850"/>
              <a:gd name="connsiteX110" fmla="*/ 488950 w 5695950"/>
              <a:gd name="connsiteY110" fmla="*/ 1917700 h 4387850"/>
              <a:gd name="connsiteX111" fmla="*/ 698500 w 5695950"/>
              <a:gd name="connsiteY111" fmla="*/ 1955800 h 4387850"/>
              <a:gd name="connsiteX112" fmla="*/ 876300 w 5695950"/>
              <a:gd name="connsiteY112" fmla="*/ 1968500 h 4387850"/>
              <a:gd name="connsiteX113" fmla="*/ 1085850 w 5695950"/>
              <a:gd name="connsiteY113" fmla="*/ 2006600 h 4387850"/>
              <a:gd name="connsiteX114" fmla="*/ 1181100 w 5695950"/>
              <a:gd name="connsiteY114" fmla="*/ 2012950 h 4387850"/>
              <a:gd name="connsiteX115" fmla="*/ 1403350 w 5695950"/>
              <a:gd name="connsiteY115" fmla="*/ 1936750 h 4387850"/>
              <a:gd name="connsiteX116" fmla="*/ 1397000 w 5695950"/>
              <a:gd name="connsiteY116" fmla="*/ 1854200 h 4387850"/>
              <a:gd name="connsiteX117" fmla="*/ 1441450 w 5695950"/>
              <a:gd name="connsiteY117" fmla="*/ 1733550 h 4387850"/>
              <a:gd name="connsiteX118" fmla="*/ 1498600 w 5695950"/>
              <a:gd name="connsiteY118" fmla="*/ 1651000 h 4387850"/>
              <a:gd name="connsiteX119" fmla="*/ 1365250 w 5695950"/>
              <a:gd name="connsiteY119" fmla="*/ 1365250 h 4387850"/>
              <a:gd name="connsiteX120" fmla="*/ 1187450 w 5695950"/>
              <a:gd name="connsiteY120" fmla="*/ 1035050 h 4387850"/>
              <a:gd name="connsiteX121" fmla="*/ 1047750 w 5695950"/>
              <a:gd name="connsiteY121" fmla="*/ 768350 h 4387850"/>
              <a:gd name="connsiteX122" fmla="*/ 914400 w 5695950"/>
              <a:gd name="connsiteY122" fmla="*/ 571500 h 4387850"/>
              <a:gd name="connsiteX123" fmla="*/ 711200 w 5695950"/>
              <a:gd name="connsiteY123" fmla="*/ 393700 h 4387850"/>
              <a:gd name="connsiteX124" fmla="*/ 679450 w 5695950"/>
              <a:gd name="connsiteY124" fmla="*/ 361950 h 4387850"/>
              <a:gd name="connsiteX125" fmla="*/ 692150 w 5695950"/>
              <a:gd name="connsiteY125" fmla="*/ 273050 h 4387850"/>
              <a:gd name="connsiteX126" fmla="*/ 781050 w 5695950"/>
              <a:gd name="connsiteY126" fmla="*/ 228600 h 4387850"/>
              <a:gd name="connsiteX127" fmla="*/ 863600 w 5695950"/>
              <a:gd name="connsiteY127" fmla="*/ 266700 h 4387850"/>
              <a:gd name="connsiteX128" fmla="*/ 895350 w 5695950"/>
              <a:gd name="connsiteY128" fmla="*/ 349250 h 4387850"/>
              <a:gd name="connsiteX129" fmla="*/ 1003300 w 5695950"/>
              <a:gd name="connsiteY129" fmla="*/ 488950 h 4387850"/>
              <a:gd name="connsiteX130" fmla="*/ 1149350 w 5695950"/>
              <a:gd name="connsiteY130" fmla="*/ 641350 h 4387850"/>
              <a:gd name="connsiteX131" fmla="*/ 1250950 w 5695950"/>
              <a:gd name="connsiteY131" fmla="*/ 762000 h 4387850"/>
              <a:gd name="connsiteX132" fmla="*/ 1339850 w 5695950"/>
              <a:gd name="connsiteY132" fmla="*/ 933450 h 4387850"/>
              <a:gd name="connsiteX133" fmla="*/ 1473200 w 5695950"/>
              <a:gd name="connsiteY133" fmla="*/ 1123950 h 4387850"/>
              <a:gd name="connsiteX134" fmla="*/ 1581150 w 5695950"/>
              <a:gd name="connsiteY134" fmla="*/ 1263650 h 4387850"/>
              <a:gd name="connsiteX135" fmla="*/ 1714500 w 5695950"/>
              <a:gd name="connsiteY135" fmla="*/ 1422400 h 4387850"/>
              <a:gd name="connsiteX136" fmla="*/ 1758950 w 5695950"/>
              <a:gd name="connsiteY136" fmla="*/ 1371600 h 4387850"/>
              <a:gd name="connsiteX137" fmla="*/ 1822450 w 5695950"/>
              <a:gd name="connsiteY137" fmla="*/ 1333500 h 4387850"/>
              <a:gd name="connsiteX138" fmla="*/ 1943100 w 5695950"/>
              <a:gd name="connsiteY138" fmla="*/ 1289050 h 4387850"/>
              <a:gd name="connsiteX139" fmla="*/ 1981200 w 5695950"/>
              <a:gd name="connsiteY139" fmla="*/ 1244600 h 4387850"/>
              <a:gd name="connsiteX140" fmla="*/ 2025650 w 5695950"/>
              <a:gd name="connsiteY140" fmla="*/ 1098550 h 4387850"/>
              <a:gd name="connsiteX141" fmla="*/ 2019300 w 5695950"/>
              <a:gd name="connsiteY141" fmla="*/ 704850 h 4387850"/>
              <a:gd name="connsiteX142" fmla="*/ 2006600 w 5695950"/>
              <a:gd name="connsiteY142" fmla="*/ 387350 h 4387850"/>
              <a:gd name="connsiteX143" fmla="*/ 2000250 w 5695950"/>
              <a:gd name="connsiteY143" fmla="*/ 241300 h 4387850"/>
              <a:gd name="connsiteX144" fmla="*/ 1943100 w 5695950"/>
              <a:gd name="connsiteY144" fmla="*/ 101600 h 4387850"/>
              <a:gd name="connsiteX145" fmla="*/ 1987550 w 5695950"/>
              <a:gd name="connsiteY145" fmla="*/ 0 h 4387850"/>
              <a:gd name="connsiteX146" fmla="*/ 2044700 w 5695950"/>
              <a:gd name="connsiteY146" fmla="*/ 0 h 4387850"/>
              <a:gd name="connsiteX147" fmla="*/ 2095500 w 5695950"/>
              <a:gd name="connsiteY147" fmla="*/ 25400 h 4387850"/>
              <a:gd name="connsiteX148" fmla="*/ 2120900 w 5695950"/>
              <a:gd name="connsiteY148" fmla="*/ 146050 h 4387850"/>
              <a:gd name="connsiteX149" fmla="*/ 2146300 w 5695950"/>
              <a:gd name="connsiteY149" fmla="*/ 400050 h 4387850"/>
              <a:gd name="connsiteX150" fmla="*/ 2159000 w 5695950"/>
              <a:gd name="connsiteY150" fmla="*/ 692150 h 4387850"/>
              <a:gd name="connsiteX151" fmla="*/ 2184400 w 5695950"/>
              <a:gd name="connsiteY151" fmla="*/ 977900 h 4387850"/>
              <a:gd name="connsiteX152" fmla="*/ 2228850 w 5695950"/>
              <a:gd name="connsiteY152" fmla="*/ 1136650 h 4387850"/>
              <a:gd name="connsiteX153" fmla="*/ 2298700 w 5695950"/>
              <a:gd name="connsiteY153" fmla="*/ 1250950 h 4387850"/>
              <a:gd name="connsiteX154" fmla="*/ 2387600 w 5695950"/>
              <a:gd name="connsiteY154" fmla="*/ 1320800 h 4387850"/>
              <a:gd name="connsiteX155" fmla="*/ 2413000 w 5695950"/>
              <a:gd name="connsiteY155" fmla="*/ 1320800 h 4387850"/>
              <a:gd name="connsiteX156" fmla="*/ 2584450 w 5695950"/>
              <a:gd name="connsiteY156" fmla="*/ 1403350 h 4387850"/>
              <a:gd name="connsiteX157" fmla="*/ 2774950 w 5695950"/>
              <a:gd name="connsiteY157" fmla="*/ 1555750 h 4387850"/>
              <a:gd name="connsiteX158" fmla="*/ 2876550 w 5695950"/>
              <a:gd name="connsiteY158" fmla="*/ 1758950 h 4387850"/>
              <a:gd name="connsiteX159" fmla="*/ 2933700 w 5695950"/>
              <a:gd name="connsiteY159" fmla="*/ 1917700 h 438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695950" h="4387850">
                <a:moveTo>
                  <a:pt x="2933700" y="1917700"/>
                </a:moveTo>
                <a:lnTo>
                  <a:pt x="3162300" y="2000250"/>
                </a:lnTo>
                <a:lnTo>
                  <a:pt x="3498850" y="2070100"/>
                </a:lnTo>
                <a:lnTo>
                  <a:pt x="3886200" y="2108200"/>
                </a:lnTo>
                <a:lnTo>
                  <a:pt x="4273550" y="2089150"/>
                </a:lnTo>
                <a:lnTo>
                  <a:pt x="4597400" y="1981200"/>
                </a:lnTo>
                <a:lnTo>
                  <a:pt x="4787900" y="1917700"/>
                </a:lnTo>
                <a:lnTo>
                  <a:pt x="5048250" y="1657350"/>
                </a:lnTo>
                <a:lnTo>
                  <a:pt x="5181600" y="1524000"/>
                </a:lnTo>
                <a:lnTo>
                  <a:pt x="5327650" y="1441450"/>
                </a:lnTo>
                <a:lnTo>
                  <a:pt x="5454650" y="1435100"/>
                </a:lnTo>
                <a:lnTo>
                  <a:pt x="5543550" y="1504950"/>
                </a:lnTo>
                <a:lnTo>
                  <a:pt x="5626100" y="1676400"/>
                </a:lnTo>
                <a:lnTo>
                  <a:pt x="5695950" y="2057400"/>
                </a:lnTo>
                <a:lnTo>
                  <a:pt x="5670550" y="2476500"/>
                </a:lnTo>
                <a:lnTo>
                  <a:pt x="5581650" y="2724150"/>
                </a:lnTo>
                <a:lnTo>
                  <a:pt x="5410200" y="2882900"/>
                </a:lnTo>
                <a:lnTo>
                  <a:pt x="5264150" y="2914650"/>
                </a:lnTo>
                <a:lnTo>
                  <a:pt x="5143500" y="2857500"/>
                </a:lnTo>
                <a:lnTo>
                  <a:pt x="4991100" y="2736850"/>
                </a:lnTo>
                <a:lnTo>
                  <a:pt x="4876800" y="2590800"/>
                </a:lnTo>
                <a:lnTo>
                  <a:pt x="4756150" y="2451100"/>
                </a:lnTo>
                <a:lnTo>
                  <a:pt x="4470400" y="2381250"/>
                </a:lnTo>
                <a:lnTo>
                  <a:pt x="4197350" y="2324100"/>
                </a:lnTo>
                <a:lnTo>
                  <a:pt x="3892550" y="2286000"/>
                </a:lnTo>
                <a:lnTo>
                  <a:pt x="3556000" y="2279650"/>
                </a:lnTo>
                <a:lnTo>
                  <a:pt x="3327400" y="2279650"/>
                </a:lnTo>
                <a:lnTo>
                  <a:pt x="3124200" y="2317750"/>
                </a:lnTo>
                <a:lnTo>
                  <a:pt x="2921000" y="2374900"/>
                </a:lnTo>
                <a:lnTo>
                  <a:pt x="2857500" y="2527300"/>
                </a:lnTo>
                <a:lnTo>
                  <a:pt x="2768600" y="2686050"/>
                </a:lnTo>
                <a:lnTo>
                  <a:pt x="2616200" y="2813050"/>
                </a:lnTo>
                <a:lnTo>
                  <a:pt x="2463800" y="2876550"/>
                </a:lnTo>
                <a:lnTo>
                  <a:pt x="2317750" y="2952750"/>
                </a:lnTo>
                <a:lnTo>
                  <a:pt x="2209800" y="3098800"/>
                </a:lnTo>
                <a:lnTo>
                  <a:pt x="2209800" y="3219450"/>
                </a:lnTo>
                <a:lnTo>
                  <a:pt x="2305050" y="3594100"/>
                </a:lnTo>
                <a:lnTo>
                  <a:pt x="2381250" y="3822700"/>
                </a:lnTo>
                <a:lnTo>
                  <a:pt x="2413000" y="3930650"/>
                </a:lnTo>
                <a:lnTo>
                  <a:pt x="2387600" y="3975100"/>
                </a:lnTo>
                <a:lnTo>
                  <a:pt x="2317750" y="3981450"/>
                </a:lnTo>
                <a:lnTo>
                  <a:pt x="2228850" y="3956050"/>
                </a:lnTo>
                <a:lnTo>
                  <a:pt x="2197100" y="3886200"/>
                </a:lnTo>
                <a:lnTo>
                  <a:pt x="2197100" y="3721100"/>
                </a:lnTo>
                <a:lnTo>
                  <a:pt x="2178050" y="3549650"/>
                </a:lnTo>
                <a:lnTo>
                  <a:pt x="2108200" y="3416300"/>
                </a:lnTo>
                <a:lnTo>
                  <a:pt x="2076450" y="3365500"/>
                </a:lnTo>
                <a:lnTo>
                  <a:pt x="1974850" y="3562350"/>
                </a:lnTo>
                <a:lnTo>
                  <a:pt x="1860550" y="3790950"/>
                </a:lnTo>
                <a:lnTo>
                  <a:pt x="1752600" y="4044950"/>
                </a:lnTo>
                <a:lnTo>
                  <a:pt x="1670050" y="4222750"/>
                </a:lnTo>
                <a:lnTo>
                  <a:pt x="1657350" y="4305300"/>
                </a:lnTo>
                <a:lnTo>
                  <a:pt x="1625600" y="4375150"/>
                </a:lnTo>
                <a:lnTo>
                  <a:pt x="1549400" y="4387850"/>
                </a:lnTo>
                <a:lnTo>
                  <a:pt x="1435100" y="4324350"/>
                </a:lnTo>
                <a:lnTo>
                  <a:pt x="1390650" y="4273550"/>
                </a:lnTo>
                <a:lnTo>
                  <a:pt x="1397000" y="4216400"/>
                </a:lnTo>
                <a:lnTo>
                  <a:pt x="1479550" y="4165600"/>
                </a:lnTo>
                <a:lnTo>
                  <a:pt x="1555750" y="4114800"/>
                </a:lnTo>
                <a:lnTo>
                  <a:pt x="1625600" y="4006850"/>
                </a:lnTo>
                <a:lnTo>
                  <a:pt x="1727200" y="3797300"/>
                </a:lnTo>
                <a:lnTo>
                  <a:pt x="1873250" y="3359150"/>
                </a:lnTo>
                <a:lnTo>
                  <a:pt x="2012950" y="2946400"/>
                </a:lnTo>
                <a:lnTo>
                  <a:pt x="1885950" y="2895600"/>
                </a:lnTo>
                <a:lnTo>
                  <a:pt x="1727200" y="2813050"/>
                </a:lnTo>
                <a:lnTo>
                  <a:pt x="1441450" y="3009900"/>
                </a:lnTo>
                <a:lnTo>
                  <a:pt x="1339850" y="3048000"/>
                </a:lnTo>
                <a:lnTo>
                  <a:pt x="1066800" y="3257550"/>
                </a:lnTo>
                <a:lnTo>
                  <a:pt x="914400" y="3390900"/>
                </a:lnTo>
                <a:lnTo>
                  <a:pt x="869950" y="3479800"/>
                </a:lnTo>
                <a:lnTo>
                  <a:pt x="774700" y="3536950"/>
                </a:lnTo>
                <a:lnTo>
                  <a:pt x="698500" y="3549650"/>
                </a:lnTo>
                <a:lnTo>
                  <a:pt x="660400" y="3524250"/>
                </a:lnTo>
                <a:lnTo>
                  <a:pt x="660400" y="3467100"/>
                </a:lnTo>
                <a:lnTo>
                  <a:pt x="698500" y="3384550"/>
                </a:lnTo>
                <a:lnTo>
                  <a:pt x="755650" y="3340100"/>
                </a:lnTo>
                <a:lnTo>
                  <a:pt x="869950" y="3244850"/>
                </a:lnTo>
                <a:lnTo>
                  <a:pt x="1092200" y="3022600"/>
                </a:lnTo>
                <a:lnTo>
                  <a:pt x="1219200" y="2870200"/>
                </a:lnTo>
                <a:lnTo>
                  <a:pt x="1377950" y="2755900"/>
                </a:lnTo>
                <a:lnTo>
                  <a:pt x="1562100" y="2679700"/>
                </a:lnTo>
                <a:lnTo>
                  <a:pt x="1479550" y="2571750"/>
                </a:lnTo>
                <a:lnTo>
                  <a:pt x="1447800" y="2419350"/>
                </a:lnTo>
                <a:lnTo>
                  <a:pt x="1384300" y="2336800"/>
                </a:lnTo>
                <a:lnTo>
                  <a:pt x="1257300" y="2343150"/>
                </a:lnTo>
                <a:lnTo>
                  <a:pt x="1028700" y="2463800"/>
                </a:lnTo>
                <a:lnTo>
                  <a:pt x="927100" y="2508250"/>
                </a:lnTo>
                <a:lnTo>
                  <a:pt x="831850" y="2508250"/>
                </a:lnTo>
                <a:lnTo>
                  <a:pt x="565150" y="2609850"/>
                </a:lnTo>
                <a:lnTo>
                  <a:pt x="368300" y="2686050"/>
                </a:lnTo>
                <a:lnTo>
                  <a:pt x="311150" y="2787650"/>
                </a:lnTo>
                <a:lnTo>
                  <a:pt x="215900" y="2800350"/>
                </a:lnTo>
                <a:lnTo>
                  <a:pt x="139700" y="2768600"/>
                </a:lnTo>
                <a:lnTo>
                  <a:pt x="171450" y="2686050"/>
                </a:lnTo>
                <a:lnTo>
                  <a:pt x="222250" y="2584450"/>
                </a:lnTo>
                <a:lnTo>
                  <a:pt x="393700" y="2489200"/>
                </a:lnTo>
                <a:lnTo>
                  <a:pt x="635000" y="2413000"/>
                </a:lnTo>
                <a:lnTo>
                  <a:pt x="781050" y="2374900"/>
                </a:lnTo>
                <a:lnTo>
                  <a:pt x="927100" y="2273300"/>
                </a:lnTo>
                <a:lnTo>
                  <a:pt x="965200" y="2190750"/>
                </a:lnTo>
                <a:lnTo>
                  <a:pt x="742950" y="2114550"/>
                </a:lnTo>
                <a:lnTo>
                  <a:pt x="482600" y="2044700"/>
                </a:lnTo>
                <a:lnTo>
                  <a:pt x="342900" y="2000250"/>
                </a:lnTo>
                <a:lnTo>
                  <a:pt x="209550" y="1879600"/>
                </a:lnTo>
                <a:lnTo>
                  <a:pt x="95250" y="1828800"/>
                </a:lnTo>
                <a:lnTo>
                  <a:pt x="31750" y="1822450"/>
                </a:lnTo>
                <a:lnTo>
                  <a:pt x="0" y="1771650"/>
                </a:lnTo>
                <a:lnTo>
                  <a:pt x="12700" y="1651000"/>
                </a:lnTo>
                <a:lnTo>
                  <a:pt x="133350" y="1657350"/>
                </a:lnTo>
                <a:lnTo>
                  <a:pt x="330200" y="1784350"/>
                </a:lnTo>
                <a:lnTo>
                  <a:pt x="488950" y="1917700"/>
                </a:lnTo>
                <a:lnTo>
                  <a:pt x="698500" y="1955800"/>
                </a:lnTo>
                <a:lnTo>
                  <a:pt x="876300" y="1968500"/>
                </a:lnTo>
                <a:lnTo>
                  <a:pt x="1085850" y="2006600"/>
                </a:lnTo>
                <a:lnTo>
                  <a:pt x="1181100" y="2012950"/>
                </a:lnTo>
                <a:lnTo>
                  <a:pt x="1403350" y="1936750"/>
                </a:lnTo>
                <a:lnTo>
                  <a:pt x="1397000" y="1854200"/>
                </a:lnTo>
                <a:lnTo>
                  <a:pt x="1441450" y="1733550"/>
                </a:lnTo>
                <a:lnTo>
                  <a:pt x="1498600" y="1651000"/>
                </a:lnTo>
                <a:lnTo>
                  <a:pt x="1365250" y="1365250"/>
                </a:lnTo>
                <a:lnTo>
                  <a:pt x="1187450" y="1035050"/>
                </a:lnTo>
                <a:lnTo>
                  <a:pt x="1047750" y="768350"/>
                </a:lnTo>
                <a:lnTo>
                  <a:pt x="914400" y="571500"/>
                </a:lnTo>
                <a:lnTo>
                  <a:pt x="711200" y="393700"/>
                </a:lnTo>
                <a:lnTo>
                  <a:pt x="679450" y="361950"/>
                </a:lnTo>
                <a:lnTo>
                  <a:pt x="692150" y="273050"/>
                </a:lnTo>
                <a:lnTo>
                  <a:pt x="781050" y="228600"/>
                </a:lnTo>
                <a:lnTo>
                  <a:pt x="863600" y="266700"/>
                </a:lnTo>
                <a:lnTo>
                  <a:pt x="895350" y="349250"/>
                </a:lnTo>
                <a:lnTo>
                  <a:pt x="1003300" y="488950"/>
                </a:lnTo>
                <a:lnTo>
                  <a:pt x="1149350" y="641350"/>
                </a:lnTo>
                <a:lnTo>
                  <a:pt x="1250950" y="762000"/>
                </a:lnTo>
                <a:lnTo>
                  <a:pt x="1339850" y="933450"/>
                </a:lnTo>
                <a:lnTo>
                  <a:pt x="1473200" y="1123950"/>
                </a:lnTo>
                <a:lnTo>
                  <a:pt x="1581150" y="1263650"/>
                </a:lnTo>
                <a:lnTo>
                  <a:pt x="1714500" y="1422400"/>
                </a:lnTo>
                <a:lnTo>
                  <a:pt x="1758950" y="1371600"/>
                </a:lnTo>
                <a:lnTo>
                  <a:pt x="1822450" y="1333500"/>
                </a:lnTo>
                <a:lnTo>
                  <a:pt x="1943100" y="1289050"/>
                </a:lnTo>
                <a:lnTo>
                  <a:pt x="1981200" y="1244600"/>
                </a:lnTo>
                <a:lnTo>
                  <a:pt x="2025650" y="1098550"/>
                </a:lnTo>
                <a:lnTo>
                  <a:pt x="2019300" y="704850"/>
                </a:lnTo>
                <a:lnTo>
                  <a:pt x="2006600" y="387350"/>
                </a:lnTo>
                <a:lnTo>
                  <a:pt x="2000250" y="241300"/>
                </a:lnTo>
                <a:lnTo>
                  <a:pt x="1943100" y="101600"/>
                </a:lnTo>
                <a:lnTo>
                  <a:pt x="1987550" y="0"/>
                </a:lnTo>
                <a:lnTo>
                  <a:pt x="2044700" y="0"/>
                </a:lnTo>
                <a:lnTo>
                  <a:pt x="2095500" y="25400"/>
                </a:lnTo>
                <a:lnTo>
                  <a:pt x="2120900" y="146050"/>
                </a:lnTo>
                <a:lnTo>
                  <a:pt x="2146300" y="400050"/>
                </a:lnTo>
                <a:lnTo>
                  <a:pt x="2159000" y="692150"/>
                </a:lnTo>
                <a:lnTo>
                  <a:pt x="2184400" y="977900"/>
                </a:lnTo>
                <a:lnTo>
                  <a:pt x="2228850" y="1136650"/>
                </a:lnTo>
                <a:lnTo>
                  <a:pt x="2298700" y="1250950"/>
                </a:lnTo>
                <a:lnTo>
                  <a:pt x="2387600" y="1320800"/>
                </a:lnTo>
                <a:lnTo>
                  <a:pt x="2413000" y="1320800"/>
                </a:lnTo>
                <a:lnTo>
                  <a:pt x="2584450" y="1403350"/>
                </a:lnTo>
                <a:lnTo>
                  <a:pt x="2774950" y="1555750"/>
                </a:lnTo>
                <a:lnTo>
                  <a:pt x="2876550" y="1758950"/>
                </a:lnTo>
                <a:lnTo>
                  <a:pt x="2933700" y="1917700"/>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Calibri" pitchFamily="34" charset="0"/>
              <a:cs typeface="Calibri" pitchFamily="34" charset="0"/>
            </a:endParaRPr>
          </a:p>
        </p:txBody>
      </p:sp>
      <p:grpSp>
        <p:nvGrpSpPr>
          <p:cNvPr id="4" name="Group 3"/>
          <p:cNvGrpSpPr/>
          <p:nvPr/>
        </p:nvGrpSpPr>
        <p:grpSpPr>
          <a:xfrm>
            <a:off x="1219200" y="1600200"/>
            <a:ext cx="2438400" cy="1981200"/>
            <a:chOff x="1219200" y="1828800"/>
            <a:chExt cx="2438400" cy="1981200"/>
          </a:xfrm>
        </p:grpSpPr>
        <p:sp>
          <p:nvSpPr>
            <p:cNvPr id="5" name="Right Arrow Callout 4"/>
            <p:cNvSpPr/>
            <p:nvPr/>
          </p:nvSpPr>
          <p:spPr>
            <a:xfrm>
              <a:off x="1219200" y="1828800"/>
              <a:ext cx="2438400" cy="1981200"/>
            </a:xfrm>
            <a:prstGeom prst="right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6" name="Can 5"/>
            <p:cNvSpPr/>
            <p:nvPr/>
          </p:nvSpPr>
          <p:spPr>
            <a:xfrm>
              <a:off x="1828800" y="2209800"/>
              <a:ext cx="457200" cy="609600"/>
            </a:xfrm>
            <a:prstGeom prst="can">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 name="TextBox 6"/>
            <p:cNvSpPr txBox="1"/>
            <p:nvPr/>
          </p:nvSpPr>
          <p:spPr>
            <a:xfrm>
              <a:off x="1676400" y="3048000"/>
              <a:ext cx="707245" cy="369332"/>
            </a:xfrm>
            <a:prstGeom prst="rect">
              <a:avLst/>
            </a:prstGeom>
            <a:noFill/>
          </p:spPr>
          <p:txBody>
            <a:bodyPr wrap="none" rtlCol="0">
              <a:spAutoFit/>
            </a:bodyPr>
            <a:lstStyle/>
            <a:p>
              <a:r>
                <a:rPr lang="en-US" dirty="0" smtClean="0">
                  <a:latin typeface="Calibri" pitchFamily="34" charset="0"/>
                  <a:cs typeface="Calibri" pitchFamily="34" charset="0"/>
                </a:rPr>
                <a:t>BDNF</a:t>
              </a:r>
              <a:endParaRPr lang="en-US" dirty="0">
                <a:latin typeface="Calibri" pitchFamily="34" charset="0"/>
                <a:cs typeface="Calibri" pitchFamily="34" charset="0"/>
              </a:endParaRPr>
            </a:p>
          </p:txBody>
        </p:sp>
      </p:grpSp>
      <p:grpSp>
        <p:nvGrpSpPr>
          <p:cNvPr id="8" name="Group 7"/>
          <p:cNvGrpSpPr/>
          <p:nvPr/>
        </p:nvGrpSpPr>
        <p:grpSpPr>
          <a:xfrm>
            <a:off x="3886200" y="1600200"/>
            <a:ext cx="2438400" cy="1981200"/>
            <a:chOff x="1219200" y="1828800"/>
            <a:chExt cx="2438400" cy="1981200"/>
          </a:xfrm>
        </p:grpSpPr>
        <p:sp>
          <p:nvSpPr>
            <p:cNvPr id="9" name="Right Arrow Callout 8"/>
            <p:cNvSpPr/>
            <p:nvPr/>
          </p:nvSpPr>
          <p:spPr>
            <a:xfrm>
              <a:off x="1219200" y="1828800"/>
              <a:ext cx="2438400" cy="1981200"/>
            </a:xfrm>
            <a:prstGeom prst="right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1" name="TextBox 10"/>
            <p:cNvSpPr txBox="1"/>
            <p:nvPr/>
          </p:nvSpPr>
          <p:spPr>
            <a:xfrm>
              <a:off x="1447800" y="2057400"/>
              <a:ext cx="1136850" cy="1477328"/>
            </a:xfrm>
            <a:prstGeom prst="rect">
              <a:avLst/>
            </a:prstGeom>
            <a:noFill/>
          </p:spPr>
          <p:txBody>
            <a:bodyPr wrap="none" rtlCol="0">
              <a:spAutoFit/>
            </a:bodyPr>
            <a:lstStyle/>
            <a:p>
              <a:r>
                <a:rPr lang="en-US" dirty="0" smtClean="0">
                  <a:latin typeface="Calibri" pitchFamily="34" charset="0"/>
                  <a:cs typeface="Calibri" pitchFamily="34" charset="0"/>
                </a:rPr>
                <a:t>Kinase </a:t>
              </a:r>
            </a:p>
            <a:p>
              <a:r>
                <a:rPr lang="en-US" dirty="0" smtClean="0">
                  <a:latin typeface="Calibri" pitchFamily="34" charset="0"/>
                  <a:cs typeface="Calibri" pitchFamily="34" charset="0"/>
                </a:rPr>
                <a:t>Activation</a:t>
              </a:r>
            </a:p>
            <a:p>
              <a:pPr marL="228600" indent="-228600">
                <a:buFont typeface="Arial" pitchFamily="34" charset="0"/>
                <a:buChar char="•"/>
              </a:pPr>
              <a:r>
                <a:rPr lang="en-US" dirty="0" smtClean="0">
                  <a:latin typeface="Calibri" pitchFamily="34" charset="0"/>
                  <a:cs typeface="Calibri" pitchFamily="34" charset="0"/>
                </a:rPr>
                <a:t>ERK</a:t>
              </a:r>
            </a:p>
            <a:p>
              <a:pPr marL="228600" indent="-228600">
                <a:buFont typeface="Arial" pitchFamily="34" charset="0"/>
                <a:buChar char="•"/>
              </a:pPr>
              <a:r>
                <a:rPr lang="en-US" dirty="0" smtClean="0">
                  <a:latin typeface="Calibri" pitchFamily="34" charset="0"/>
                  <a:cs typeface="Calibri" pitchFamily="34" charset="0"/>
                </a:rPr>
                <a:t>GSK3b </a:t>
              </a:r>
            </a:p>
            <a:p>
              <a:pPr marL="228600" indent="-228600">
                <a:buFont typeface="Arial" pitchFamily="34" charset="0"/>
                <a:buChar char="•"/>
              </a:pPr>
              <a:r>
                <a:rPr lang="en-US" dirty="0" smtClean="0">
                  <a:latin typeface="Calibri" pitchFamily="34" charset="0"/>
                  <a:cs typeface="Calibri" pitchFamily="34" charset="0"/>
                </a:rPr>
                <a:t>AKT</a:t>
              </a:r>
              <a:endParaRPr lang="en-US" dirty="0">
                <a:latin typeface="Calibri" pitchFamily="34" charset="0"/>
                <a:cs typeface="Calibri" pitchFamily="34" charset="0"/>
              </a:endParaRPr>
            </a:p>
          </p:txBody>
        </p:sp>
      </p:grpSp>
      <p:sp>
        <p:nvSpPr>
          <p:cNvPr id="12" name="TextBox 11"/>
          <p:cNvSpPr txBox="1"/>
          <p:nvPr/>
        </p:nvSpPr>
        <p:spPr>
          <a:xfrm>
            <a:off x="6705600" y="3200400"/>
            <a:ext cx="1464503" cy="369332"/>
          </a:xfrm>
          <a:prstGeom prst="rect">
            <a:avLst/>
          </a:prstGeom>
          <a:noFill/>
        </p:spPr>
        <p:txBody>
          <a:bodyPr wrap="none" rtlCol="0">
            <a:spAutoFit/>
          </a:bodyPr>
          <a:lstStyle/>
          <a:p>
            <a:r>
              <a:rPr lang="en-US" dirty="0" smtClean="0">
                <a:latin typeface="Calibri" pitchFamily="34" charset="0"/>
                <a:cs typeface="Calibri" pitchFamily="34" charset="0"/>
              </a:rPr>
              <a:t>Neurogenesis</a:t>
            </a:r>
            <a:endParaRPr lang="en-US" dirty="0">
              <a:latin typeface="Calibri" pitchFamily="34" charset="0"/>
              <a:cs typeface="Calibri" pitchFamily="34" charset="0"/>
            </a:endParaRPr>
          </a:p>
        </p:txBody>
      </p:sp>
      <p:grpSp>
        <p:nvGrpSpPr>
          <p:cNvPr id="98" name="Group 97"/>
          <p:cNvGrpSpPr/>
          <p:nvPr/>
        </p:nvGrpSpPr>
        <p:grpSpPr>
          <a:xfrm>
            <a:off x="2133600" y="4191000"/>
            <a:ext cx="4729573" cy="224582"/>
            <a:chOff x="2133600" y="4495800"/>
            <a:chExt cx="4729573" cy="224582"/>
          </a:xfrm>
        </p:grpSpPr>
        <p:sp>
          <p:nvSpPr>
            <p:cNvPr id="53" name="Rectangle 169"/>
            <p:cNvSpPr>
              <a:spLocks noChangeArrowheads="1"/>
            </p:cNvSpPr>
            <p:nvPr/>
          </p:nvSpPr>
          <p:spPr bwMode="auto">
            <a:xfrm>
              <a:off x="2133600" y="4495800"/>
              <a:ext cx="1041888" cy="215444"/>
            </a:xfrm>
            <a:prstGeom prst="rect">
              <a:avLst/>
            </a:prstGeom>
            <a:noFill/>
            <a:ln w="9525">
              <a:noFill/>
              <a:miter lim="800000"/>
              <a:headEnd/>
              <a:tailEnd/>
            </a:ln>
          </p:spPr>
          <p:txBody>
            <a:bodyPr wrap="none" lIns="0" tIns="0" rIns="0" bIns="0">
              <a:spAutoFit/>
            </a:bodyPr>
            <a:lstStyle/>
            <a:p>
              <a:pPr algn="l" eaLnBrk="1" hangingPunct="1">
                <a:buFontTx/>
                <a:buNone/>
              </a:pPr>
              <a:r>
                <a:rPr lang="fr-FR" sz="1400" b="1" dirty="0" smtClean="0">
                  <a:latin typeface="Calibri" pitchFamily="34" charset="0"/>
                  <a:cs typeface="Calibri" pitchFamily="34" charset="0"/>
                </a:rPr>
                <a:t>Activated AKT</a:t>
              </a:r>
              <a:endParaRPr lang="fr-FR" sz="1400" dirty="0">
                <a:latin typeface="Calibri" pitchFamily="34" charset="0"/>
                <a:cs typeface="Calibri" pitchFamily="34" charset="0"/>
              </a:endParaRPr>
            </a:p>
          </p:txBody>
        </p:sp>
        <p:sp>
          <p:nvSpPr>
            <p:cNvPr id="123" name="Rectangle 356"/>
            <p:cNvSpPr>
              <a:spLocks noChangeArrowheads="1"/>
            </p:cNvSpPr>
            <p:nvPr/>
          </p:nvSpPr>
          <p:spPr bwMode="auto">
            <a:xfrm>
              <a:off x="3886200" y="4495800"/>
              <a:ext cx="1447800" cy="215444"/>
            </a:xfrm>
            <a:prstGeom prst="rect">
              <a:avLst/>
            </a:prstGeom>
            <a:noFill/>
            <a:ln w="9525">
              <a:noFill/>
              <a:miter lim="800000"/>
              <a:headEnd/>
              <a:tailEnd/>
            </a:ln>
          </p:spPr>
          <p:txBody>
            <a:bodyPr wrap="square" lIns="0" tIns="0" rIns="0" bIns="0">
              <a:spAutoFit/>
            </a:bodyPr>
            <a:lstStyle/>
            <a:p>
              <a:r>
                <a:rPr lang="fr-FR" sz="1400" b="1" dirty="0" smtClean="0">
                  <a:latin typeface="Calibri" pitchFamily="34" charset="0"/>
                  <a:cs typeface="Calibri" pitchFamily="34" charset="0"/>
                </a:rPr>
                <a:t>Activated GSK3b</a:t>
              </a:r>
              <a:endParaRPr lang="fr-FR" sz="1400" dirty="0">
                <a:latin typeface="Calibri" pitchFamily="34" charset="0"/>
                <a:cs typeface="Calibri" pitchFamily="34" charset="0"/>
              </a:endParaRPr>
            </a:p>
          </p:txBody>
        </p:sp>
        <p:sp>
          <p:nvSpPr>
            <p:cNvPr id="170" name="Rectangle 187"/>
            <p:cNvSpPr>
              <a:spLocks noChangeArrowheads="1"/>
            </p:cNvSpPr>
            <p:nvPr/>
          </p:nvSpPr>
          <p:spPr bwMode="auto">
            <a:xfrm>
              <a:off x="5829300" y="4504938"/>
              <a:ext cx="1033873" cy="215444"/>
            </a:xfrm>
            <a:prstGeom prst="rect">
              <a:avLst/>
            </a:prstGeom>
            <a:noFill/>
            <a:ln w="9525">
              <a:noFill/>
              <a:miter lim="800000"/>
              <a:headEnd/>
              <a:tailEnd/>
            </a:ln>
          </p:spPr>
          <p:txBody>
            <a:bodyPr wrap="none" lIns="0" tIns="0" rIns="0" bIns="0">
              <a:spAutoFit/>
            </a:bodyPr>
            <a:lstStyle/>
            <a:p>
              <a:pPr algn="l" eaLnBrk="1" hangingPunct="1">
                <a:buFontTx/>
                <a:buNone/>
              </a:pPr>
              <a:r>
                <a:rPr lang="fr-FR" sz="1400" b="1" dirty="0" smtClean="0">
                  <a:latin typeface="Calibri" pitchFamily="34" charset="0"/>
                  <a:cs typeface="Calibri" pitchFamily="34" charset="0"/>
                </a:rPr>
                <a:t>Activated ERK</a:t>
              </a:r>
              <a:endParaRPr lang="fr-FR" sz="1400" dirty="0">
                <a:latin typeface="Calibri" pitchFamily="34" charset="0"/>
                <a:cs typeface="Calibri" pitchFamily="34" charset="0"/>
              </a:endParaRPr>
            </a:p>
          </p:txBody>
        </p:sp>
      </p:grpSp>
      <p:grpSp>
        <p:nvGrpSpPr>
          <p:cNvPr id="97" name="Group 96"/>
          <p:cNvGrpSpPr/>
          <p:nvPr/>
        </p:nvGrpSpPr>
        <p:grpSpPr>
          <a:xfrm>
            <a:off x="1066800" y="4191000"/>
            <a:ext cx="6127750" cy="1981586"/>
            <a:chOff x="1066800" y="4495800"/>
            <a:chExt cx="6127750" cy="1981586"/>
          </a:xfrm>
        </p:grpSpPr>
        <p:sp>
          <p:nvSpPr>
            <p:cNvPr id="55" name="Text Box 448"/>
            <p:cNvSpPr txBox="1">
              <a:spLocks noChangeArrowheads="1"/>
            </p:cNvSpPr>
            <p:nvPr/>
          </p:nvSpPr>
          <p:spPr bwMode="auto">
            <a:xfrm rot="16200000">
              <a:off x="478919" y="5083681"/>
              <a:ext cx="1760538" cy="584775"/>
            </a:xfrm>
            <a:prstGeom prst="rect">
              <a:avLst/>
            </a:prstGeom>
            <a:noFill/>
            <a:ln w="9525">
              <a:noFill/>
              <a:miter lim="800000"/>
              <a:headEnd/>
              <a:tailEnd/>
            </a:ln>
            <a:effectLst/>
          </p:spPr>
          <p:txBody>
            <a:bodyPr>
              <a:spAutoFit/>
            </a:bodyPr>
            <a:lstStyle/>
            <a:p>
              <a:r>
                <a:rPr lang="fr-FR" sz="1600" dirty="0">
                  <a:latin typeface="Calibri" pitchFamily="34" charset="0"/>
                  <a:cs typeface="Calibri" pitchFamily="34" charset="0"/>
                </a:rPr>
                <a:t>Protein L</a:t>
              </a:r>
              <a:r>
                <a:rPr lang="fr-FR" sz="1600" dirty="0" smtClean="0">
                  <a:latin typeface="Calibri" pitchFamily="34" charset="0"/>
                  <a:cs typeface="Calibri" pitchFamily="34" charset="0"/>
                </a:rPr>
                <a:t>evel </a:t>
              </a:r>
            </a:p>
            <a:p>
              <a:r>
                <a:rPr lang="fr-FR" sz="1600" dirty="0" smtClean="0">
                  <a:latin typeface="Calibri" pitchFamily="34" charset="0"/>
                  <a:cs typeface="Calibri" pitchFamily="34" charset="0"/>
                </a:rPr>
                <a:t>(% </a:t>
              </a:r>
              <a:r>
                <a:rPr lang="fr-FR" sz="1600" dirty="0">
                  <a:latin typeface="Calibri" pitchFamily="34" charset="0"/>
                  <a:cs typeface="Calibri" pitchFamily="34" charset="0"/>
                </a:rPr>
                <a:t>of V</a:t>
              </a:r>
              <a:r>
                <a:rPr lang="fr-FR" sz="1600" dirty="0" smtClean="0">
                  <a:latin typeface="Calibri" pitchFamily="34" charset="0"/>
                  <a:cs typeface="Calibri" pitchFamily="34" charset="0"/>
                </a:rPr>
                <a:t>ehicle</a:t>
              </a:r>
              <a:r>
                <a:rPr lang="fr-FR" sz="1600" dirty="0">
                  <a:latin typeface="Calibri" pitchFamily="34" charset="0"/>
                  <a:cs typeface="Calibri" pitchFamily="34" charset="0"/>
                </a:rPr>
                <a:t>)</a:t>
              </a:r>
            </a:p>
          </p:txBody>
        </p:sp>
        <p:sp>
          <p:nvSpPr>
            <p:cNvPr id="84" name="Line 346"/>
            <p:cNvSpPr>
              <a:spLocks noChangeShapeType="1"/>
            </p:cNvSpPr>
            <p:nvPr/>
          </p:nvSpPr>
          <p:spPr bwMode="auto">
            <a:xfrm>
              <a:off x="3911600" y="6354500"/>
              <a:ext cx="1422400" cy="1588"/>
            </a:xfrm>
            <a:prstGeom prst="line">
              <a:avLst/>
            </a:prstGeom>
            <a:noFill/>
            <a:ln w="28575">
              <a:solidFill>
                <a:srgbClr val="1A1B1C"/>
              </a:solidFill>
              <a:round/>
              <a:headEnd/>
              <a:tailEnd/>
            </a:ln>
          </p:spPr>
          <p:txBody>
            <a:bodyPr/>
            <a:lstStyle/>
            <a:p>
              <a:endParaRPr lang="en-US" dirty="0">
                <a:latin typeface="Calibri" pitchFamily="34" charset="0"/>
                <a:cs typeface="Calibri" pitchFamily="34" charset="0"/>
              </a:endParaRPr>
            </a:p>
          </p:txBody>
        </p:sp>
        <p:grpSp>
          <p:nvGrpSpPr>
            <p:cNvPr id="94" name="Group 93"/>
            <p:cNvGrpSpPr/>
            <p:nvPr/>
          </p:nvGrpSpPr>
          <p:grpSpPr>
            <a:xfrm>
              <a:off x="1760537" y="4781163"/>
              <a:ext cx="5434013" cy="1696223"/>
              <a:chOff x="1760537" y="4781163"/>
              <a:chExt cx="5434013" cy="1696223"/>
            </a:xfrm>
          </p:grpSpPr>
          <p:sp>
            <p:nvSpPr>
              <p:cNvPr id="45" name="Line 159"/>
              <p:cNvSpPr>
                <a:spLocks noChangeShapeType="1"/>
              </p:cNvSpPr>
              <p:nvPr/>
            </p:nvSpPr>
            <p:spPr bwMode="auto">
              <a:xfrm>
                <a:off x="2011362" y="6369050"/>
                <a:ext cx="1417638" cy="3175"/>
              </a:xfrm>
              <a:prstGeom prst="line">
                <a:avLst/>
              </a:prstGeom>
              <a:noFill/>
              <a:ln w="28575">
                <a:solidFill>
                  <a:schemeClr val="tx1"/>
                </a:solidFill>
                <a:round/>
                <a:headEnd/>
                <a:tailEnd/>
              </a:ln>
            </p:spPr>
            <p:txBody>
              <a:bodyPr/>
              <a:lstStyle/>
              <a:p>
                <a:endParaRPr lang="en-US" dirty="0">
                  <a:latin typeface="Calibri" pitchFamily="34" charset="0"/>
                  <a:cs typeface="Calibri" pitchFamily="34" charset="0"/>
                </a:endParaRPr>
              </a:p>
            </p:txBody>
          </p:sp>
          <p:sp>
            <p:nvSpPr>
              <p:cNvPr id="46" name="Line 160"/>
              <p:cNvSpPr>
                <a:spLocks noChangeShapeType="1"/>
              </p:cNvSpPr>
              <p:nvPr/>
            </p:nvSpPr>
            <p:spPr bwMode="auto">
              <a:xfrm flipV="1">
                <a:off x="2011362" y="5219700"/>
                <a:ext cx="1588" cy="1149350"/>
              </a:xfrm>
              <a:prstGeom prst="line">
                <a:avLst/>
              </a:prstGeom>
              <a:noFill/>
              <a:ln w="28575">
                <a:solidFill>
                  <a:schemeClr val="tx1"/>
                </a:solidFill>
                <a:round/>
                <a:headEnd/>
                <a:tailEnd/>
              </a:ln>
            </p:spPr>
            <p:txBody>
              <a:bodyPr/>
              <a:lstStyle/>
              <a:p>
                <a:endParaRPr lang="en-US" dirty="0">
                  <a:latin typeface="Calibri" pitchFamily="34" charset="0"/>
                  <a:cs typeface="Calibri" pitchFamily="34" charset="0"/>
                </a:endParaRPr>
              </a:p>
            </p:txBody>
          </p:sp>
          <p:sp>
            <p:nvSpPr>
              <p:cNvPr id="47" name="Line 161"/>
              <p:cNvSpPr>
                <a:spLocks noChangeShapeType="1"/>
              </p:cNvSpPr>
              <p:nvPr/>
            </p:nvSpPr>
            <p:spPr bwMode="auto">
              <a:xfrm flipH="1">
                <a:off x="1982787" y="6369050"/>
                <a:ext cx="28575" cy="3175"/>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48" name="Rectangle 162"/>
              <p:cNvSpPr>
                <a:spLocks noChangeArrowheads="1"/>
              </p:cNvSpPr>
              <p:nvPr/>
            </p:nvSpPr>
            <p:spPr bwMode="auto">
              <a:xfrm>
                <a:off x="1838325" y="6338887"/>
                <a:ext cx="57708"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0</a:t>
                </a:r>
              </a:p>
            </p:txBody>
          </p:sp>
          <p:sp>
            <p:nvSpPr>
              <p:cNvPr id="49" name="Line 163"/>
              <p:cNvSpPr>
                <a:spLocks noChangeShapeType="1"/>
              </p:cNvSpPr>
              <p:nvPr/>
            </p:nvSpPr>
            <p:spPr bwMode="auto">
              <a:xfrm flipH="1">
                <a:off x="1982787" y="5797550"/>
                <a:ext cx="28575"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50" name="Rectangle 164"/>
              <p:cNvSpPr>
                <a:spLocks noChangeArrowheads="1"/>
              </p:cNvSpPr>
              <p:nvPr/>
            </p:nvSpPr>
            <p:spPr bwMode="auto">
              <a:xfrm>
                <a:off x="1760537" y="5748337"/>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100</a:t>
                </a:r>
              </a:p>
            </p:txBody>
          </p:sp>
          <p:sp>
            <p:nvSpPr>
              <p:cNvPr id="51" name="Line 165"/>
              <p:cNvSpPr>
                <a:spLocks noChangeShapeType="1"/>
              </p:cNvSpPr>
              <p:nvPr/>
            </p:nvSpPr>
            <p:spPr bwMode="auto">
              <a:xfrm flipH="1">
                <a:off x="1982787" y="5219700"/>
                <a:ext cx="28575" cy="3175"/>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52" name="Rectangle 166"/>
              <p:cNvSpPr>
                <a:spLocks noChangeArrowheads="1"/>
              </p:cNvSpPr>
              <p:nvPr/>
            </p:nvSpPr>
            <p:spPr bwMode="auto">
              <a:xfrm>
                <a:off x="1760537" y="5173662"/>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200</a:t>
                </a:r>
              </a:p>
            </p:txBody>
          </p:sp>
          <p:sp>
            <p:nvSpPr>
              <p:cNvPr id="58" name="Line 293"/>
              <p:cNvSpPr>
                <a:spLocks noChangeShapeType="1"/>
              </p:cNvSpPr>
              <p:nvPr/>
            </p:nvSpPr>
            <p:spPr bwMode="auto">
              <a:xfrm flipV="1">
                <a:off x="3911600" y="5257800"/>
                <a:ext cx="1588" cy="1084263"/>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59" name="Line 294"/>
              <p:cNvSpPr>
                <a:spLocks noChangeShapeType="1"/>
              </p:cNvSpPr>
              <p:nvPr/>
            </p:nvSpPr>
            <p:spPr bwMode="auto">
              <a:xfrm flipH="1">
                <a:off x="3879850" y="6342062"/>
                <a:ext cx="31750"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60" name="Rectangle 295"/>
              <p:cNvSpPr>
                <a:spLocks noChangeArrowheads="1"/>
              </p:cNvSpPr>
              <p:nvPr/>
            </p:nvSpPr>
            <p:spPr bwMode="auto">
              <a:xfrm>
                <a:off x="3727450" y="6316662"/>
                <a:ext cx="57708"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0</a:t>
                </a:r>
              </a:p>
            </p:txBody>
          </p:sp>
          <p:sp>
            <p:nvSpPr>
              <p:cNvPr id="61" name="Line 296"/>
              <p:cNvSpPr>
                <a:spLocks noChangeShapeType="1"/>
              </p:cNvSpPr>
              <p:nvPr/>
            </p:nvSpPr>
            <p:spPr bwMode="auto">
              <a:xfrm flipH="1">
                <a:off x="3879850" y="5799137"/>
                <a:ext cx="31750" cy="3175"/>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62" name="Rectangle 297"/>
              <p:cNvSpPr>
                <a:spLocks noChangeArrowheads="1"/>
              </p:cNvSpPr>
              <p:nvPr/>
            </p:nvSpPr>
            <p:spPr bwMode="auto">
              <a:xfrm>
                <a:off x="3657600" y="5767387"/>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100</a:t>
                </a:r>
              </a:p>
            </p:txBody>
          </p:sp>
          <p:sp>
            <p:nvSpPr>
              <p:cNvPr id="63" name="Line 298"/>
              <p:cNvSpPr>
                <a:spLocks noChangeShapeType="1"/>
              </p:cNvSpPr>
              <p:nvPr/>
            </p:nvSpPr>
            <p:spPr bwMode="auto">
              <a:xfrm flipH="1">
                <a:off x="3879850" y="5257800"/>
                <a:ext cx="31750"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64" name="Rectangle 299"/>
              <p:cNvSpPr>
                <a:spLocks noChangeArrowheads="1"/>
              </p:cNvSpPr>
              <p:nvPr/>
            </p:nvSpPr>
            <p:spPr bwMode="auto">
              <a:xfrm>
                <a:off x="3657600" y="5219700"/>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200</a:t>
                </a:r>
              </a:p>
            </p:txBody>
          </p:sp>
          <p:sp>
            <p:nvSpPr>
              <p:cNvPr id="85" name="Line 347"/>
              <p:cNvSpPr>
                <a:spLocks noChangeShapeType="1"/>
              </p:cNvSpPr>
              <p:nvPr/>
            </p:nvSpPr>
            <p:spPr bwMode="auto">
              <a:xfrm flipV="1">
                <a:off x="3911600" y="5257800"/>
                <a:ext cx="1588" cy="1084263"/>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86" name="Line 348"/>
              <p:cNvSpPr>
                <a:spLocks noChangeShapeType="1"/>
              </p:cNvSpPr>
              <p:nvPr/>
            </p:nvSpPr>
            <p:spPr bwMode="auto">
              <a:xfrm flipH="1">
                <a:off x="3879850" y="6342062"/>
                <a:ext cx="31750"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87" name="Rectangle 349"/>
              <p:cNvSpPr>
                <a:spLocks noChangeArrowheads="1"/>
              </p:cNvSpPr>
              <p:nvPr/>
            </p:nvSpPr>
            <p:spPr bwMode="auto">
              <a:xfrm>
                <a:off x="3727450" y="6316662"/>
                <a:ext cx="57708"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0</a:t>
                </a:r>
              </a:p>
            </p:txBody>
          </p:sp>
          <p:sp>
            <p:nvSpPr>
              <p:cNvPr id="88" name="Line 350"/>
              <p:cNvSpPr>
                <a:spLocks noChangeShapeType="1"/>
              </p:cNvSpPr>
              <p:nvPr/>
            </p:nvSpPr>
            <p:spPr bwMode="auto">
              <a:xfrm flipH="1">
                <a:off x="3879850" y="5799137"/>
                <a:ext cx="31750" cy="3175"/>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89" name="Rectangle 351"/>
              <p:cNvSpPr>
                <a:spLocks noChangeArrowheads="1"/>
              </p:cNvSpPr>
              <p:nvPr/>
            </p:nvSpPr>
            <p:spPr bwMode="auto">
              <a:xfrm>
                <a:off x="3657600" y="5767387"/>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100</a:t>
                </a:r>
              </a:p>
            </p:txBody>
          </p:sp>
          <p:sp>
            <p:nvSpPr>
              <p:cNvPr id="90" name="Line 352"/>
              <p:cNvSpPr>
                <a:spLocks noChangeShapeType="1"/>
              </p:cNvSpPr>
              <p:nvPr/>
            </p:nvSpPr>
            <p:spPr bwMode="auto">
              <a:xfrm flipH="1">
                <a:off x="3879850" y="5257800"/>
                <a:ext cx="31750"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91" name="Rectangle 353"/>
              <p:cNvSpPr>
                <a:spLocks noChangeArrowheads="1"/>
              </p:cNvSpPr>
              <p:nvPr/>
            </p:nvSpPr>
            <p:spPr bwMode="auto">
              <a:xfrm>
                <a:off x="3657600" y="5219700"/>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200</a:t>
                </a:r>
              </a:p>
            </p:txBody>
          </p:sp>
          <p:sp>
            <p:nvSpPr>
              <p:cNvPr id="111" name="Line 384"/>
              <p:cNvSpPr>
                <a:spLocks noChangeShapeType="1"/>
              </p:cNvSpPr>
              <p:nvPr/>
            </p:nvSpPr>
            <p:spPr bwMode="auto">
              <a:xfrm flipV="1">
                <a:off x="3911600" y="5257800"/>
                <a:ext cx="1588" cy="1084263"/>
              </a:xfrm>
              <a:prstGeom prst="line">
                <a:avLst/>
              </a:prstGeom>
              <a:noFill/>
              <a:ln w="28575">
                <a:solidFill>
                  <a:schemeClr val="tx1"/>
                </a:solidFill>
                <a:round/>
                <a:headEnd/>
                <a:tailEnd/>
              </a:ln>
            </p:spPr>
            <p:txBody>
              <a:bodyPr/>
              <a:lstStyle/>
              <a:p>
                <a:endParaRPr lang="en-US" dirty="0">
                  <a:latin typeface="Calibri" pitchFamily="34" charset="0"/>
                  <a:cs typeface="Calibri" pitchFamily="34" charset="0"/>
                </a:endParaRPr>
              </a:p>
            </p:txBody>
          </p:sp>
          <p:sp>
            <p:nvSpPr>
              <p:cNvPr id="112" name="Line 385"/>
              <p:cNvSpPr>
                <a:spLocks noChangeShapeType="1"/>
              </p:cNvSpPr>
              <p:nvPr/>
            </p:nvSpPr>
            <p:spPr bwMode="auto">
              <a:xfrm flipH="1">
                <a:off x="3879850" y="6342062"/>
                <a:ext cx="31750"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13" name="Rectangle 386"/>
              <p:cNvSpPr>
                <a:spLocks noChangeArrowheads="1"/>
              </p:cNvSpPr>
              <p:nvPr/>
            </p:nvSpPr>
            <p:spPr bwMode="auto">
              <a:xfrm>
                <a:off x="3727450" y="6316662"/>
                <a:ext cx="57708"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0</a:t>
                </a:r>
              </a:p>
            </p:txBody>
          </p:sp>
          <p:sp>
            <p:nvSpPr>
              <p:cNvPr id="114" name="Line 387"/>
              <p:cNvSpPr>
                <a:spLocks noChangeShapeType="1"/>
              </p:cNvSpPr>
              <p:nvPr/>
            </p:nvSpPr>
            <p:spPr bwMode="auto">
              <a:xfrm flipH="1">
                <a:off x="3879850" y="5799137"/>
                <a:ext cx="31750" cy="3175"/>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15" name="Rectangle 388"/>
              <p:cNvSpPr>
                <a:spLocks noChangeArrowheads="1"/>
              </p:cNvSpPr>
              <p:nvPr/>
            </p:nvSpPr>
            <p:spPr bwMode="auto">
              <a:xfrm>
                <a:off x="3657600" y="5767387"/>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100</a:t>
                </a:r>
              </a:p>
            </p:txBody>
          </p:sp>
          <p:sp>
            <p:nvSpPr>
              <p:cNvPr id="116" name="Line 389"/>
              <p:cNvSpPr>
                <a:spLocks noChangeShapeType="1"/>
              </p:cNvSpPr>
              <p:nvPr/>
            </p:nvSpPr>
            <p:spPr bwMode="auto">
              <a:xfrm flipH="1">
                <a:off x="3879850" y="5257800"/>
                <a:ext cx="31750"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17" name="Rectangle 390"/>
              <p:cNvSpPr>
                <a:spLocks noChangeArrowheads="1"/>
              </p:cNvSpPr>
              <p:nvPr/>
            </p:nvSpPr>
            <p:spPr bwMode="auto">
              <a:xfrm>
                <a:off x="3657600" y="5219700"/>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200</a:t>
                </a:r>
              </a:p>
            </p:txBody>
          </p:sp>
          <p:sp>
            <p:nvSpPr>
              <p:cNvPr id="162" name="Line 179"/>
              <p:cNvSpPr>
                <a:spLocks noChangeShapeType="1"/>
              </p:cNvSpPr>
              <p:nvPr/>
            </p:nvSpPr>
            <p:spPr bwMode="auto">
              <a:xfrm flipH="1">
                <a:off x="5759450" y="6324213"/>
                <a:ext cx="28575" cy="4763"/>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63" name="Rectangle 180"/>
              <p:cNvSpPr>
                <a:spLocks noChangeArrowheads="1"/>
              </p:cNvSpPr>
              <p:nvPr/>
            </p:nvSpPr>
            <p:spPr bwMode="auto">
              <a:xfrm>
                <a:off x="5603875" y="6305163"/>
                <a:ext cx="57708"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0</a:t>
                </a:r>
              </a:p>
            </p:txBody>
          </p:sp>
          <p:sp>
            <p:nvSpPr>
              <p:cNvPr id="164" name="Line 181"/>
              <p:cNvSpPr>
                <a:spLocks noChangeShapeType="1"/>
              </p:cNvSpPr>
              <p:nvPr/>
            </p:nvSpPr>
            <p:spPr bwMode="auto">
              <a:xfrm flipH="1">
                <a:off x="5759450" y="5806688"/>
                <a:ext cx="28575"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65" name="Rectangle 182"/>
              <p:cNvSpPr>
                <a:spLocks noChangeArrowheads="1"/>
              </p:cNvSpPr>
              <p:nvPr/>
            </p:nvSpPr>
            <p:spPr bwMode="auto">
              <a:xfrm>
                <a:off x="5532438" y="5771763"/>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100</a:t>
                </a:r>
              </a:p>
            </p:txBody>
          </p:sp>
          <p:sp>
            <p:nvSpPr>
              <p:cNvPr id="166" name="Line 183"/>
              <p:cNvSpPr>
                <a:spLocks noChangeShapeType="1"/>
              </p:cNvSpPr>
              <p:nvPr/>
            </p:nvSpPr>
            <p:spPr bwMode="auto">
              <a:xfrm flipH="1">
                <a:off x="5759450" y="5285988"/>
                <a:ext cx="28575"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67" name="Rectangle 184"/>
              <p:cNvSpPr>
                <a:spLocks noChangeArrowheads="1"/>
              </p:cNvSpPr>
              <p:nvPr/>
            </p:nvSpPr>
            <p:spPr bwMode="auto">
              <a:xfrm>
                <a:off x="5532438" y="5249476"/>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200</a:t>
                </a:r>
              </a:p>
            </p:txBody>
          </p:sp>
          <p:sp>
            <p:nvSpPr>
              <p:cNvPr id="185" name="Line 207"/>
              <p:cNvSpPr>
                <a:spLocks noChangeShapeType="1"/>
              </p:cNvSpPr>
              <p:nvPr/>
            </p:nvSpPr>
            <p:spPr bwMode="auto">
              <a:xfrm flipV="1">
                <a:off x="5795963" y="4782751"/>
                <a:ext cx="1587" cy="1538287"/>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86" name="Line 208"/>
              <p:cNvSpPr>
                <a:spLocks noChangeShapeType="1"/>
              </p:cNvSpPr>
              <p:nvPr/>
            </p:nvSpPr>
            <p:spPr bwMode="auto">
              <a:xfrm flipV="1">
                <a:off x="5756275" y="4793863"/>
                <a:ext cx="28575" cy="12700"/>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87" name="Rectangle 209"/>
              <p:cNvSpPr>
                <a:spLocks noChangeArrowheads="1"/>
              </p:cNvSpPr>
              <p:nvPr/>
            </p:nvSpPr>
            <p:spPr bwMode="auto">
              <a:xfrm>
                <a:off x="5527675" y="4781163"/>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300</a:t>
                </a:r>
              </a:p>
            </p:txBody>
          </p:sp>
          <p:sp>
            <p:nvSpPr>
              <p:cNvPr id="190" name="Line 213"/>
              <p:cNvSpPr>
                <a:spLocks noChangeShapeType="1"/>
              </p:cNvSpPr>
              <p:nvPr/>
            </p:nvSpPr>
            <p:spPr bwMode="auto">
              <a:xfrm flipH="1">
                <a:off x="5759450" y="6324213"/>
                <a:ext cx="28575" cy="4763"/>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91" name="Rectangle 214"/>
              <p:cNvSpPr>
                <a:spLocks noChangeArrowheads="1"/>
              </p:cNvSpPr>
              <p:nvPr/>
            </p:nvSpPr>
            <p:spPr bwMode="auto">
              <a:xfrm>
                <a:off x="5603875" y="6305163"/>
                <a:ext cx="57708"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0</a:t>
                </a:r>
              </a:p>
            </p:txBody>
          </p:sp>
          <p:sp>
            <p:nvSpPr>
              <p:cNvPr id="192" name="Line 215"/>
              <p:cNvSpPr>
                <a:spLocks noChangeShapeType="1"/>
              </p:cNvSpPr>
              <p:nvPr/>
            </p:nvSpPr>
            <p:spPr bwMode="auto">
              <a:xfrm flipH="1">
                <a:off x="5759450" y="5806688"/>
                <a:ext cx="28575"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93" name="Rectangle 216"/>
              <p:cNvSpPr>
                <a:spLocks noChangeArrowheads="1"/>
              </p:cNvSpPr>
              <p:nvPr/>
            </p:nvSpPr>
            <p:spPr bwMode="auto">
              <a:xfrm>
                <a:off x="5532438" y="5771763"/>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100</a:t>
                </a:r>
              </a:p>
            </p:txBody>
          </p:sp>
          <p:sp>
            <p:nvSpPr>
              <p:cNvPr id="194" name="Line 217"/>
              <p:cNvSpPr>
                <a:spLocks noChangeShapeType="1"/>
              </p:cNvSpPr>
              <p:nvPr/>
            </p:nvSpPr>
            <p:spPr bwMode="auto">
              <a:xfrm flipH="1">
                <a:off x="5759450" y="5285988"/>
                <a:ext cx="28575" cy="1588"/>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195" name="Rectangle 218"/>
              <p:cNvSpPr>
                <a:spLocks noChangeArrowheads="1"/>
              </p:cNvSpPr>
              <p:nvPr/>
            </p:nvSpPr>
            <p:spPr bwMode="auto">
              <a:xfrm>
                <a:off x="5532438" y="5249476"/>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200</a:t>
                </a:r>
              </a:p>
            </p:txBody>
          </p:sp>
          <p:sp>
            <p:nvSpPr>
              <p:cNvPr id="213" name="Line 242"/>
              <p:cNvSpPr>
                <a:spLocks noChangeShapeType="1"/>
              </p:cNvSpPr>
              <p:nvPr/>
            </p:nvSpPr>
            <p:spPr bwMode="auto">
              <a:xfrm flipV="1">
                <a:off x="5795963" y="4782751"/>
                <a:ext cx="1587" cy="1538287"/>
              </a:xfrm>
              <a:prstGeom prst="line">
                <a:avLst/>
              </a:prstGeom>
              <a:noFill/>
              <a:ln w="28575">
                <a:solidFill>
                  <a:schemeClr val="tx1"/>
                </a:solidFill>
                <a:round/>
                <a:headEnd/>
                <a:tailEnd/>
              </a:ln>
            </p:spPr>
            <p:txBody>
              <a:bodyPr/>
              <a:lstStyle/>
              <a:p>
                <a:endParaRPr lang="en-US" dirty="0">
                  <a:latin typeface="Calibri" pitchFamily="34" charset="0"/>
                  <a:cs typeface="Calibri" pitchFamily="34" charset="0"/>
                </a:endParaRPr>
              </a:p>
            </p:txBody>
          </p:sp>
          <p:sp>
            <p:nvSpPr>
              <p:cNvPr id="214" name="Line 243"/>
              <p:cNvSpPr>
                <a:spLocks noChangeShapeType="1"/>
              </p:cNvSpPr>
              <p:nvPr/>
            </p:nvSpPr>
            <p:spPr bwMode="auto">
              <a:xfrm flipV="1">
                <a:off x="5756275" y="4793863"/>
                <a:ext cx="28575" cy="12700"/>
              </a:xfrm>
              <a:prstGeom prst="line">
                <a:avLst/>
              </a:prstGeom>
              <a:noFill/>
              <a:ln w="3175">
                <a:solidFill>
                  <a:schemeClr val="tx1"/>
                </a:solidFill>
                <a:round/>
                <a:headEnd/>
                <a:tailEnd/>
              </a:ln>
            </p:spPr>
            <p:txBody>
              <a:bodyPr/>
              <a:lstStyle/>
              <a:p>
                <a:endParaRPr lang="en-US" dirty="0">
                  <a:latin typeface="Calibri" pitchFamily="34" charset="0"/>
                  <a:cs typeface="Calibri" pitchFamily="34" charset="0"/>
                </a:endParaRPr>
              </a:p>
            </p:txBody>
          </p:sp>
          <p:sp>
            <p:nvSpPr>
              <p:cNvPr id="215" name="Rectangle 244"/>
              <p:cNvSpPr>
                <a:spLocks noChangeArrowheads="1"/>
              </p:cNvSpPr>
              <p:nvPr/>
            </p:nvSpPr>
            <p:spPr bwMode="auto">
              <a:xfrm>
                <a:off x="5527675" y="4781163"/>
                <a:ext cx="173124" cy="138499"/>
              </a:xfrm>
              <a:prstGeom prst="rect">
                <a:avLst/>
              </a:prstGeom>
              <a:noFill/>
              <a:ln w="9525">
                <a:noFill/>
                <a:miter lim="800000"/>
                <a:headEnd/>
                <a:tailEnd/>
              </a:ln>
            </p:spPr>
            <p:txBody>
              <a:bodyPr wrap="none" lIns="0" tIns="0" rIns="0" bIns="0">
                <a:spAutoFit/>
              </a:bodyPr>
              <a:lstStyle/>
              <a:p>
                <a:pPr algn="l" eaLnBrk="1" hangingPunct="1">
                  <a:buFontTx/>
                  <a:buNone/>
                </a:pPr>
                <a:r>
                  <a:rPr lang="fr-FR" sz="900" dirty="0">
                    <a:latin typeface="Calibri" pitchFamily="34" charset="0"/>
                    <a:cs typeface="Calibri" pitchFamily="34" charset="0"/>
                  </a:rPr>
                  <a:t>300</a:t>
                </a:r>
              </a:p>
            </p:txBody>
          </p:sp>
          <p:sp>
            <p:nvSpPr>
              <p:cNvPr id="217" name="Line 450"/>
              <p:cNvSpPr>
                <a:spLocks noChangeShapeType="1"/>
              </p:cNvSpPr>
              <p:nvPr/>
            </p:nvSpPr>
            <p:spPr bwMode="auto">
              <a:xfrm>
                <a:off x="5772150" y="6325801"/>
                <a:ext cx="1422400" cy="1587"/>
              </a:xfrm>
              <a:prstGeom prst="line">
                <a:avLst/>
              </a:prstGeom>
              <a:noFill/>
              <a:ln w="28575">
                <a:solidFill>
                  <a:schemeClr val="tx1"/>
                </a:solidFill>
                <a:round/>
                <a:headEnd/>
                <a:tailEnd/>
              </a:ln>
            </p:spPr>
            <p:txBody>
              <a:bodyPr/>
              <a:lstStyle/>
              <a:p>
                <a:endParaRPr lang="en-US" dirty="0">
                  <a:latin typeface="Calibri" pitchFamily="34" charset="0"/>
                  <a:cs typeface="Calibri" pitchFamily="34" charset="0"/>
                </a:endParaRPr>
              </a:p>
            </p:txBody>
          </p:sp>
        </p:grpSp>
      </p:grpSp>
      <p:cxnSp>
        <p:nvCxnSpPr>
          <p:cNvPr id="219" name="Straight Connector 218"/>
          <p:cNvCxnSpPr/>
          <p:nvPr/>
        </p:nvCxnSpPr>
        <p:spPr>
          <a:xfrm rot="10800000" flipV="1">
            <a:off x="1295400" y="3581400"/>
            <a:ext cx="2590800" cy="762000"/>
          </a:xfrm>
          <a:prstGeom prst="line">
            <a:avLst/>
          </a:prstGeom>
        </p:spPr>
        <p:style>
          <a:lnRef idx="2">
            <a:schemeClr val="accent3"/>
          </a:lnRef>
          <a:fillRef idx="0">
            <a:schemeClr val="accent3"/>
          </a:fillRef>
          <a:effectRef idx="1">
            <a:schemeClr val="accent3"/>
          </a:effectRef>
          <a:fontRef idx="minor">
            <a:schemeClr val="tx1"/>
          </a:fontRef>
        </p:style>
      </p:cxnSp>
      <p:grpSp>
        <p:nvGrpSpPr>
          <p:cNvPr id="96" name="Group 95"/>
          <p:cNvGrpSpPr/>
          <p:nvPr/>
        </p:nvGrpSpPr>
        <p:grpSpPr>
          <a:xfrm>
            <a:off x="2857500" y="4657338"/>
            <a:ext cx="6019267" cy="1394874"/>
            <a:chOff x="2857500" y="4962138"/>
            <a:chExt cx="6019267" cy="1394874"/>
          </a:xfrm>
        </p:grpSpPr>
        <p:sp>
          <p:nvSpPr>
            <p:cNvPr id="18" name="Rectangle 132"/>
            <p:cNvSpPr>
              <a:spLocks noChangeArrowheads="1"/>
            </p:cNvSpPr>
            <p:nvPr/>
          </p:nvSpPr>
          <p:spPr bwMode="auto">
            <a:xfrm>
              <a:off x="2857500" y="5645812"/>
              <a:ext cx="292100" cy="711200"/>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dirty="0">
                <a:latin typeface="Calibri" pitchFamily="34" charset="0"/>
                <a:cs typeface="Calibri" pitchFamily="34" charset="0"/>
              </a:endParaRPr>
            </a:p>
          </p:txBody>
        </p:sp>
        <p:sp>
          <p:nvSpPr>
            <p:cNvPr id="54" name="Rectangle 170"/>
            <p:cNvSpPr>
              <a:spLocks noChangeArrowheads="1"/>
            </p:cNvSpPr>
            <p:nvPr/>
          </p:nvSpPr>
          <p:spPr bwMode="auto">
            <a:xfrm>
              <a:off x="2933237" y="5325737"/>
              <a:ext cx="179536" cy="430887"/>
            </a:xfrm>
            <a:prstGeom prst="rect">
              <a:avLst/>
            </a:prstGeom>
            <a:noFill/>
            <a:ln w="9525">
              <a:noFill/>
              <a:miter lim="800000"/>
              <a:headEnd/>
              <a:tailEnd/>
            </a:ln>
          </p:spPr>
          <p:txBody>
            <a:bodyPr wrap="none" lIns="0" tIns="0" rIns="0" bIns="0">
              <a:spAutoFit/>
            </a:bodyPr>
            <a:lstStyle/>
            <a:p>
              <a:pPr algn="l" eaLnBrk="1" hangingPunct="1">
                <a:buFontTx/>
                <a:buNone/>
              </a:pPr>
              <a:r>
                <a:rPr lang="fr-FR" sz="2800" dirty="0">
                  <a:latin typeface="Calibri" pitchFamily="34" charset="0"/>
                  <a:cs typeface="Calibri" pitchFamily="34" charset="0"/>
                </a:rPr>
                <a:t>*</a:t>
              </a:r>
            </a:p>
          </p:txBody>
        </p:sp>
        <p:sp>
          <p:nvSpPr>
            <p:cNvPr id="127" name="Rectangle 402"/>
            <p:cNvSpPr>
              <a:spLocks noChangeArrowheads="1"/>
            </p:cNvSpPr>
            <p:nvPr/>
          </p:nvSpPr>
          <p:spPr bwMode="auto">
            <a:xfrm>
              <a:off x="4724400" y="5552412"/>
              <a:ext cx="295275" cy="781050"/>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dirty="0">
                <a:latin typeface="Calibri" pitchFamily="34" charset="0"/>
                <a:cs typeface="Calibri" pitchFamily="34" charset="0"/>
              </a:endParaRPr>
            </a:p>
          </p:txBody>
        </p:sp>
        <p:sp>
          <p:nvSpPr>
            <p:cNvPr id="156" name="Rectangle 170"/>
            <p:cNvSpPr>
              <a:spLocks noChangeArrowheads="1"/>
            </p:cNvSpPr>
            <p:nvPr/>
          </p:nvSpPr>
          <p:spPr bwMode="auto">
            <a:xfrm>
              <a:off x="4777450" y="5236037"/>
              <a:ext cx="179536" cy="430887"/>
            </a:xfrm>
            <a:prstGeom prst="rect">
              <a:avLst/>
            </a:prstGeom>
            <a:noFill/>
            <a:ln w="9525">
              <a:noFill/>
              <a:miter lim="800000"/>
              <a:headEnd/>
              <a:tailEnd/>
            </a:ln>
          </p:spPr>
          <p:txBody>
            <a:bodyPr wrap="none" lIns="0" tIns="0" rIns="0" bIns="0">
              <a:spAutoFit/>
            </a:bodyPr>
            <a:lstStyle/>
            <a:p>
              <a:pPr algn="l" eaLnBrk="1" hangingPunct="1">
                <a:buFontTx/>
                <a:buNone/>
              </a:pPr>
              <a:r>
                <a:rPr lang="fr-FR" sz="2800" dirty="0">
                  <a:latin typeface="Calibri" pitchFamily="34" charset="0"/>
                  <a:cs typeface="Calibri" pitchFamily="34" charset="0"/>
                </a:rPr>
                <a:t>*</a:t>
              </a:r>
            </a:p>
          </p:txBody>
        </p:sp>
        <p:sp>
          <p:nvSpPr>
            <p:cNvPr id="198" name="Rectangle 227"/>
            <p:cNvSpPr>
              <a:spLocks noChangeArrowheads="1"/>
            </p:cNvSpPr>
            <p:nvPr/>
          </p:nvSpPr>
          <p:spPr bwMode="auto">
            <a:xfrm>
              <a:off x="6667500" y="5254059"/>
              <a:ext cx="300038" cy="1052513"/>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dirty="0">
                <a:latin typeface="Calibri" pitchFamily="34" charset="0"/>
                <a:cs typeface="Calibri" pitchFamily="34" charset="0"/>
              </a:endParaRPr>
            </a:p>
          </p:txBody>
        </p:sp>
        <p:sp>
          <p:nvSpPr>
            <p:cNvPr id="210" name="Rectangle 239"/>
            <p:cNvSpPr>
              <a:spLocks noChangeArrowheads="1"/>
            </p:cNvSpPr>
            <p:nvPr/>
          </p:nvSpPr>
          <p:spPr bwMode="auto">
            <a:xfrm>
              <a:off x="6667500" y="4962138"/>
              <a:ext cx="359073" cy="430887"/>
            </a:xfrm>
            <a:prstGeom prst="rect">
              <a:avLst/>
            </a:prstGeom>
            <a:noFill/>
            <a:ln w="9525">
              <a:noFill/>
              <a:miter lim="800000"/>
              <a:headEnd/>
              <a:tailEnd/>
            </a:ln>
          </p:spPr>
          <p:txBody>
            <a:bodyPr wrap="none" lIns="0" tIns="0" rIns="0" bIns="0">
              <a:spAutoFit/>
            </a:bodyPr>
            <a:lstStyle/>
            <a:p>
              <a:pPr algn="l" eaLnBrk="1" hangingPunct="1">
                <a:buFontTx/>
                <a:buNone/>
              </a:pPr>
              <a:r>
                <a:rPr lang="fr-FR" sz="2800" dirty="0">
                  <a:latin typeface="Calibri" pitchFamily="34" charset="0"/>
                  <a:cs typeface="Calibri" pitchFamily="34" charset="0"/>
                </a:rPr>
                <a:t>**</a:t>
              </a:r>
            </a:p>
          </p:txBody>
        </p:sp>
        <p:sp>
          <p:nvSpPr>
            <p:cNvPr id="222" name="Rectangle 221"/>
            <p:cNvSpPr/>
            <p:nvPr/>
          </p:nvSpPr>
          <p:spPr>
            <a:xfrm>
              <a:off x="7620000" y="5715000"/>
              <a:ext cx="243840" cy="304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23" name="TextBox 222"/>
            <p:cNvSpPr txBox="1"/>
            <p:nvPr/>
          </p:nvSpPr>
          <p:spPr>
            <a:xfrm>
              <a:off x="7848600" y="5673525"/>
              <a:ext cx="1028167" cy="369332"/>
            </a:xfrm>
            <a:prstGeom prst="rect">
              <a:avLst/>
            </a:prstGeom>
            <a:noFill/>
          </p:spPr>
          <p:txBody>
            <a:bodyPr wrap="none" rtlCol="0">
              <a:spAutoFit/>
            </a:bodyPr>
            <a:lstStyle/>
            <a:p>
              <a:r>
                <a:rPr lang="en-US" dirty="0" smtClean="0">
                  <a:latin typeface="Calibri" pitchFamily="34" charset="0"/>
                  <a:cs typeface="Calibri" pitchFamily="34" charset="0"/>
                </a:rPr>
                <a:t>Valdoxan</a:t>
              </a:r>
              <a:endParaRPr lang="en-US" dirty="0">
                <a:latin typeface="Calibri" pitchFamily="34" charset="0"/>
                <a:cs typeface="Calibri" pitchFamily="34" charset="0"/>
              </a:endParaRPr>
            </a:p>
          </p:txBody>
        </p:sp>
      </p:grpSp>
      <p:grpSp>
        <p:nvGrpSpPr>
          <p:cNvPr id="95" name="Group 94"/>
          <p:cNvGrpSpPr/>
          <p:nvPr/>
        </p:nvGrpSpPr>
        <p:grpSpPr>
          <a:xfrm>
            <a:off x="2312062" y="4648200"/>
            <a:ext cx="6603338" cy="1406262"/>
            <a:chOff x="2312062" y="4953000"/>
            <a:chExt cx="6603338" cy="1406262"/>
          </a:xfrm>
        </p:grpSpPr>
        <p:sp>
          <p:nvSpPr>
            <p:cNvPr id="25" name="Rectangle 139"/>
            <p:cNvSpPr>
              <a:spLocks noChangeArrowheads="1"/>
            </p:cNvSpPr>
            <p:nvPr/>
          </p:nvSpPr>
          <p:spPr bwMode="auto">
            <a:xfrm>
              <a:off x="2312062" y="5787762"/>
              <a:ext cx="284163" cy="571500"/>
            </a:xfrm>
            <a:prstGeom prst="rect">
              <a:avLst/>
            </a:prstGeom>
            <a:solidFill>
              <a:srgbClr val="FFFFFF"/>
            </a:solidFill>
            <a:ln w="9525">
              <a:noFill/>
              <a:miter lim="800000"/>
              <a:headEnd/>
              <a:tailEnd/>
            </a:ln>
          </p:spPr>
          <p:txBody>
            <a:bodyPr/>
            <a:lstStyle/>
            <a:p>
              <a:endParaRPr lang="en-US" dirty="0">
                <a:latin typeface="Calibri" pitchFamily="34" charset="0"/>
                <a:cs typeface="Calibri" pitchFamily="34" charset="0"/>
              </a:endParaRPr>
            </a:p>
          </p:txBody>
        </p:sp>
        <p:sp>
          <p:nvSpPr>
            <p:cNvPr id="134" name="Rectangle 409"/>
            <p:cNvSpPr>
              <a:spLocks noChangeArrowheads="1"/>
            </p:cNvSpPr>
            <p:nvPr/>
          </p:nvSpPr>
          <p:spPr bwMode="auto">
            <a:xfrm>
              <a:off x="4191000" y="5799337"/>
              <a:ext cx="282575" cy="538163"/>
            </a:xfrm>
            <a:prstGeom prst="rect">
              <a:avLst/>
            </a:prstGeom>
            <a:solidFill>
              <a:srgbClr val="FFFFFF"/>
            </a:solidFill>
            <a:ln w="9525">
              <a:noFill/>
              <a:miter lim="800000"/>
              <a:headEnd/>
              <a:tailEnd/>
            </a:ln>
          </p:spPr>
          <p:txBody>
            <a:bodyPr/>
            <a:lstStyle/>
            <a:p>
              <a:endParaRPr lang="en-US" dirty="0">
                <a:latin typeface="Calibri" pitchFamily="34" charset="0"/>
                <a:cs typeface="Calibri" pitchFamily="34" charset="0"/>
              </a:endParaRPr>
            </a:p>
          </p:txBody>
        </p:sp>
        <p:sp>
          <p:nvSpPr>
            <p:cNvPr id="201" name="Rectangle 230"/>
            <p:cNvSpPr>
              <a:spLocks noChangeArrowheads="1"/>
            </p:cNvSpPr>
            <p:nvPr/>
          </p:nvSpPr>
          <p:spPr bwMode="auto">
            <a:xfrm>
              <a:off x="6057900" y="5787459"/>
              <a:ext cx="288925" cy="517525"/>
            </a:xfrm>
            <a:prstGeom prst="rect">
              <a:avLst/>
            </a:prstGeom>
            <a:solidFill>
              <a:srgbClr val="FFFFFF"/>
            </a:solidFill>
            <a:ln w="9525">
              <a:noFill/>
              <a:miter lim="800000"/>
              <a:headEnd/>
              <a:tailEnd/>
            </a:ln>
          </p:spPr>
          <p:txBody>
            <a:bodyPr/>
            <a:lstStyle/>
            <a:p>
              <a:endParaRPr lang="en-US" dirty="0">
                <a:latin typeface="Calibri" pitchFamily="34" charset="0"/>
                <a:cs typeface="Calibri" pitchFamily="34" charset="0"/>
              </a:endParaRPr>
            </a:p>
          </p:txBody>
        </p:sp>
        <p:sp>
          <p:nvSpPr>
            <p:cNvPr id="224" name="Rectangle 223"/>
            <p:cNvSpPr/>
            <p:nvPr/>
          </p:nvSpPr>
          <p:spPr>
            <a:xfrm>
              <a:off x="7620000" y="5181600"/>
              <a:ext cx="243840" cy="304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25" name="TextBox 224"/>
            <p:cNvSpPr txBox="1"/>
            <p:nvPr/>
          </p:nvSpPr>
          <p:spPr>
            <a:xfrm>
              <a:off x="7848600" y="5140125"/>
              <a:ext cx="860877" cy="369332"/>
            </a:xfrm>
            <a:prstGeom prst="rect">
              <a:avLst/>
            </a:prstGeom>
            <a:noFill/>
          </p:spPr>
          <p:txBody>
            <a:bodyPr wrap="none" rtlCol="0">
              <a:spAutoFit/>
            </a:bodyPr>
            <a:lstStyle/>
            <a:p>
              <a:r>
                <a:rPr lang="en-US" dirty="0" smtClean="0">
                  <a:latin typeface="Calibri" pitchFamily="34" charset="0"/>
                  <a:cs typeface="Calibri" pitchFamily="34" charset="0"/>
                </a:rPr>
                <a:t>Vehicle</a:t>
              </a:r>
              <a:endParaRPr lang="en-US" dirty="0">
                <a:latin typeface="Calibri" pitchFamily="34" charset="0"/>
                <a:cs typeface="Calibri" pitchFamily="34" charset="0"/>
              </a:endParaRPr>
            </a:p>
          </p:txBody>
        </p:sp>
        <p:sp>
          <p:nvSpPr>
            <p:cNvPr id="226" name="Rectangle 225"/>
            <p:cNvSpPr/>
            <p:nvPr/>
          </p:nvSpPr>
          <p:spPr>
            <a:xfrm>
              <a:off x="7467600" y="4953000"/>
              <a:ext cx="1447800" cy="121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93" name="Rectangle 92"/>
          <p:cNvSpPr/>
          <p:nvPr/>
        </p:nvSpPr>
        <p:spPr>
          <a:xfrm>
            <a:off x="11430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Soumier A et al. </a:t>
            </a:r>
            <a:r>
              <a:rPr lang="en-US" sz="1200" i="1" dirty="0" smtClean="0">
                <a:latin typeface="Calibri" pitchFamily="34" charset="0"/>
                <a:cs typeface="Calibri" pitchFamily="34" charset="0"/>
              </a:rPr>
              <a:t>Neuropsychopharmacol.</a:t>
            </a:r>
            <a:r>
              <a:rPr lang="en-US" sz="1200" dirty="0" smtClean="0">
                <a:latin typeface="Calibri" pitchFamily="34" charset="0"/>
                <a:cs typeface="Calibri" pitchFamily="34" charset="0"/>
              </a:rPr>
              <a:t> 2009.</a:t>
            </a:r>
            <a:endParaRPr lang="en-US" sz="1200" dirty="0">
              <a:latin typeface="Calibri" pitchFamily="34" charset="0"/>
              <a:cs typeface="Calibri" pitchFamily="34" charset="0"/>
            </a:endParaRPr>
          </a:p>
        </p:txBody>
      </p:sp>
      <p:sp>
        <p:nvSpPr>
          <p:cNvPr id="99" name="TextBox 98"/>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9"/>
                                        </p:tgtEl>
                                        <p:attrNameLst>
                                          <p:attrName>style.visibility</p:attrName>
                                        </p:attrNameLst>
                                      </p:cBhvr>
                                      <p:to>
                                        <p:strVal val="visible"/>
                                      </p:to>
                                    </p:set>
                                    <p:animEffect transition="in" filter="wipe(up)">
                                      <p:cBhvr>
                                        <p:cTn id="12" dur="500"/>
                                        <p:tgtEl>
                                          <p:spTgt spid="219"/>
                                        </p:tgtEl>
                                      </p:cBhvr>
                                    </p:animEffect>
                                  </p:childTnLst>
                                </p:cTn>
                              </p:par>
                              <p:par>
                                <p:cTn id="13" presetID="22" presetClass="entr" presetSubtype="1" fill="hold" nodeType="withEffect">
                                  <p:stCondLst>
                                    <p:cond delay="0"/>
                                  </p:stCondLst>
                                  <p:childTnLst>
                                    <p:set>
                                      <p:cBhvr>
                                        <p:cTn id="14" dur="1" fill="hold">
                                          <p:stCondLst>
                                            <p:cond delay="0"/>
                                          </p:stCondLst>
                                        </p:cTn>
                                        <p:tgtEl>
                                          <p:spTgt spid="221"/>
                                        </p:tgtEl>
                                        <p:attrNameLst>
                                          <p:attrName>style.visibility</p:attrName>
                                        </p:attrNameLst>
                                      </p:cBhvr>
                                      <p:to>
                                        <p:strVal val="visible"/>
                                      </p:to>
                                    </p:set>
                                    <p:animEffect transition="in" filter="wipe(up)">
                                      <p:cBhvr>
                                        <p:cTn id="15" dur="500"/>
                                        <p:tgtEl>
                                          <p:spTgt spid="221"/>
                                        </p:tgtEl>
                                      </p:cBhvr>
                                    </p:animEffec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wipe(up)">
                                      <p:cBhvr>
                                        <p:cTn id="19" dur="500"/>
                                        <p:tgtEl>
                                          <p:spTgt spid="9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wipe(down)">
                                      <p:cBhvr>
                                        <p:cTn id="24" dur="500"/>
                                        <p:tgtEl>
                                          <p:spTgt spid="9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5"/>
                                        </p:tgtEl>
                                        <p:attrNameLst>
                                          <p:attrName>style.visibility</p:attrName>
                                        </p:attrNameLst>
                                      </p:cBhvr>
                                      <p:to>
                                        <p:strVal val="visible"/>
                                      </p:to>
                                    </p:set>
                                    <p:animEffect transition="in" filter="wipe(down)">
                                      <p:cBhvr>
                                        <p:cTn id="29" dur="500"/>
                                        <p:tgtEl>
                                          <p:spTgt spid="9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96"/>
                                        </p:tgtEl>
                                        <p:attrNameLst>
                                          <p:attrName>style.visibility</p:attrName>
                                        </p:attrNameLst>
                                      </p:cBhvr>
                                      <p:to>
                                        <p:strVal val="visible"/>
                                      </p:to>
                                    </p:set>
                                    <p:animEffect transition="in" filter="wipe(down)">
                                      <p:cBhvr>
                                        <p:cTn id="34" dur="500"/>
                                        <p:tgtEl>
                                          <p:spTgt spid="9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p:cTn id="39" dur="500" fill="hold"/>
                                        <p:tgtEl>
                                          <p:spTgt spid="92"/>
                                        </p:tgtEl>
                                        <p:attrNameLst>
                                          <p:attrName>ppt_w</p:attrName>
                                        </p:attrNameLst>
                                      </p:cBhvr>
                                      <p:tavLst>
                                        <p:tav tm="0">
                                          <p:val>
                                            <p:fltVal val="0"/>
                                          </p:val>
                                        </p:tav>
                                        <p:tav tm="100000">
                                          <p:val>
                                            <p:strVal val="#ppt_w"/>
                                          </p:val>
                                        </p:tav>
                                      </p:tavLst>
                                    </p:anim>
                                    <p:anim calcmode="lin" valueType="num">
                                      <p:cBhvr>
                                        <p:cTn id="40" dur="500" fill="hold"/>
                                        <p:tgtEl>
                                          <p:spTgt spid="92"/>
                                        </p:tgtEl>
                                        <p:attrNameLst>
                                          <p:attrName>ppt_h</p:attrName>
                                        </p:attrNameLst>
                                      </p:cBhvr>
                                      <p:tavLst>
                                        <p:tav tm="0">
                                          <p:val>
                                            <p:fltVal val="0"/>
                                          </p:val>
                                        </p:tav>
                                        <p:tav tm="100000">
                                          <p:val>
                                            <p:strVal val="#ppt_h"/>
                                          </p:val>
                                        </p:tav>
                                      </p:tavLst>
                                    </p:anim>
                                    <p:animEffect transition="in" filter="fade">
                                      <p:cBhvr>
                                        <p:cTn id="4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685800" y="4114800"/>
            <a:ext cx="5638800" cy="4419600"/>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pic>
        <p:nvPicPr>
          <p:cNvPr id="77"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1573591" y="5535989"/>
            <a:ext cx="1580861" cy="1580861"/>
          </a:xfrm>
          <a:prstGeom prst="rect">
            <a:avLst/>
          </a:prstGeom>
          <a:noFill/>
        </p:spPr>
      </p:pic>
      <p:pic>
        <p:nvPicPr>
          <p:cNvPr id="78"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3919312" y="5532348"/>
            <a:ext cx="1580861" cy="1580861"/>
          </a:xfrm>
          <a:prstGeom prst="rect">
            <a:avLst/>
          </a:prstGeom>
          <a:noFill/>
        </p:spPr>
      </p:pic>
      <p:sp>
        <p:nvSpPr>
          <p:cNvPr id="2" name="Title 1"/>
          <p:cNvSpPr>
            <a:spLocks noGrp="1"/>
          </p:cNvSpPr>
          <p:nvPr>
            <p:ph type="title"/>
          </p:nvPr>
        </p:nvSpPr>
        <p:spPr>
          <a:xfrm>
            <a:off x="762000" y="274320"/>
            <a:ext cx="8171688" cy="716280"/>
          </a:xfrm>
        </p:spPr>
        <p:txBody>
          <a:bodyPr>
            <a:normAutofit fontScale="90000"/>
          </a:bodyPr>
          <a:lstStyle/>
          <a:p>
            <a:r>
              <a:rPr lang="en-US" dirty="0" smtClean="0"/>
              <a:t>GSK3b Phosphorylates Clock Genes</a:t>
            </a:r>
            <a:endParaRPr lang="en-US" dirty="0"/>
          </a:p>
        </p:txBody>
      </p:sp>
      <p:sp>
        <p:nvSpPr>
          <p:cNvPr id="35" name="Freeform 34"/>
          <p:cNvSpPr/>
          <p:nvPr/>
        </p:nvSpPr>
        <p:spPr>
          <a:xfrm>
            <a:off x="0" y="2129957"/>
            <a:ext cx="9122229" cy="1694543"/>
          </a:xfrm>
          <a:custGeom>
            <a:avLst/>
            <a:gdLst>
              <a:gd name="connsiteX0" fmla="*/ 0 w 9122229"/>
              <a:gd name="connsiteY0" fmla="*/ 1520372 h 1694543"/>
              <a:gd name="connsiteX1" fmla="*/ 805543 w 9122229"/>
              <a:gd name="connsiteY1" fmla="*/ 943429 h 1694543"/>
              <a:gd name="connsiteX2" fmla="*/ 1709057 w 9122229"/>
              <a:gd name="connsiteY2" fmla="*/ 431800 h 1694543"/>
              <a:gd name="connsiteX3" fmla="*/ 3254829 w 9122229"/>
              <a:gd name="connsiteY3" fmla="*/ 50800 h 1694543"/>
              <a:gd name="connsiteX4" fmla="*/ 5551714 w 9122229"/>
              <a:gd name="connsiteY4" fmla="*/ 127000 h 1694543"/>
              <a:gd name="connsiteX5" fmla="*/ 7805057 w 9122229"/>
              <a:gd name="connsiteY5" fmla="*/ 801915 h 1694543"/>
              <a:gd name="connsiteX6" fmla="*/ 9122229 w 9122229"/>
              <a:gd name="connsiteY6" fmla="*/ 1694543 h 169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2229" h="1694543">
                <a:moveTo>
                  <a:pt x="0" y="1520372"/>
                </a:moveTo>
                <a:cubicBezTo>
                  <a:pt x="260350" y="1322615"/>
                  <a:pt x="520700" y="1124858"/>
                  <a:pt x="805543" y="943429"/>
                </a:cubicBezTo>
                <a:cubicBezTo>
                  <a:pt x="1090386" y="762000"/>
                  <a:pt x="1300843" y="580571"/>
                  <a:pt x="1709057" y="431800"/>
                </a:cubicBezTo>
                <a:cubicBezTo>
                  <a:pt x="2117271" y="283029"/>
                  <a:pt x="2614386" y="101600"/>
                  <a:pt x="3254829" y="50800"/>
                </a:cubicBezTo>
                <a:cubicBezTo>
                  <a:pt x="3895272" y="0"/>
                  <a:pt x="4793343" y="1814"/>
                  <a:pt x="5551714" y="127000"/>
                </a:cubicBezTo>
                <a:cubicBezTo>
                  <a:pt x="6310085" y="252186"/>
                  <a:pt x="7209971" y="540658"/>
                  <a:pt x="7805057" y="801915"/>
                </a:cubicBezTo>
                <a:cubicBezTo>
                  <a:pt x="8400143" y="1063172"/>
                  <a:pt x="8761186" y="1378857"/>
                  <a:pt x="9122229" y="1694543"/>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45" name="Down Arrow 44"/>
          <p:cNvSpPr/>
          <p:nvPr/>
        </p:nvSpPr>
        <p:spPr>
          <a:xfrm>
            <a:off x="3733800" y="5025557"/>
            <a:ext cx="1143000" cy="13716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latin typeface="Calibri" pitchFamily="34" charset="0"/>
              <a:cs typeface="Calibri" pitchFamily="34" charset="0"/>
            </a:endParaRPr>
          </a:p>
        </p:txBody>
      </p:sp>
      <p:grpSp>
        <p:nvGrpSpPr>
          <p:cNvPr id="3" name="Group 48"/>
          <p:cNvGrpSpPr/>
          <p:nvPr/>
        </p:nvGrpSpPr>
        <p:grpSpPr>
          <a:xfrm>
            <a:off x="4191000" y="5482757"/>
            <a:ext cx="996658" cy="1143000"/>
            <a:chOff x="2667000" y="2743200"/>
            <a:chExt cx="996658" cy="1143000"/>
          </a:xfrm>
        </p:grpSpPr>
        <p:pic>
          <p:nvPicPr>
            <p:cNvPr id="50" name="Picture 49" descr="Picture3.png"/>
            <p:cNvPicPr>
              <a:picLocks noChangeAspect="1"/>
            </p:cNvPicPr>
            <p:nvPr/>
          </p:nvPicPr>
          <p:blipFill>
            <a:blip r:embed="rId4" cstate="print"/>
            <a:srcRect r="46930" b="25293"/>
            <a:stretch>
              <a:fillRect/>
            </a:stretch>
          </p:blipFill>
          <p:spPr>
            <a:xfrm>
              <a:off x="2667000" y="2743200"/>
              <a:ext cx="685800" cy="1143000"/>
            </a:xfrm>
            <a:prstGeom prst="rect">
              <a:avLst/>
            </a:prstGeom>
          </p:spPr>
        </p:pic>
        <p:pic>
          <p:nvPicPr>
            <p:cNvPr id="51" name="Picture 50" descr="Picture4.png"/>
            <p:cNvPicPr>
              <a:picLocks noChangeAspect="1"/>
            </p:cNvPicPr>
            <p:nvPr/>
          </p:nvPicPr>
          <p:blipFill>
            <a:blip r:embed="rId5" cstate="print"/>
            <a:srcRect b="32897"/>
            <a:stretch>
              <a:fillRect/>
            </a:stretch>
          </p:blipFill>
          <p:spPr>
            <a:xfrm rot="5400000">
              <a:off x="3279648" y="2892552"/>
              <a:ext cx="457162" cy="310858"/>
            </a:xfrm>
            <a:prstGeom prst="rect">
              <a:avLst/>
            </a:prstGeom>
          </p:spPr>
        </p:pic>
        <p:sp useBgFill="1">
          <p:nvSpPr>
            <p:cNvPr id="52" name="Isosceles Triangle 51"/>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4" name="Group 52"/>
          <p:cNvGrpSpPr/>
          <p:nvPr/>
        </p:nvGrpSpPr>
        <p:grpSpPr>
          <a:xfrm flipH="1">
            <a:off x="4419600" y="5482757"/>
            <a:ext cx="990600" cy="1143000"/>
            <a:chOff x="2673058" y="3048000"/>
            <a:chExt cx="990600" cy="1143000"/>
          </a:xfrm>
        </p:grpSpPr>
        <p:pic>
          <p:nvPicPr>
            <p:cNvPr id="54" name="Picture 53" descr="Picture3.png"/>
            <p:cNvPicPr>
              <a:picLocks noChangeAspect="1"/>
            </p:cNvPicPr>
            <p:nvPr/>
          </p:nvPicPr>
          <p:blipFill>
            <a:blip r:embed="rId4" cstate="print"/>
            <a:srcRect r="46930" b="25293"/>
            <a:stretch>
              <a:fillRect/>
            </a:stretch>
          </p:blipFill>
          <p:spPr>
            <a:xfrm>
              <a:off x="2673058" y="3048000"/>
              <a:ext cx="685800" cy="1143000"/>
            </a:xfrm>
            <a:prstGeom prst="rect">
              <a:avLst/>
            </a:prstGeom>
          </p:spPr>
        </p:pic>
        <p:pic>
          <p:nvPicPr>
            <p:cNvPr id="55" name="Picture 54" descr="Picture4.png"/>
            <p:cNvPicPr>
              <a:picLocks noChangeAspect="1"/>
            </p:cNvPicPr>
            <p:nvPr/>
          </p:nvPicPr>
          <p:blipFill>
            <a:blip r:embed="rId5" cstate="print"/>
            <a:srcRect b="32897"/>
            <a:stretch>
              <a:fillRect/>
            </a:stretch>
          </p:blipFill>
          <p:spPr>
            <a:xfrm rot="5400000">
              <a:off x="3279648" y="3578351"/>
              <a:ext cx="457162" cy="310858"/>
            </a:xfrm>
            <a:prstGeom prst="rect">
              <a:avLst/>
            </a:prstGeom>
          </p:spPr>
        </p:pic>
        <p:sp useBgFill="1">
          <p:nvSpPr>
            <p:cNvPr id="56" name="Isosceles Triangle 55"/>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57" name="TextBox 56"/>
          <p:cNvSpPr txBox="1"/>
          <p:nvPr/>
        </p:nvSpPr>
        <p:spPr>
          <a:xfrm>
            <a:off x="3505200" y="3048000"/>
            <a:ext cx="497893"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Per</a:t>
            </a:r>
            <a:endParaRPr lang="en-US" dirty="0">
              <a:solidFill>
                <a:schemeClr val="bg1"/>
              </a:solidFill>
              <a:latin typeface="Calibri" pitchFamily="34" charset="0"/>
              <a:cs typeface="Calibri" pitchFamily="34" charset="0"/>
            </a:endParaRPr>
          </a:p>
        </p:txBody>
      </p:sp>
      <p:sp>
        <p:nvSpPr>
          <p:cNvPr id="58" name="TextBox 57"/>
          <p:cNvSpPr txBox="1"/>
          <p:nvPr/>
        </p:nvSpPr>
        <p:spPr>
          <a:xfrm>
            <a:off x="4648200" y="3059723"/>
            <a:ext cx="493597" cy="369332"/>
          </a:xfrm>
          <a:prstGeom prst="rect">
            <a:avLst/>
          </a:prstGeom>
          <a:noFill/>
        </p:spPr>
        <p:txBody>
          <a:bodyPr wrap="none" rtlCol="0">
            <a:spAutoFit/>
          </a:bodyPr>
          <a:lstStyle/>
          <a:p>
            <a:r>
              <a:rPr lang="en-US" dirty="0" smtClean="0">
                <a:solidFill>
                  <a:schemeClr val="bg1"/>
                </a:solidFill>
                <a:latin typeface="Calibri" pitchFamily="34" charset="0"/>
                <a:cs typeface="Calibri" pitchFamily="34" charset="0"/>
              </a:rPr>
              <a:t>Cry</a:t>
            </a:r>
            <a:endParaRPr lang="en-US" dirty="0">
              <a:solidFill>
                <a:schemeClr val="bg1"/>
              </a:solidFill>
              <a:latin typeface="Calibri" pitchFamily="34" charset="0"/>
              <a:cs typeface="Calibri" pitchFamily="34" charset="0"/>
            </a:endParaRPr>
          </a:p>
        </p:txBody>
      </p:sp>
      <p:pic>
        <p:nvPicPr>
          <p:cNvPr id="61" name="Picture 60" descr="Picture3.png"/>
          <p:cNvPicPr>
            <a:picLocks noChangeAspect="1"/>
          </p:cNvPicPr>
          <p:nvPr/>
        </p:nvPicPr>
        <p:blipFill>
          <a:blip r:embed="rId4" cstate="print"/>
          <a:srcRect b="25292"/>
          <a:stretch>
            <a:fillRect/>
          </a:stretch>
        </p:blipFill>
        <p:spPr>
          <a:xfrm>
            <a:off x="3276600" y="2663357"/>
            <a:ext cx="1292245" cy="1143000"/>
          </a:xfrm>
          <a:prstGeom prst="rect">
            <a:avLst/>
          </a:prstGeom>
        </p:spPr>
      </p:pic>
      <p:pic>
        <p:nvPicPr>
          <p:cNvPr id="62" name="Picture 11" descr="C:\Users\nlowe\AppData\Local\Microsoft\Windows\Temporary Internet Files\Content.IE5\GQ0GSDKH\MC900300013[1].wmf"/>
          <p:cNvPicPr>
            <a:picLocks noChangeAspect="1" noChangeArrowheads="1"/>
          </p:cNvPicPr>
          <p:nvPr/>
        </p:nvPicPr>
        <p:blipFill>
          <a:blip r:embed="rId6" cstate="print"/>
          <a:srcRect/>
          <a:stretch>
            <a:fillRect/>
          </a:stretch>
        </p:blipFill>
        <p:spPr bwMode="auto">
          <a:xfrm flipH="1">
            <a:off x="1219200" y="2623109"/>
            <a:ext cx="1143000" cy="1238198"/>
          </a:xfrm>
          <a:prstGeom prst="rect">
            <a:avLst/>
          </a:prstGeom>
          <a:noFill/>
        </p:spPr>
      </p:pic>
      <p:sp>
        <p:nvSpPr>
          <p:cNvPr id="63" name="TextBox 62"/>
          <p:cNvSpPr txBox="1"/>
          <p:nvPr/>
        </p:nvSpPr>
        <p:spPr>
          <a:xfrm>
            <a:off x="1348450" y="3810000"/>
            <a:ext cx="795411" cy="369332"/>
          </a:xfrm>
          <a:prstGeom prst="rect">
            <a:avLst/>
          </a:prstGeom>
          <a:noFill/>
        </p:spPr>
        <p:txBody>
          <a:bodyPr wrap="none" rtlCol="0">
            <a:spAutoFit/>
          </a:bodyPr>
          <a:lstStyle/>
          <a:p>
            <a:r>
              <a:rPr lang="en-US" dirty="0" smtClean="0">
                <a:latin typeface="Calibri" pitchFamily="34" charset="0"/>
                <a:cs typeface="Calibri" pitchFamily="34" charset="0"/>
              </a:rPr>
              <a:t>GSK3b</a:t>
            </a:r>
            <a:endParaRPr lang="en-US" dirty="0">
              <a:latin typeface="Calibri" pitchFamily="34" charset="0"/>
              <a:cs typeface="Calibri" pitchFamily="34" charset="0"/>
            </a:endParaRPr>
          </a:p>
        </p:txBody>
      </p:sp>
      <p:cxnSp>
        <p:nvCxnSpPr>
          <p:cNvPr id="64" name="Straight Arrow Connector 63"/>
          <p:cNvCxnSpPr/>
          <p:nvPr/>
        </p:nvCxnSpPr>
        <p:spPr>
          <a:xfrm flipV="1">
            <a:off x="1750831" y="2957524"/>
            <a:ext cx="609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1905000" y="294865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itchFamily="34" charset="0"/>
                <a:cs typeface="Calibri" pitchFamily="34" charset="0"/>
              </a:rPr>
              <a:t>P</a:t>
            </a:r>
            <a:endParaRPr lang="en-US" dirty="0">
              <a:latin typeface="Calibri" pitchFamily="34" charset="0"/>
              <a:cs typeface="Calibri" pitchFamily="34" charset="0"/>
            </a:endParaRPr>
          </a:p>
        </p:txBody>
      </p:sp>
      <p:sp>
        <p:nvSpPr>
          <p:cNvPr id="37" name="TextBox 36"/>
          <p:cNvSpPr txBox="1"/>
          <p:nvPr/>
        </p:nvSpPr>
        <p:spPr>
          <a:xfrm>
            <a:off x="685800" y="6324600"/>
            <a:ext cx="766557" cy="307777"/>
          </a:xfrm>
          <a:prstGeom prst="rect">
            <a:avLst/>
          </a:prstGeom>
          <a:noFill/>
        </p:spPr>
        <p:txBody>
          <a:bodyPr wrap="none" rtlCol="0">
            <a:spAutoFit/>
          </a:bodyPr>
          <a:lstStyle/>
          <a:p>
            <a:r>
              <a:rPr lang="en-US" sz="1400" dirty="0" smtClean="0">
                <a:latin typeface="Calibri" pitchFamily="34" charset="0"/>
                <a:cs typeface="Calibri" pitchFamily="34" charset="0"/>
              </a:rPr>
              <a:t>Nucleus</a:t>
            </a:r>
            <a:endParaRPr lang="en-US" sz="1400" dirty="0">
              <a:latin typeface="Calibri" pitchFamily="34" charset="0"/>
              <a:cs typeface="Calibri" pitchFamily="34" charset="0"/>
            </a:endParaRPr>
          </a:p>
        </p:txBody>
      </p:sp>
      <p:sp>
        <p:nvSpPr>
          <p:cNvPr id="39" name="TextBox 38"/>
          <p:cNvSpPr txBox="1"/>
          <p:nvPr/>
        </p:nvSpPr>
        <p:spPr>
          <a:xfrm>
            <a:off x="-80937" y="2590800"/>
            <a:ext cx="995337" cy="523220"/>
          </a:xfrm>
          <a:prstGeom prst="rect">
            <a:avLst/>
          </a:prstGeom>
          <a:noFill/>
        </p:spPr>
        <p:txBody>
          <a:bodyPr wrap="none" rtlCol="0">
            <a:spAutoFit/>
          </a:bodyPr>
          <a:lstStyle/>
          <a:p>
            <a:pPr algn="r"/>
            <a:r>
              <a:rPr lang="en-US" sz="1400" dirty="0" smtClean="0">
                <a:latin typeface="Calibri" pitchFamily="34" charset="0"/>
                <a:cs typeface="Calibri" pitchFamily="34" charset="0"/>
              </a:rPr>
              <a:t>Cell </a:t>
            </a:r>
          </a:p>
          <a:p>
            <a:pPr algn="r"/>
            <a:r>
              <a:rPr lang="en-US" sz="1400" dirty="0" smtClean="0">
                <a:latin typeface="Calibri" pitchFamily="34" charset="0"/>
                <a:cs typeface="Calibri" pitchFamily="34" charset="0"/>
              </a:rPr>
              <a:t>Membrane</a:t>
            </a:r>
            <a:endParaRPr lang="en-US" sz="1400" dirty="0">
              <a:latin typeface="Calibri" pitchFamily="34" charset="0"/>
              <a:cs typeface="Calibri" pitchFamily="34" charset="0"/>
            </a:endParaRPr>
          </a:p>
        </p:txBody>
      </p:sp>
      <p:sp>
        <p:nvSpPr>
          <p:cNvPr id="40" name="TextBox 39"/>
          <p:cNvSpPr txBox="1"/>
          <p:nvPr/>
        </p:nvSpPr>
        <p:spPr>
          <a:xfrm>
            <a:off x="7377619" y="2362200"/>
            <a:ext cx="1766381" cy="646331"/>
          </a:xfrm>
          <a:prstGeom prst="rect">
            <a:avLst/>
          </a:prstGeom>
          <a:noFill/>
        </p:spPr>
        <p:txBody>
          <a:bodyPr wrap="none" rtlCol="0">
            <a:spAutoFit/>
          </a:bodyPr>
          <a:lstStyle/>
          <a:p>
            <a:pPr algn="r"/>
            <a:r>
              <a:rPr lang="en-US" dirty="0" smtClean="0">
                <a:latin typeface="Calibri" pitchFamily="34" charset="0"/>
                <a:cs typeface="Calibri" pitchFamily="34" charset="0"/>
              </a:rPr>
              <a:t>Suprachiasmatic </a:t>
            </a:r>
          </a:p>
          <a:p>
            <a:pPr algn="r"/>
            <a:r>
              <a:rPr lang="en-US" dirty="0" smtClean="0">
                <a:latin typeface="Calibri" pitchFamily="34" charset="0"/>
                <a:cs typeface="Calibri" pitchFamily="34" charset="0"/>
              </a:rPr>
              <a:t>Nucleus</a:t>
            </a:r>
            <a:endParaRPr lang="en-US" dirty="0">
              <a:latin typeface="Calibri" pitchFamily="34" charset="0"/>
              <a:cs typeface="Calibri" pitchFamily="34" charset="0"/>
            </a:endParaRPr>
          </a:p>
        </p:txBody>
      </p:sp>
      <p:sp>
        <p:nvSpPr>
          <p:cNvPr id="41" name="&quot;No&quot; Symbol 40"/>
          <p:cNvSpPr/>
          <p:nvPr/>
        </p:nvSpPr>
        <p:spPr>
          <a:xfrm>
            <a:off x="3276600" y="2514600"/>
            <a:ext cx="1295400" cy="1295400"/>
          </a:xfrm>
          <a:prstGeom prst="noSmoking">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b="1" dirty="0" smtClean="0">
                <a:solidFill>
                  <a:schemeClr val="bg1"/>
                </a:solidFill>
                <a:latin typeface="Calibri" pitchFamily="34" charset="0"/>
                <a:cs typeface="Calibri" pitchFamily="34" charset="0"/>
              </a:rPr>
              <a:t>Overactive Repressor</a:t>
            </a:r>
            <a:endParaRPr lang="en-US" sz="1200" b="1" dirty="0">
              <a:solidFill>
                <a:schemeClr val="bg1"/>
              </a:solidFill>
              <a:latin typeface="Calibri" pitchFamily="34" charset="0"/>
              <a:cs typeface="Calibri" pitchFamily="34" charset="0"/>
            </a:endParaRPr>
          </a:p>
        </p:txBody>
      </p:sp>
      <p:sp>
        <p:nvSpPr>
          <p:cNvPr id="43" name="TextBox 42"/>
          <p:cNvSpPr txBox="1"/>
          <p:nvPr/>
        </p:nvSpPr>
        <p:spPr>
          <a:xfrm>
            <a:off x="6781800" y="5181600"/>
            <a:ext cx="19812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smtClean="0">
                <a:solidFill>
                  <a:schemeClr val="tx1"/>
                </a:solidFill>
                <a:latin typeface="Calibri" pitchFamily="34" charset="0"/>
                <a:cs typeface="Calibri" pitchFamily="34" charset="0"/>
              </a:rPr>
              <a:t>Setting the clock forward</a:t>
            </a:r>
            <a:endParaRPr lang="en-US" dirty="0">
              <a:solidFill>
                <a:schemeClr val="tx1"/>
              </a:solidFill>
              <a:latin typeface="Calibri" pitchFamily="34" charset="0"/>
              <a:cs typeface="Calibri" pitchFamily="34" charset="0"/>
            </a:endParaRPr>
          </a:p>
        </p:txBody>
      </p:sp>
      <p:grpSp>
        <p:nvGrpSpPr>
          <p:cNvPr id="44" name="Group 43"/>
          <p:cNvGrpSpPr/>
          <p:nvPr/>
        </p:nvGrpSpPr>
        <p:grpSpPr>
          <a:xfrm>
            <a:off x="914400" y="1143000"/>
            <a:ext cx="1541610" cy="1674340"/>
            <a:chOff x="2120753" y="1775461"/>
            <a:chExt cx="1692554" cy="1838281"/>
          </a:xfrm>
        </p:grpSpPr>
        <p:sp>
          <p:nvSpPr>
            <p:cNvPr id="46" name="Plaque 45"/>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7" name="Plaque 46"/>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8" name="TextBox 47"/>
            <p:cNvSpPr txBox="1"/>
            <p:nvPr/>
          </p:nvSpPr>
          <p:spPr>
            <a:xfrm>
              <a:off x="3112237" y="1775461"/>
              <a:ext cx="521300" cy="304121"/>
            </a:xfrm>
            <a:prstGeom prst="rect">
              <a:avLst/>
            </a:prstGeom>
            <a:noFill/>
          </p:spPr>
          <p:txBody>
            <a:bodyPr wrap="none" rtlCol="0">
              <a:spAutoFit/>
            </a:bodyPr>
            <a:lstStyle/>
            <a:p>
              <a:r>
                <a:rPr lang="en-US" sz="1200" b="1" dirty="0" smtClean="0">
                  <a:latin typeface="Calibri" pitchFamily="34" charset="0"/>
                  <a:cs typeface="Calibri" pitchFamily="34" charset="0"/>
                </a:rPr>
                <a:t>MT1</a:t>
              </a:r>
              <a:endParaRPr lang="en-US" sz="1200" b="1" dirty="0">
                <a:latin typeface="Calibri" pitchFamily="34" charset="0"/>
                <a:cs typeface="Calibri" pitchFamily="34" charset="0"/>
              </a:endParaRPr>
            </a:p>
          </p:txBody>
        </p:sp>
        <p:sp>
          <p:nvSpPr>
            <p:cNvPr id="49" name="TextBox 48"/>
            <p:cNvSpPr txBox="1"/>
            <p:nvPr/>
          </p:nvSpPr>
          <p:spPr>
            <a:xfrm>
              <a:off x="3292007" y="2863054"/>
              <a:ext cx="521300" cy="304121"/>
            </a:xfrm>
            <a:prstGeom prst="rect">
              <a:avLst/>
            </a:prstGeom>
            <a:noFill/>
          </p:spPr>
          <p:txBody>
            <a:bodyPr wrap="none" rtlCol="0">
              <a:spAutoFit/>
            </a:bodyPr>
            <a:lstStyle/>
            <a:p>
              <a:r>
                <a:rPr lang="en-US" sz="1200" b="1" dirty="0" smtClean="0">
                  <a:latin typeface="Calibri" pitchFamily="34" charset="0"/>
                  <a:cs typeface="Calibri" pitchFamily="34" charset="0"/>
                </a:rPr>
                <a:t>MT2</a:t>
              </a:r>
              <a:endParaRPr lang="en-US" sz="1200" b="1" dirty="0">
                <a:latin typeface="Calibri" pitchFamily="34" charset="0"/>
                <a:cs typeface="Calibri" pitchFamily="34" charset="0"/>
              </a:endParaRPr>
            </a:p>
          </p:txBody>
        </p:sp>
        <p:sp>
          <p:nvSpPr>
            <p:cNvPr id="53" name="Rounded Rectangle 52"/>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59" name="Text Box 23"/>
            <p:cNvSpPr txBox="1">
              <a:spLocks noChangeArrowheads="1"/>
            </p:cNvSpPr>
            <p:nvPr/>
          </p:nvSpPr>
          <p:spPr bwMode="auto">
            <a:xfrm>
              <a:off x="2120753" y="3262687"/>
              <a:ext cx="707855" cy="304121"/>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sp>
          <p:nvSpPr>
            <p:cNvPr id="60" name="Oval 59"/>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36" name="Rectangle 35"/>
          <p:cNvSpPr/>
          <p:nvPr/>
        </p:nvSpPr>
        <p:spPr>
          <a:xfrm>
            <a:off x="1371600" y="6581001"/>
            <a:ext cx="6324600" cy="276999"/>
          </a:xfrm>
          <a:prstGeom prst="rect">
            <a:avLst/>
          </a:prstGeom>
        </p:spPr>
        <p:txBody>
          <a:bodyPr wrap="square">
            <a:spAutoFit/>
          </a:bodyPr>
          <a:lstStyle/>
          <a:p>
            <a:pPr algn="ctr"/>
            <a:r>
              <a:rPr lang="en-US" sz="1200" dirty="0" err="1" smtClean="0">
                <a:latin typeface="Calibri" pitchFamily="34" charset="0"/>
                <a:cs typeface="Calibri" pitchFamily="34" charset="0"/>
              </a:rPr>
              <a:t>Iitaka</a:t>
            </a:r>
            <a:r>
              <a:rPr lang="en-US" sz="1200" dirty="0" smtClean="0">
                <a:latin typeface="Calibri" pitchFamily="34" charset="0"/>
                <a:cs typeface="Calibri" pitchFamily="34" charset="0"/>
              </a:rPr>
              <a:t> C et al. </a:t>
            </a:r>
            <a:r>
              <a:rPr lang="en-US" sz="1200" i="1" dirty="0" smtClean="0">
                <a:latin typeface="Calibri" pitchFamily="34" charset="0"/>
                <a:cs typeface="Calibri" pitchFamily="34" charset="0"/>
              </a:rPr>
              <a:t>J Biol Chem. </a:t>
            </a:r>
            <a:r>
              <a:rPr lang="en-US" sz="1200" dirty="0" smtClean="0">
                <a:latin typeface="Calibri" pitchFamily="34" charset="0"/>
                <a:cs typeface="Calibri" pitchFamily="34" charset="0"/>
              </a:rPr>
              <a:t>2005. Stephen M. Stahl, MD,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64" presetClass="path" presetSubtype="0" accel="50000" decel="50000" fill="hold" nodeType="afterEffect">
                                  <p:stCondLst>
                                    <p:cond delay="0"/>
                                  </p:stCondLst>
                                  <p:childTnLst>
                                    <p:animMotion origin="layout" path="M -5.55556E-7 -4.44444E-6 L -0.10451 -0.40555 " pathEditMode="relative" rAng="0" ptsTypes="AA">
                                      <p:cBhvr>
                                        <p:cTn id="12" dur="2000" fill="hold"/>
                                        <p:tgtEl>
                                          <p:spTgt spid="3"/>
                                        </p:tgtEl>
                                        <p:attrNameLst>
                                          <p:attrName>ppt_x</p:attrName>
                                          <p:attrName>ppt_y</p:attrName>
                                        </p:attrNameLst>
                                      </p:cBhvr>
                                      <p:rCtr x="-52" y="-203"/>
                                    </p:animMotion>
                                  </p:childTnLst>
                                </p:cTn>
                              </p:par>
                            </p:childTnLst>
                          </p:cTn>
                        </p:par>
                        <p:par>
                          <p:cTn id="13" fill="hold">
                            <p:stCondLst>
                              <p:cond delay="2500"/>
                            </p:stCondLst>
                            <p:childTnLst>
                              <p:par>
                                <p:cTn id="14" presetID="53"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64" presetClass="path" presetSubtype="0" accel="50000" decel="50000" fill="hold" nodeType="withEffect">
                                  <p:stCondLst>
                                    <p:cond delay="0"/>
                                  </p:stCondLst>
                                  <p:childTnLst>
                                    <p:animMotion origin="layout" path="M 2.77778E-6 -4.44444E-6 L 0.00382 -0.41666 " pathEditMode="relative" rAng="0" ptsTypes="AA">
                                      <p:cBhvr>
                                        <p:cTn id="20" dur="2000" fill="hold"/>
                                        <p:tgtEl>
                                          <p:spTgt spid="4"/>
                                        </p:tgtEl>
                                        <p:attrNameLst>
                                          <p:attrName>ppt_x</p:attrName>
                                          <p:attrName>ppt_y</p:attrName>
                                        </p:attrNameLst>
                                      </p:cBhvr>
                                      <p:rCtr x="2" y="-208"/>
                                    </p:animMotion>
                                  </p:childTnLst>
                                </p:cTn>
                              </p:par>
                            </p:childTnLst>
                          </p:cTn>
                        </p:par>
                        <p:par>
                          <p:cTn id="21" fill="hold">
                            <p:stCondLst>
                              <p:cond delay="4500"/>
                            </p:stCondLst>
                            <p:childTnLst>
                              <p:par>
                                <p:cTn id="22" presetID="53" presetClass="entr" presetSubtype="0" fill="hold" grpId="0"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p:cTn id="24" dur="500" fill="hold"/>
                                        <p:tgtEl>
                                          <p:spTgt spid="57"/>
                                        </p:tgtEl>
                                        <p:attrNameLst>
                                          <p:attrName>ppt_w</p:attrName>
                                        </p:attrNameLst>
                                      </p:cBhvr>
                                      <p:tavLst>
                                        <p:tav tm="0">
                                          <p:val>
                                            <p:fltVal val="0"/>
                                          </p:val>
                                        </p:tav>
                                        <p:tav tm="100000">
                                          <p:val>
                                            <p:strVal val="#ppt_w"/>
                                          </p:val>
                                        </p:tav>
                                      </p:tavLst>
                                    </p:anim>
                                    <p:anim calcmode="lin" valueType="num">
                                      <p:cBhvr>
                                        <p:cTn id="25" dur="500" fill="hold"/>
                                        <p:tgtEl>
                                          <p:spTgt spid="57"/>
                                        </p:tgtEl>
                                        <p:attrNameLst>
                                          <p:attrName>ppt_h</p:attrName>
                                        </p:attrNameLst>
                                      </p:cBhvr>
                                      <p:tavLst>
                                        <p:tav tm="0">
                                          <p:val>
                                            <p:fltVal val="0"/>
                                          </p:val>
                                        </p:tav>
                                        <p:tav tm="100000">
                                          <p:val>
                                            <p:strVal val="#ppt_h"/>
                                          </p:val>
                                        </p:tav>
                                      </p:tavLst>
                                    </p:anim>
                                    <p:animEffect transition="in" filter="fade">
                                      <p:cBhvr>
                                        <p:cTn id="26" dur="500"/>
                                        <p:tgtEl>
                                          <p:spTgt spid="57"/>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Effect transition="in" filter="fade">
                                      <p:cBhvr>
                                        <p:cTn id="31" dur="500"/>
                                        <p:tgtEl>
                                          <p:spTgt spid="58"/>
                                        </p:tgtEl>
                                      </p:cBhvr>
                                    </p:animEffect>
                                  </p:childTnLst>
                                </p:cTn>
                              </p:par>
                            </p:childTnLst>
                          </p:cTn>
                        </p:par>
                      </p:childTnLst>
                    </p:cTn>
                  </p:par>
                  <p:par>
                    <p:cTn id="32" fill="hold">
                      <p:stCondLst>
                        <p:cond delay="indefinite"/>
                      </p:stCondLst>
                      <p:childTnLst>
                        <p:par>
                          <p:cTn id="33" fill="hold">
                            <p:stCondLst>
                              <p:cond delay="0"/>
                            </p:stCondLst>
                            <p:childTnLst>
                              <p:par>
                                <p:cTn id="34" presetID="35" presetClass="path" presetSubtype="0" accel="50000" decel="50000" fill="hold" nodeType="clickEffect">
                                  <p:stCondLst>
                                    <p:cond delay="0"/>
                                  </p:stCondLst>
                                  <p:childTnLst>
                                    <p:animMotion origin="layout" path="M 0.00382 -0.41666 L -0.08785 -0.40555 " pathEditMode="relative" rAng="0" ptsTypes="AA">
                                      <p:cBhvr>
                                        <p:cTn id="35" dur="2000" fill="hold"/>
                                        <p:tgtEl>
                                          <p:spTgt spid="4"/>
                                        </p:tgtEl>
                                        <p:attrNameLst>
                                          <p:attrName>ppt_x</p:attrName>
                                          <p:attrName>ppt_y</p:attrName>
                                        </p:attrNameLst>
                                      </p:cBhvr>
                                      <p:rCtr x="-46" y="6"/>
                                    </p:animMotion>
                                  </p:childTnLst>
                                </p:cTn>
                              </p:par>
                              <p:par>
                                <p:cTn id="36" presetID="35" presetClass="path" presetSubtype="0" accel="50000" decel="50000" fill="hold" grpId="2" nodeType="withEffect">
                                  <p:stCondLst>
                                    <p:cond delay="0"/>
                                  </p:stCondLst>
                                  <p:childTnLst>
                                    <p:animMotion origin="layout" path="M 0.0007 -0.00186 L -0.0875 0.00463 " pathEditMode="relative" rAng="0" ptsTypes="AA">
                                      <p:cBhvr>
                                        <p:cTn id="37" dur="2000" fill="hold"/>
                                        <p:tgtEl>
                                          <p:spTgt spid="58"/>
                                        </p:tgtEl>
                                        <p:attrNameLst>
                                          <p:attrName>ppt_x</p:attrName>
                                          <p:attrName>ppt_y</p:attrName>
                                        </p:attrNameLst>
                                      </p:cBhvr>
                                      <p:rCtr x="-44" y="3"/>
                                    </p:animMotion>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1000"/>
                                        <p:tgtEl>
                                          <p:spTgt spid="61"/>
                                        </p:tgtEl>
                                      </p:cBhvr>
                                    </p:animEffect>
                                  </p:childTnLst>
                                </p:cTn>
                              </p:par>
                              <p:par>
                                <p:cTn id="42" presetID="1" presetClass="exit" presetSubtype="0" fill="hold" grpId="1" nodeType="withEffect">
                                  <p:stCondLst>
                                    <p:cond delay="0"/>
                                  </p:stCondLst>
                                  <p:childTnLst>
                                    <p:set>
                                      <p:cBhvr>
                                        <p:cTn id="43" dur="1" fill="hold">
                                          <p:stCondLst>
                                            <p:cond delay="0"/>
                                          </p:stCondLst>
                                        </p:cTn>
                                        <p:tgtEl>
                                          <p:spTgt spid="57"/>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58"/>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4"/>
                                        </p:tgtEl>
                                      </p:cBhvr>
                                    </p:animEffect>
                                    <p:set>
                                      <p:cBhvr>
                                        <p:cTn id="48" dur="1" fill="hold">
                                          <p:stCondLst>
                                            <p:cond delay="499"/>
                                          </p:stCondLst>
                                        </p:cTn>
                                        <p:tgtEl>
                                          <p:spTgt spid="4"/>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3"/>
                                        </p:tgtEl>
                                      </p:cBhvr>
                                    </p:animEffect>
                                    <p:set>
                                      <p:cBhvr>
                                        <p:cTn id="51" dur="1" fill="hold">
                                          <p:stCondLst>
                                            <p:cond delay="499"/>
                                          </p:stCondLst>
                                        </p:cTn>
                                        <p:tgtEl>
                                          <p:spTgt spid="3"/>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1000"/>
                                        <p:tgtEl>
                                          <p:spTgt spid="62"/>
                                        </p:tgtEl>
                                      </p:cBhvr>
                                    </p:animEffect>
                                  </p:childTnLst>
                                </p:cTn>
                              </p:par>
                              <p:par>
                                <p:cTn id="57" presetID="10" presetClass="entr" presetSubtype="0" fill="hold"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1000"/>
                                        <p:tgtEl>
                                          <p:spTgt spid="64"/>
                                        </p:tgtEl>
                                      </p:cBhvr>
                                    </p:animEffect>
                                  </p:childTnLst>
                                </p:cTn>
                              </p:par>
                              <p:par>
                                <p:cTn id="60" presetID="10" presetClass="entr" presetSubtype="0" fill="hold" grpId="2" nodeType="with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fade">
                                      <p:cBhvr>
                                        <p:cTn id="62" dur="1000"/>
                                        <p:tgtEl>
                                          <p:spTgt spid="9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fade">
                                      <p:cBhvr>
                                        <p:cTn id="65" dur="10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nodeType="click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par>
                          <p:cTn id="73" fill="hold">
                            <p:stCondLst>
                              <p:cond delay="500"/>
                            </p:stCondLst>
                            <p:childTnLst>
                              <p:par>
                                <p:cTn id="74" presetID="6" presetClass="emph" presetSubtype="0" fill="hold" nodeType="afterEffect">
                                  <p:stCondLst>
                                    <p:cond delay="0"/>
                                  </p:stCondLst>
                                  <p:childTnLst>
                                    <p:animScale>
                                      <p:cBhvr>
                                        <p:cTn id="75" dur="2000" fill="hold"/>
                                        <p:tgtEl>
                                          <p:spTgt spid="62"/>
                                        </p:tgtEl>
                                      </p:cBhvr>
                                      <p:by x="150000" y="150000"/>
                                    </p:animScale>
                                  </p:childTnLst>
                                </p:cTn>
                              </p:par>
                            </p:childTnLst>
                          </p:cTn>
                        </p:par>
                      </p:childTnLst>
                    </p:cTn>
                  </p:par>
                  <p:par>
                    <p:cTn id="76" fill="hold">
                      <p:stCondLst>
                        <p:cond delay="indefinite"/>
                      </p:stCondLst>
                      <p:childTnLst>
                        <p:par>
                          <p:cTn id="77" fill="hold">
                            <p:stCondLst>
                              <p:cond delay="0"/>
                            </p:stCondLst>
                            <p:childTnLst>
                              <p:par>
                                <p:cTn id="78" presetID="0" presetClass="path" presetSubtype="0" accel="50000" decel="50000" fill="hold" nodeType="clickEffect">
                                  <p:stCondLst>
                                    <p:cond delay="0"/>
                                  </p:stCondLst>
                                  <p:childTnLst>
                                    <p:animMotion origin="layout" path="M 0 0 C 0.00365 -0.0044 0.0059 -0.00857 0.01059 -0.01088 C 0.01337 -0.01667 0.01511 -0.01667 0.01979 -0.01852 C 0.02691 -0.025 0.03507 -0.03102 0.04306 -0.03565 C 0.04566 -0.03704 0.04861 -0.03727 0.05122 -0.03866 C 0.0566 -0.04167 0.06181 -0.0463 0.06754 -0.04815 C 0.07639 -0.05116 0.08524 -0.05255 0.09427 -0.05417 C 0.11927 -0.06412 0.14983 -0.05741 0.17448 -0.05579 C 0.1816 -0.0537 0.18837 -0.05023 0.19549 -0.04815 C 0.20017 -0.04144 0.20851 -0.03982 0.21511 -0.03727 C 0.21875 -0.03241 0.22292 -0.03171 0.22795 -0.0294 C 0.22934 -0.0287 0.23142 -0.02639 0.23142 -0.02639 " pathEditMode="relative" ptsTypes="fffffffffffA">
                                      <p:cBhvr>
                                        <p:cTn id="79" dur="1000" fill="hold"/>
                                        <p:tgtEl>
                                          <p:spTgt spid="64"/>
                                        </p:tgtEl>
                                        <p:attrNameLst>
                                          <p:attrName>ppt_x</p:attrName>
                                          <p:attrName>ppt_y</p:attrName>
                                        </p:attrNameLst>
                                      </p:cBhvr>
                                    </p:animMotion>
                                  </p:childTnLst>
                                </p:cTn>
                              </p:par>
                              <p:par>
                                <p:cTn id="80" presetID="0" presetClass="path" presetSubtype="0" accel="50000" decel="50000" fill="hold" grpId="3" nodeType="withEffect">
                                  <p:stCondLst>
                                    <p:cond delay="0"/>
                                  </p:stCondLst>
                                  <p:childTnLst>
                                    <p:animMotion origin="layout" path="M 0 0 C 0.00695 -0.00301 0.00209 -0.00532 0.00886 -0.00856 C 0.01059 -0.01179 0.01111 -0.01711 0.01389 -0.0185 C 0.01979 -0.02128 0.02466 -0.02729 0.03038 -0.0303 C 0.03368 -0.03192 0.04288 -0.0333 0.04549 -0.03377 C 0.054 -0.03747 0.06233 -0.04232 0.07084 -0.04556 C 0.08195 -0.04972 0.09375 -0.05157 0.10504 -0.05389 C 0.11129 -0.05527 0.12396 -0.05735 0.12396 -0.05735 C 0.1592 -0.05597 0.1533 -0.0592 0.17344 -0.05065 C 0.17761 -0.04672 0.18091 -0.04556 0.18594 -0.04394 C 0.19097 -0.03955 0.1967 -0.03793 0.20243 -0.03538 C 0.20504 -0.03423 0.21007 -0.03215 0.21007 -0.03215 C 0.21667 -0.02613 0.22448 -0.02636 0.2316 -0.02197 " pathEditMode="relative" ptsTypes="ffffffffffffA">
                                      <p:cBhvr>
                                        <p:cTn id="81" dur="1000" fill="hold"/>
                                        <p:tgtEl>
                                          <p:spTgt spid="90"/>
                                        </p:tgtEl>
                                        <p:attrNameLst>
                                          <p:attrName>ppt_x</p:attrName>
                                          <p:attrName>ppt_y</p:attrName>
                                        </p:attrNameLst>
                                      </p:cBhvr>
                                    </p:animMotion>
                                  </p:childTnLst>
                                </p:cTn>
                              </p:par>
                              <p:par>
                                <p:cTn id="82" presetID="8" presetClass="emph" presetSubtype="0" fill="hold" nodeType="withEffect">
                                  <p:stCondLst>
                                    <p:cond delay="0"/>
                                  </p:stCondLst>
                                  <p:childTnLst>
                                    <p:animRot by="2700000">
                                      <p:cBhvr>
                                        <p:cTn id="83" dur="1000" fill="hold"/>
                                        <p:tgtEl>
                                          <p:spTgt spid="64"/>
                                        </p:tgtEl>
                                        <p:attrNameLst>
                                          <p:attrName>r</p:attrName>
                                        </p:attrNameLst>
                                      </p:cBhvr>
                                    </p:animRo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2000"/>
                                        <p:tgtEl>
                                          <p:spTgt spid="41"/>
                                        </p:tgtEl>
                                      </p:cBhvr>
                                    </p:animEffect>
                                  </p:childTnLst>
                                </p:cTn>
                              </p:par>
                              <p:par>
                                <p:cTn id="88" presetID="10" presetClass="exit" presetSubtype="0" fill="hold" grpId="1" nodeType="withEffect">
                                  <p:stCondLst>
                                    <p:cond delay="0"/>
                                  </p:stCondLst>
                                  <p:childTnLst>
                                    <p:animEffect transition="out" filter="fade">
                                      <p:cBhvr>
                                        <p:cTn id="89" dur="2000"/>
                                        <p:tgtEl>
                                          <p:spTgt spid="90"/>
                                        </p:tgtEl>
                                      </p:cBhvr>
                                    </p:animEffect>
                                    <p:set>
                                      <p:cBhvr>
                                        <p:cTn id="90" dur="1" fill="hold">
                                          <p:stCondLst>
                                            <p:cond delay="1999"/>
                                          </p:stCondLst>
                                        </p:cTn>
                                        <p:tgtEl>
                                          <p:spTgt spid="90"/>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2000"/>
                                        <p:tgtEl>
                                          <p:spTgt spid="64"/>
                                        </p:tgtEl>
                                      </p:cBhvr>
                                    </p:animEffect>
                                    <p:set>
                                      <p:cBhvr>
                                        <p:cTn id="93" dur="1" fill="hold">
                                          <p:stCondLst>
                                            <p:cond delay="1999"/>
                                          </p:stCondLst>
                                        </p:cTn>
                                        <p:tgtEl>
                                          <p:spTgt spid="64"/>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2000"/>
                                        <p:tgtEl>
                                          <p:spTgt spid="61"/>
                                        </p:tgtEl>
                                      </p:cBhvr>
                                    </p:animEffect>
                                    <p:set>
                                      <p:cBhvr>
                                        <p:cTn id="96" dur="1" fill="hold">
                                          <p:stCondLst>
                                            <p:cond delay="1999"/>
                                          </p:stCondLst>
                                        </p:cTn>
                                        <p:tgtEl>
                                          <p:spTgt spid="61"/>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0" presetClass="path" presetSubtype="0" accel="50000" decel="50000" fill="hold" grpId="1" nodeType="clickEffect">
                                  <p:stCondLst>
                                    <p:cond delay="0"/>
                                  </p:stCondLst>
                                  <p:childTnLst>
                                    <p:animMotion origin="layout" path="M -0.00451 0.00463 C -0.00781 0.00532 -0.01111 0.00601 -0.01424 0.00648 C -0.02031 0.00717 -0.02639 0.00717 -0.03246 0.00809 C -0.0349 0.00856 -0.03698 0.01041 -0.03924 0.01156 C -0.04115 0.01249 -0.04496 0.0148 -0.04496 0.01503 C -0.04878 0.01943 -0.05312 0.02128 -0.05764 0.02336 C -0.06007 0.02451 -0.06528 0.0266 -0.06528 0.02683 C -0.06962 0.03191 -0.07378 0.03492 -0.07882 0.037 C -0.08229 0.04093 -0.08646 0.04463 -0.09028 0.04718 C -0.09149 0.05435 -0.09323 0.05527 -0.09705 0.05735 C -0.10139 0.06267 -0.10642 0.0673 -0.11059 0.07262 C -0.11424 0.07724 -0.1158 0.08233 -0.12031 0.08464 C -0.12118 0.08626 -0.1224 0.08788 -0.12309 0.08973 C -0.12396 0.09181 -0.12413 0.09459 -0.125 0.09644 C -0.12569 0.09806 -0.13038 0.10361 -0.13177 0.10523 C -0.13455 0.12026 -0.13003 0.09898 -0.13559 0.11355 C -0.1368 0.11702 -0.13715 0.12165 -0.13854 0.12558 C -0.1408 0.14107 -0.1375 0.12512 -0.14236 0.13575 C -0.1441 0.13969 -0.14462 0.14685 -0.14618 0.15102 C -0.14983 0.16004 -0.15347 0.16559 -0.15781 0.17322 C -0.16007 0.1864 -0.1566 0.17137 -0.16163 0.17993 C -0.16337 0.18293 -0.16458 0.19565 -0.16545 0.20051 C -0.1658 0.20282 -0.16736 0.20398 -0.1684 0.2056 C -0.16962 0.21392 -0.17153 0.22155 -0.175 0.22757 C -0.17708 0.23728 -0.1816 0.25231 -0.18663 0.25833 C -0.18802 0.26619 -0.18924 0.27128 -0.19253 0.27706 C -0.19496 0.28562 -0.19549 0.29417 -0.1993 0.30088 C -0.2 0.30689 -0.20104 0.3136 -0.20208 0.31961 C -0.20295 0.32424 -0.20399 0.32863 -0.20486 0.33326 C -0.20538 0.33488 -0.20608 0.33834 -0.20608 0.33858 C -0.20799 0.36008 -0.20816 0.37835 -0.20868 0.40125 C -0.20799 0.42484 -0.20851 0.43501 -0.20312 0.45421 " pathEditMode="relative" rAng="0" ptsTypes="fffffffffffffffffffffffffffffffA">
                                      <p:cBhvr>
                                        <p:cTn id="100" dur="2000" fill="hold"/>
                                        <p:tgtEl>
                                          <p:spTgt spid="41"/>
                                        </p:tgtEl>
                                        <p:attrNameLst>
                                          <p:attrName>ppt_x</p:attrName>
                                          <p:attrName>ppt_y</p:attrName>
                                        </p:attrNameLst>
                                      </p:cBhvr>
                                      <p:rCtr x="-102" y="225"/>
                                    </p:animMotion>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grpId="0" nodeType="clickEffect">
                                  <p:stCondLst>
                                    <p:cond delay="0"/>
                                  </p:stCondLst>
                                  <p:childTnLst>
                                    <p:animEffect transition="out" filter="fade">
                                      <p:cBhvr>
                                        <p:cTn id="104" dur="2000"/>
                                        <p:tgtEl>
                                          <p:spTgt spid="45"/>
                                        </p:tgtEl>
                                      </p:cBhvr>
                                    </p:animEffect>
                                    <p:set>
                                      <p:cBhvr>
                                        <p:cTn id="105" dur="1" fill="hold">
                                          <p:stCondLst>
                                            <p:cond delay="1999"/>
                                          </p:stCondLst>
                                        </p:cTn>
                                        <p:tgtEl>
                                          <p:spTgt spid="45"/>
                                        </p:tgtEl>
                                        <p:attrNameLst>
                                          <p:attrName>style.visibility</p:attrName>
                                        </p:attrNameLst>
                                      </p:cBhvr>
                                      <p:to>
                                        <p:strVal val="hidden"/>
                                      </p:to>
                                    </p:set>
                                  </p:childTnLst>
                                </p:cTn>
                              </p:par>
                              <p:par>
                                <p:cTn id="106" presetID="53" presetClass="entr" presetSubtype="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 calcmode="lin" valueType="num">
                                      <p:cBhvr>
                                        <p:cTn id="108" dur="500" fill="hold"/>
                                        <p:tgtEl>
                                          <p:spTgt spid="43"/>
                                        </p:tgtEl>
                                        <p:attrNameLst>
                                          <p:attrName>ppt_w</p:attrName>
                                        </p:attrNameLst>
                                      </p:cBhvr>
                                      <p:tavLst>
                                        <p:tav tm="0">
                                          <p:val>
                                            <p:fltVal val="0"/>
                                          </p:val>
                                        </p:tav>
                                        <p:tav tm="100000">
                                          <p:val>
                                            <p:strVal val="#ppt_w"/>
                                          </p:val>
                                        </p:tav>
                                      </p:tavLst>
                                    </p:anim>
                                    <p:anim calcmode="lin" valueType="num">
                                      <p:cBhvr>
                                        <p:cTn id="109" dur="500" fill="hold"/>
                                        <p:tgtEl>
                                          <p:spTgt spid="43"/>
                                        </p:tgtEl>
                                        <p:attrNameLst>
                                          <p:attrName>ppt_h</p:attrName>
                                        </p:attrNameLst>
                                      </p:cBhvr>
                                      <p:tavLst>
                                        <p:tav tm="0">
                                          <p:val>
                                            <p:fltVal val="0"/>
                                          </p:val>
                                        </p:tav>
                                        <p:tav tm="100000">
                                          <p:val>
                                            <p:strVal val="#ppt_h"/>
                                          </p:val>
                                        </p:tav>
                                      </p:tavLst>
                                    </p:anim>
                                    <p:animEffect transition="in" filter="fade">
                                      <p:cBhvr>
                                        <p:cTn id="11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7" grpId="0"/>
      <p:bldP spid="57" grpId="1"/>
      <p:bldP spid="58" grpId="0"/>
      <p:bldP spid="58" grpId="1"/>
      <p:bldP spid="58" grpId="2"/>
      <p:bldP spid="63" grpId="0"/>
      <p:bldP spid="90" grpId="1" animBg="1"/>
      <p:bldP spid="90" grpId="2" animBg="1"/>
      <p:bldP spid="90" grpId="3" animBg="1"/>
      <p:bldP spid="41" grpId="0" animBg="1"/>
      <p:bldP spid="41" grpId="1" animBg="1"/>
      <p:bldP spid="4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685800" y="4114800"/>
            <a:ext cx="5638800" cy="4419600"/>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pic>
        <p:nvPicPr>
          <p:cNvPr id="77"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1573591" y="5535989"/>
            <a:ext cx="1580861" cy="1580861"/>
          </a:xfrm>
          <a:prstGeom prst="rect">
            <a:avLst/>
          </a:prstGeom>
          <a:noFill/>
        </p:spPr>
      </p:pic>
      <p:pic>
        <p:nvPicPr>
          <p:cNvPr id="78" name="Picture 2" descr="C:\Users\nlowe\AppData\Local\Microsoft\Windows\Temporary Internet Files\Content.IE5\GQ0GSDKH\MC900436915[1].png"/>
          <p:cNvPicPr>
            <a:picLocks noChangeAspect="1" noChangeArrowheads="1"/>
          </p:cNvPicPr>
          <p:nvPr/>
        </p:nvPicPr>
        <p:blipFill>
          <a:blip r:embed="rId3" cstate="print"/>
          <a:srcRect/>
          <a:stretch>
            <a:fillRect/>
          </a:stretch>
        </p:blipFill>
        <p:spPr bwMode="auto">
          <a:xfrm rot="19923910">
            <a:off x="3919312" y="5532348"/>
            <a:ext cx="1580861" cy="1580861"/>
          </a:xfrm>
          <a:prstGeom prst="rect">
            <a:avLst/>
          </a:prstGeom>
          <a:noFill/>
        </p:spPr>
      </p:pic>
      <p:sp>
        <p:nvSpPr>
          <p:cNvPr id="2" name="Title 1"/>
          <p:cNvSpPr>
            <a:spLocks noGrp="1"/>
          </p:cNvSpPr>
          <p:nvPr>
            <p:ph type="title"/>
          </p:nvPr>
        </p:nvSpPr>
        <p:spPr>
          <a:xfrm>
            <a:off x="685800" y="228600"/>
            <a:ext cx="8458200" cy="640080"/>
          </a:xfrm>
        </p:spPr>
        <p:txBody>
          <a:bodyPr>
            <a:noAutofit/>
          </a:bodyPr>
          <a:lstStyle/>
          <a:p>
            <a:r>
              <a:rPr lang="en-US" sz="3250" dirty="0" smtClean="0"/>
              <a:t>Activated ERK Influences Clock Gene Expression</a:t>
            </a:r>
            <a:endParaRPr lang="en-US" sz="3250" dirty="0"/>
          </a:p>
        </p:txBody>
      </p:sp>
      <p:sp>
        <p:nvSpPr>
          <p:cNvPr id="35" name="Freeform 34"/>
          <p:cNvSpPr/>
          <p:nvPr/>
        </p:nvSpPr>
        <p:spPr>
          <a:xfrm>
            <a:off x="0" y="2129957"/>
            <a:ext cx="9122229" cy="1694543"/>
          </a:xfrm>
          <a:custGeom>
            <a:avLst/>
            <a:gdLst>
              <a:gd name="connsiteX0" fmla="*/ 0 w 9122229"/>
              <a:gd name="connsiteY0" fmla="*/ 1520372 h 1694543"/>
              <a:gd name="connsiteX1" fmla="*/ 805543 w 9122229"/>
              <a:gd name="connsiteY1" fmla="*/ 943429 h 1694543"/>
              <a:gd name="connsiteX2" fmla="*/ 1709057 w 9122229"/>
              <a:gd name="connsiteY2" fmla="*/ 431800 h 1694543"/>
              <a:gd name="connsiteX3" fmla="*/ 3254829 w 9122229"/>
              <a:gd name="connsiteY3" fmla="*/ 50800 h 1694543"/>
              <a:gd name="connsiteX4" fmla="*/ 5551714 w 9122229"/>
              <a:gd name="connsiteY4" fmla="*/ 127000 h 1694543"/>
              <a:gd name="connsiteX5" fmla="*/ 7805057 w 9122229"/>
              <a:gd name="connsiteY5" fmla="*/ 801915 h 1694543"/>
              <a:gd name="connsiteX6" fmla="*/ 9122229 w 9122229"/>
              <a:gd name="connsiteY6" fmla="*/ 1694543 h 169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2229" h="1694543">
                <a:moveTo>
                  <a:pt x="0" y="1520372"/>
                </a:moveTo>
                <a:cubicBezTo>
                  <a:pt x="260350" y="1322615"/>
                  <a:pt x="520700" y="1124858"/>
                  <a:pt x="805543" y="943429"/>
                </a:cubicBezTo>
                <a:cubicBezTo>
                  <a:pt x="1090386" y="762000"/>
                  <a:pt x="1300843" y="580571"/>
                  <a:pt x="1709057" y="431800"/>
                </a:cubicBezTo>
                <a:cubicBezTo>
                  <a:pt x="2117271" y="283029"/>
                  <a:pt x="2614386" y="101600"/>
                  <a:pt x="3254829" y="50800"/>
                </a:cubicBezTo>
                <a:cubicBezTo>
                  <a:pt x="3895272" y="0"/>
                  <a:pt x="4793343" y="1814"/>
                  <a:pt x="5551714" y="127000"/>
                </a:cubicBezTo>
                <a:cubicBezTo>
                  <a:pt x="6310085" y="252186"/>
                  <a:pt x="7209971" y="540658"/>
                  <a:pt x="7805057" y="801915"/>
                </a:cubicBezTo>
                <a:cubicBezTo>
                  <a:pt x="8400143" y="1063172"/>
                  <a:pt x="8761186" y="1378857"/>
                  <a:pt x="9122229" y="1694543"/>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45" name="Down Arrow 44"/>
          <p:cNvSpPr/>
          <p:nvPr/>
        </p:nvSpPr>
        <p:spPr>
          <a:xfrm>
            <a:off x="4038600" y="4953000"/>
            <a:ext cx="1143000" cy="13716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latin typeface="Calibri" pitchFamily="34" charset="0"/>
              <a:cs typeface="Calibri" pitchFamily="34" charset="0"/>
            </a:endParaRPr>
          </a:p>
        </p:txBody>
      </p:sp>
      <p:grpSp>
        <p:nvGrpSpPr>
          <p:cNvPr id="3" name="Group 48"/>
          <p:cNvGrpSpPr/>
          <p:nvPr/>
        </p:nvGrpSpPr>
        <p:grpSpPr>
          <a:xfrm>
            <a:off x="4642142" y="5482757"/>
            <a:ext cx="996658" cy="1143000"/>
            <a:chOff x="2667000" y="2743200"/>
            <a:chExt cx="996658" cy="1143000"/>
          </a:xfrm>
        </p:grpSpPr>
        <p:pic>
          <p:nvPicPr>
            <p:cNvPr id="50" name="Picture 49" descr="Picture3.png"/>
            <p:cNvPicPr>
              <a:picLocks noChangeAspect="1"/>
            </p:cNvPicPr>
            <p:nvPr/>
          </p:nvPicPr>
          <p:blipFill>
            <a:blip r:embed="rId4" cstate="print"/>
            <a:srcRect r="46930" b="25293"/>
            <a:stretch>
              <a:fillRect/>
            </a:stretch>
          </p:blipFill>
          <p:spPr>
            <a:xfrm>
              <a:off x="2667000" y="2743200"/>
              <a:ext cx="685800" cy="1143000"/>
            </a:xfrm>
            <a:prstGeom prst="rect">
              <a:avLst/>
            </a:prstGeom>
          </p:spPr>
        </p:pic>
        <p:pic>
          <p:nvPicPr>
            <p:cNvPr id="51" name="Picture 50" descr="Picture4.png"/>
            <p:cNvPicPr>
              <a:picLocks noChangeAspect="1"/>
            </p:cNvPicPr>
            <p:nvPr/>
          </p:nvPicPr>
          <p:blipFill>
            <a:blip r:embed="rId5" cstate="print"/>
            <a:srcRect b="32897"/>
            <a:stretch>
              <a:fillRect/>
            </a:stretch>
          </p:blipFill>
          <p:spPr>
            <a:xfrm rot="5400000">
              <a:off x="3279648" y="2892552"/>
              <a:ext cx="457162" cy="310858"/>
            </a:xfrm>
            <a:prstGeom prst="rect">
              <a:avLst/>
            </a:prstGeom>
          </p:spPr>
        </p:pic>
        <p:sp useBgFill="1">
          <p:nvSpPr>
            <p:cNvPr id="52" name="Isosceles Triangle 51"/>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4" name="Group 52"/>
          <p:cNvGrpSpPr/>
          <p:nvPr/>
        </p:nvGrpSpPr>
        <p:grpSpPr>
          <a:xfrm flipH="1">
            <a:off x="4876800" y="5482757"/>
            <a:ext cx="990600" cy="1143000"/>
            <a:chOff x="2673058" y="3048000"/>
            <a:chExt cx="990600" cy="1143000"/>
          </a:xfrm>
        </p:grpSpPr>
        <p:pic>
          <p:nvPicPr>
            <p:cNvPr id="54" name="Picture 53" descr="Picture3.png"/>
            <p:cNvPicPr>
              <a:picLocks noChangeAspect="1"/>
            </p:cNvPicPr>
            <p:nvPr/>
          </p:nvPicPr>
          <p:blipFill>
            <a:blip r:embed="rId4" cstate="print"/>
            <a:srcRect r="46930" b="25293"/>
            <a:stretch>
              <a:fillRect/>
            </a:stretch>
          </p:blipFill>
          <p:spPr>
            <a:xfrm>
              <a:off x="2673058" y="3048000"/>
              <a:ext cx="685800" cy="1143000"/>
            </a:xfrm>
            <a:prstGeom prst="rect">
              <a:avLst/>
            </a:prstGeom>
          </p:spPr>
        </p:pic>
        <p:pic>
          <p:nvPicPr>
            <p:cNvPr id="55" name="Picture 54" descr="Picture4.png"/>
            <p:cNvPicPr>
              <a:picLocks noChangeAspect="1"/>
            </p:cNvPicPr>
            <p:nvPr/>
          </p:nvPicPr>
          <p:blipFill>
            <a:blip r:embed="rId5" cstate="print"/>
            <a:srcRect b="32897"/>
            <a:stretch>
              <a:fillRect/>
            </a:stretch>
          </p:blipFill>
          <p:spPr>
            <a:xfrm rot="5400000">
              <a:off x="3279648" y="3578351"/>
              <a:ext cx="457162" cy="310858"/>
            </a:xfrm>
            <a:prstGeom prst="rect">
              <a:avLst/>
            </a:prstGeom>
          </p:spPr>
        </p:pic>
        <p:sp useBgFill="1">
          <p:nvSpPr>
            <p:cNvPr id="56" name="Isosceles Triangle 55"/>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pic>
        <p:nvPicPr>
          <p:cNvPr id="61" name="Picture 60" descr="Picture3.png"/>
          <p:cNvPicPr>
            <a:picLocks noChangeAspect="1"/>
          </p:cNvPicPr>
          <p:nvPr/>
        </p:nvPicPr>
        <p:blipFill>
          <a:blip r:embed="rId4" cstate="print"/>
          <a:srcRect b="25292"/>
          <a:stretch>
            <a:fillRect/>
          </a:stretch>
        </p:blipFill>
        <p:spPr>
          <a:xfrm>
            <a:off x="3660755" y="2663357"/>
            <a:ext cx="1292245" cy="1143000"/>
          </a:xfrm>
          <a:prstGeom prst="rect">
            <a:avLst/>
          </a:prstGeom>
        </p:spPr>
      </p:pic>
      <p:pic>
        <p:nvPicPr>
          <p:cNvPr id="62" name="Picture 11" descr="C:\Users\nlowe\AppData\Local\Microsoft\Windows\Temporary Internet Files\Content.IE5\GQ0GSDKH\MC900300013[1].wmf"/>
          <p:cNvPicPr>
            <a:picLocks noChangeAspect="1" noChangeArrowheads="1"/>
          </p:cNvPicPr>
          <p:nvPr/>
        </p:nvPicPr>
        <p:blipFill>
          <a:blip r:embed="rId6" cstate="print"/>
          <a:srcRect/>
          <a:stretch>
            <a:fillRect/>
          </a:stretch>
        </p:blipFill>
        <p:spPr bwMode="auto">
          <a:xfrm flipH="1">
            <a:off x="1219200" y="2623109"/>
            <a:ext cx="1143000" cy="1238198"/>
          </a:xfrm>
          <a:prstGeom prst="rect">
            <a:avLst/>
          </a:prstGeom>
          <a:noFill/>
        </p:spPr>
      </p:pic>
      <p:sp>
        <p:nvSpPr>
          <p:cNvPr id="63" name="TextBox 62"/>
          <p:cNvSpPr txBox="1"/>
          <p:nvPr/>
        </p:nvSpPr>
        <p:spPr>
          <a:xfrm>
            <a:off x="1371600" y="3886200"/>
            <a:ext cx="798617" cy="369332"/>
          </a:xfrm>
          <a:prstGeom prst="rect">
            <a:avLst/>
          </a:prstGeom>
          <a:noFill/>
        </p:spPr>
        <p:txBody>
          <a:bodyPr wrap="none" rtlCol="0">
            <a:spAutoFit/>
          </a:bodyPr>
          <a:lstStyle/>
          <a:p>
            <a:r>
              <a:rPr lang="en-US" dirty="0" smtClean="0">
                <a:latin typeface="Calibri" pitchFamily="34" charset="0"/>
                <a:cs typeface="Calibri" pitchFamily="34" charset="0"/>
              </a:rPr>
              <a:t>Kinase</a:t>
            </a:r>
            <a:endParaRPr lang="en-US" dirty="0">
              <a:latin typeface="Calibri" pitchFamily="34" charset="0"/>
              <a:cs typeface="Calibri" pitchFamily="34" charset="0"/>
            </a:endParaRPr>
          </a:p>
        </p:txBody>
      </p:sp>
      <p:cxnSp>
        <p:nvCxnSpPr>
          <p:cNvPr id="64" name="Straight Arrow Connector 63"/>
          <p:cNvCxnSpPr/>
          <p:nvPr/>
        </p:nvCxnSpPr>
        <p:spPr>
          <a:xfrm flipV="1">
            <a:off x="1750831" y="2957524"/>
            <a:ext cx="609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1905001" y="2935524"/>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itchFamily="34" charset="0"/>
                <a:cs typeface="Calibri" pitchFamily="34" charset="0"/>
              </a:rPr>
              <a:t>P</a:t>
            </a:r>
            <a:endParaRPr lang="en-US" dirty="0">
              <a:latin typeface="Calibri" pitchFamily="34" charset="0"/>
              <a:cs typeface="Calibri" pitchFamily="34" charset="0"/>
            </a:endParaRPr>
          </a:p>
        </p:txBody>
      </p:sp>
      <p:grpSp>
        <p:nvGrpSpPr>
          <p:cNvPr id="5" name="Group 78"/>
          <p:cNvGrpSpPr/>
          <p:nvPr/>
        </p:nvGrpSpPr>
        <p:grpSpPr>
          <a:xfrm flipH="1">
            <a:off x="4648200" y="5410200"/>
            <a:ext cx="990600" cy="1143000"/>
            <a:chOff x="2673058" y="3048000"/>
            <a:chExt cx="990600" cy="1143000"/>
          </a:xfrm>
        </p:grpSpPr>
        <p:pic>
          <p:nvPicPr>
            <p:cNvPr id="80" name="Picture 79" descr="Picture3.png"/>
            <p:cNvPicPr>
              <a:picLocks noChangeAspect="1"/>
            </p:cNvPicPr>
            <p:nvPr/>
          </p:nvPicPr>
          <p:blipFill>
            <a:blip r:embed="rId4" cstate="print"/>
            <a:srcRect r="46930" b="25293"/>
            <a:stretch>
              <a:fillRect/>
            </a:stretch>
          </p:blipFill>
          <p:spPr>
            <a:xfrm>
              <a:off x="2673058" y="3048000"/>
              <a:ext cx="685800" cy="1143000"/>
            </a:xfrm>
            <a:prstGeom prst="rect">
              <a:avLst/>
            </a:prstGeom>
          </p:spPr>
        </p:pic>
        <p:pic>
          <p:nvPicPr>
            <p:cNvPr id="81" name="Picture 80" descr="Picture4.png"/>
            <p:cNvPicPr>
              <a:picLocks noChangeAspect="1"/>
            </p:cNvPicPr>
            <p:nvPr/>
          </p:nvPicPr>
          <p:blipFill>
            <a:blip r:embed="rId5" cstate="print"/>
            <a:srcRect b="32897"/>
            <a:stretch>
              <a:fillRect/>
            </a:stretch>
          </p:blipFill>
          <p:spPr>
            <a:xfrm rot="5400000">
              <a:off x="3279648" y="3578351"/>
              <a:ext cx="457162" cy="310858"/>
            </a:xfrm>
            <a:prstGeom prst="rect">
              <a:avLst/>
            </a:prstGeom>
          </p:spPr>
        </p:pic>
        <p:sp useBgFill="1">
          <p:nvSpPr>
            <p:cNvPr id="82" name="Isosceles Triangle 81"/>
            <p:cNvSpPr/>
            <p:nvPr/>
          </p:nvSpPr>
          <p:spPr>
            <a:xfrm rot="16200000">
              <a:off x="3143033" y="3181152"/>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6" name="Group 82"/>
          <p:cNvGrpSpPr/>
          <p:nvPr/>
        </p:nvGrpSpPr>
        <p:grpSpPr>
          <a:xfrm>
            <a:off x="4413542" y="5406557"/>
            <a:ext cx="996658" cy="1143000"/>
            <a:chOff x="2667000" y="2743200"/>
            <a:chExt cx="996658" cy="1143000"/>
          </a:xfrm>
        </p:grpSpPr>
        <p:pic>
          <p:nvPicPr>
            <p:cNvPr id="84" name="Picture 83" descr="Picture3.png"/>
            <p:cNvPicPr>
              <a:picLocks noChangeAspect="1"/>
            </p:cNvPicPr>
            <p:nvPr/>
          </p:nvPicPr>
          <p:blipFill>
            <a:blip r:embed="rId4" cstate="print"/>
            <a:srcRect r="46930" b="25293"/>
            <a:stretch>
              <a:fillRect/>
            </a:stretch>
          </p:blipFill>
          <p:spPr>
            <a:xfrm>
              <a:off x="2667000" y="2743200"/>
              <a:ext cx="685800" cy="1143000"/>
            </a:xfrm>
            <a:prstGeom prst="rect">
              <a:avLst/>
            </a:prstGeom>
          </p:spPr>
        </p:pic>
        <p:pic>
          <p:nvPicPr>
            <p:cNvPr id="85" name="Picture 84" descr="Picture4.png"/>
            <p:cNvPicPr>
              <a:picLocks noChangeAspect="1"/>
            </p:cNvPicPr>
            <p:nvPr/>
          </p:nvPicPr>
          <p:blipFill>
            <a:blip r:embed="rId5" cstate="print"/>
            <a:srcRect b="32897"/>
            <a:stretch>
              <a:fillRect/>
            </a:stretch>
          </p:blipFill>
          <p:spPr>
            <a:xfrm rot="5400000">
              <a:off x="3279648" y="2892552"/>
              <a:ext cx="457162" cy="310858"/>
            </a:xfrm>
            <a:prstGeom prst="rect">
              <a:avLst/>
            </a:prstGeom>
          </p:spPr>
        </p:pic>
        <p:sp useBgFill="1">
          <p:nvSpPr>
            <p:cNvPr id="86" name="Isosceles Triangle 85"/>
            <p:cNvSpPr/>
            <p:nvPr/>
          </p:nvSpPr>
          <p:spPr>
            <a:xfrm rot="16200000">
              <a:off x="3143447" y="3257353"/>
              <a:ext cx="272779" cy="31127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pic>
        <p:nvPicPr>
          <p:cNvPr id="87" name="Picture 86" descr="Picture3.png"/>
          <p:cNvPicPr>
            <a:picLocks noChangeAspect="1"/>
          </p:cNvPicPr>
          <p:nvPr/>
        </p:nvPicPr>
        <p:blipFill>
          <a:blip r:embed="rId4" cstate="print"/>
          <a:srcRect b="25292"/>
          <a:stretch>
            <a:fillRect/>
          </a:stretch>
        </p:blipFill>
        <p:spPr>
          <a:xfrm>
            <a:off x="5184755" y="2715493"/>
            <a:ext cx="1292245" cy="1143000"/>
          </a:xfrm>
          <a:prstGeom prst="rect">
            <a:avLst/>
          </a:prstGeom>
        </p:spPr>
      </p:pic>
      <p:cxnSp>
        <p:nvCxnSpPr>
          <p:cNvPr id="89" name="Straight Arrow Connector 88"/>
          <p:cNvCxnSpPr/>
          <p:nvPr/>
        </p:nvCxnSpPr>
        <p:spPr>
          <a:xfrm flipV="1">
            <a:off x="1752593" y="2952752"/>
            <a:ext cx="609600"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1905000" y="2930061"/>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itchFamily="34" charset="0"/>
                <a:cs typeface="Calibri" pitchFamily="34" charset="0"/>
              </a:rPr>
              <a:t>P</a:t>
            </a:r>
            <a:endParaRPr lang="en-US" dirty="0">
              <a:latin typeface="Calibri" pitchFamily="34" charset="0"/>
              <a:cs typeface="Calibri" pitchFamily="34" charset="0"/>
            </a:endParaRPr>
          </a:p>
        </p:txBody>
      </p:sp>
      <p:sp>
        <p:nvSpPr>
          <p:cNvPr id="37" name="TextBox 36"/>
          <p:cNvSpPr txBox="1"/>
          <p:nvPr/>
        </p:nvSpPr>
        <p:spPr>
          <a:xfrm>
            <a:off x="685800" y="6172200"/>
            <a:ext cx="766557" cy="307777"/>
          </a:xfrm>
          <a:prstGeom prst="rect">
            <a:avLst/>
          </a:prstGeom>
          <a:noFill/>
        </p:spPr>
        <p:txBody>
          <a:bodyPr wrap="none" rtlCol="0">
            <a:spAutoFit/>
          </a:bodyPr>
          <a:lstStyle/>
          <a:p>
            <a:r>
              <a:rPr lang="en-US" sz="1400" dirty="0" smtClean="0">
                <a:latin typeface="Calibri" pitchFamily="34" charset="0"/>
                <a:cs typeface="Calibri" pitchFamily="34" charset="0"/>
              </a:rPr>
              <a:t>Nucleus</a:t>
            </a:r>
            <a:endParaRPr lang="en-US" sz="1400" dirty="0">
              <a:latin typeface="Calibri" pitchFamily="34" charset="0"/>
              <a:cs typeface="Calibri" pitchFamily="34" charset="0"/>
            </a:endParaRPr>
          </a:p>
        </p:txBody>
      </p:sp>
      <p:sp>
        <p:nvSpPr>
          <p:cNvPr id="39" name="TextBox 38"/>
          <p:cNvSpPr txBox="1"/>
          <p:nvPr/>
        </p:nvSpPr>
        <p:spPr>
          <a:xfrm>
            <a:off x="-4737" y="2514600"/>
            <a:ext cx="995337" cy="523220"/>
          </a:xfrm>
          <a:prstGeom prst="rect">
            <a:avLst/>
          </a:prstGeom>
          <a:noFill/>
        </p:spPr>
        <p:txBody>
          <a:bodyPr wrap="none" rtlCol="0">
            <a:spAutoFit/>
          </a:bodyPr>
          <a:lstStyle/>
          <a:p>
            <a:pPr algn="r"/>
            <a:r>
              <a:rPr lang="en-US" sz="1400" dirty="0" smtClean="0">
                <a:latin typeface="Calibri" pitchFamily="34" charset="0"/>
                <a:cs typeface="Calibri" pitchFamily="34" charset="0"/>
              </a:rPr>
              <a:t>Cell </a:t>
            </a:r>
          </a:p>
          <a:p>
            <a:pPr algn="r"/>
            <a:r>
              <a:rPr lang="en-US" sz="1400" dirty="0" smtClean="0">
                <a:latin typeface="Calibri" pitchFamily="34" charset="0"/>
                <a:cs typeface="Calibri" pitchFamily="34" charset="0"/>
              </a:rPr>
              <a:t>Membrane</a:t>
            </a:r>
            <a:endParaRPr lang="en-US" sz="1400" dirty="0">
              <a:latin typeface="Calibri" pitchFamily="34" charset="0"/>
              <a:cs typeface="Calibri" pitchFamily="34" charset="0"/>
            </a:endParaRPr>
          </a:p>
        </p:txBody>
      </p:sp>
      <p:sp>
        <p:nvSpPr>
          <p:cNvPr id="40" name="TextBox 39"/>
          <p:cNvSpPr txBox="1"/>
          <p:nvPr/>
        </p:nvSpPr>
        <p:spPr>
          <a:xfrm>
            <a:off x="7377619" y="2362200"/>
            <a:ext cx="1766381" cy="646331"/>
          </a:xfrm>
          <a:prstGeom prst="rect">
            <a:avLst/>
          </a:prstGeom>
          <a:noFill/>
        </p:spPr>
        <p:txBody>
          <a:bodyPr wrap="none" rtlCol="0">
            <a:spAutoFit/>
          </a:bodyPr>
          <a:lstStyle/>
          <a:p>
            <a:pPr algn="r"/>
            <a:r>
              <a:rPr lang="en-US" dirty="0" smtClean="0">
                <a:latin typeface="Calibri" pitchFamily="34" charset="0"/>
                <a:cs typeface="Calibri" pitchFamily="34" charset="0"/>
              </a:rPr>
              <a:t>Suprachiasmatic </a:t>
            </a:r>
          </a:p>
          <a:p>
            <a:pPr algn="r"/>
            <a:r>
              <a:rPr lang="en-US" dirty="0" smtClean="0">
                <a:latin typeface="Calibri" pitchFamily="34" charset="0"/>
                <a:cs typeface="Calibri" pitchFamily="34" charset="0"/>
              </a:rPr>
              <a:t>Nucleus</a:t>
            </a:r>
            <a:endParaRPr lang="en-US" dirty="0">
              <a:latin typeface="Calibri" pitchFamily="34" charset="0"/>
              <a:cs typeface="Calibri" pitchFamily="34" charset="0"/>
            </a:endParaRPr>
          </a:p>
        </p:txBody>
      </p:sp>
      <p:sp>
        <p:nvSpPr>
          <p:cNvPr id="41" name="&quot;No&quot; Symbol 40"/>
          <p:cNvSpPr/>
          <p:nvPr/>
        </p:nvSpPr>
        <p:spPr>
          <a:xfrm>
            <a:off x="3889355" y="2819400"/>
            <a:ext cx="838200" cy="838200"/>
          </a:xfrm>
          <a:prstGeom prst="noSmoking">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42" name="&quot;No&quot; Symbol 41"/>
          <p:cNvSpPr/>
          <p:nvPr/>
        </p:nvSpPr>
        <p:spPr>
          <a:xfrm>
            <a:off x="5389291" y="2895600"/>
            <a:ext cx="838200" cy="838200"/>
          </a:xfrm>
          <a:prstGeom prst="noSmoking">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43" name="TextBox 42"/>
          <p:cNvSpPr txBox="1"/>
          <p:nvPr/>
        </p:nvSpPr>
        <p:spPr>
          <a:xfrm>
            <a:off x="6781800" y="5181600"/>
            <a:ext cx="19812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smtClean="0">
                <a:solidFill>
                  <a:schemeClr val="tx1"/>
                </a:solidFill>
                <a:latin typeface="Calibri" pitchFamily="34" charset="0"/>
                <a:cs typeface="Calibri" pitchFamily="34" charset="0"/>
              </a:rPr>
              <a:t>Setting the clock forward</a:t>
            </a:r>
            <a:endParaRPr lang="en-US" dirty="0">
              <a:solidFill>
                <a:schemeClr val="tx1"/>
              </a:solidFill>
              <a:latin typeface="Calibri" pitchFamily="34" charset="0"/>
              <a:cs typeface="Calibri" pitchFamily="34" charset="0"/>
            </a:endParaRPr>
          </a:p>
        </p:txBody>
      </p:sp>
      <p:grpSp>
        <p:nvGrpSpPr>
          <p:cNvPr id="44" name="Group 43"/>
          <p:cNvGrpSpPr/>
          <p:nvPr/>
        </p:nvGrpSpPr>
        <p:grpSpPr>
          <a:xfrm>
            <a:off x="914400" y="1143000"/>
            <a:ext cx="1465410" cy="1674340"/>
            <a:chOff x="2120753" y="1775461"/>
            <a:chExt cx="1608893" cy="1838281"/>
          </a:xfrm>
        </p:grpSpPr>
        <p:sp>
          <p:nvSpPr>
            <p:cNvPr id="46" name="Plaque 45"/>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7" name="Plaque 46"/>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8" name="TextBox 47"/>
            <p:cNvSpPr txBox="1"/>
            <p:nvPr/>
          </p:nvSpPr>
          <p:spPr>
            <a:xfrm>
              <a:off x="3112237" y="1833105"/>
              <a:ext cx="521300" cy="304121"/>
            </a:xfrm>
            <a:prstGeom prst="rect">
              <a:avLst/>
            </a:prstGeom>
            <a:noFill/>
          </p:spPr>
          <p:txBody>
            <a:bodyPr wrap="none" rtlCol="0">
              <a:spAutoFit/>
            </a:bodyPr>
            <a:lstStyle/>
            <a:p>
              <a:r>
                <a:rPr lang="en-US" sz="1200" b="1" dirty="0" smtClean="0">
                  <a:latin typeface="Calibri" pitchFamily="34" charset="0"/>
                  <a:cs typeface="Calibri" pitchFamily="34" charset="0"/>
                </a:rPr>
                <a:t>MT1</a:t>
              </a:r>
              <a:endParaRPr lang="en-US" sz="1200" b="1" dirty="0">
                <a:latin typeface="Calibri" pitchFamily="34" charset="0"/>
                <a:cs typeface="Calibri" pitchFamily="34" charset="0"/>
              </a:endParaRPr>
            </a:p>
          </p:txBody>
        </p:sp>
        <p:sp>
          <p:nvSpPr>
            <p:cNvPr id="49" name="TextBox 48"/>
            <p:cNvSpPr txBox="1"/>
            <p:nvPr/>
          </p:nvSpPr>
          <p:spPr>
            <a:xfrm>
              <a:off x="3208346" y="2920698"/>
              <a:ext cx="521300" cy="304121"/>
            </a:xfrm>
            <a:prstGeom prst="rect">
              <a:avLst/>
            </a:prstGeom>
            <a:noFill/>
          </p:spPr>
          <p:txBody>
            <a:bodyPr wrap="none" rtlCol="0">
              <a:spAutoFit/>
            </a:bodyPr>
            <a:lstStyle/>
            <a:p>
              <a:r>
                <a:rPr lang="en-US" sz="1200" b="1" dirty="0" smtClean="0">
                  <a:latin typeface="Calibri" pitchFamily="34" charset="0"/>
                  <a:cs typeface="Calibri" pitchFamily="34" charset="0"/>
                </a:rPr>
                <a:t>MT2</a:t>
              </a:r>
              <a:endParaRPr lang="en-US" sz="1200" b="1" dirty="0">
                <a:latin typeface="Calibri" pitchFamily="34" charset="0"/>
                <a:cs typeface="Calibri" pitchFamily="34" charset="0"/>
              </a:endParaRPr>
            </a:p>
          </p:txBody>
        </p:sp>
        <p:sp>
          <p:nvSpPr>
            <p:cNvPr id="53" name="Rounded Rectangle 52"/>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59" name="Text Box 23"/>
            <p:cNvSpPr txBox="1">
              <a:spLocks noChangeArrowheads="1"/>
            </p:cNvSpPr>
            <p:nvPr/>
          </p:nvSpPr>
          <p:spPr bwMode="auto">
            <a:xfrm>
              <a:off x="2120753" y="3262687"/>
              <a:ext cx="707855" cy="304121"/>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sp>
          <p:nvSpPr>
            <p:cNvPr id="60" name="Oval 59"/>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66" name="TextBox 65"/>
          <p:cNvSpPr txBox="1"/>
          <p:nvPr/>
        </p:nvSpPr>
        <p:spPr>
          <a:xfrm>
            <a:off x="2362200" y="2362200"/>
            <a:ext cx="542136" cy="369332"/>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r>
              <a:rPr lang="en-US" dirty="0" smtClean="0">
                <a:latin typeface="Calibri" pitchFamily="34" charset="0"/>
                <a:cs typeface="Calibri" pitchFamily="34" charset="0"/>
              </a:rPr>
              <a:t>ERK</a:t>
            </a:r>
            <a:endParaRPr lang="en-US" dirty="0">
              <a:latin typeface="Calibri" pitchFamily="34" charset="0"/>
              <a:cs typeface="Calibri" pitchFamily="34" charset="0"/>
            </a:endParaRPr>
          </a:p>
        </p:txBody>
      </p:sp>
      <p:cxnSp>
        <p:nvCxnSpPr>
          <p:cNvPr id="68" name="Straight Arrow Connector 67"/>
          <p:cNvCxnSpPr/>
          <p:nvPr/>
        </p:nvCxnSpPr>
        <p:spPr>
          <a:xfrm rot="16200000" flipH="1">
            <a:off x="1752600" y="3886200"/>
            <a:ext cx="3352800" cy="1219200"/>
          </a:xfrm>
          <a:prstGeom prst="straightConnector1">
            <a:avLst/>
          </a:prstGeom>
          <a:ln w="57150">
            <a:solidFill>
              <a:schemeClr val="accent4"/>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1219200" y="6581001"/>
            <a:ext cx="6781800" cy="276999"/>
          </a:xfrm>
          <a:prstGeom prst="rect">
            <a:avLst/>
          </a:prstGeom>
        </p:spPr>
        <p:txBody>
          <a:bodyPr wrap="square">
            <a:spAutoFit/>
          </a:bodyPr>
          <a:lstStyle/>
          <a:p>
            <a:pPr algn="ctr"/>
            <a:r>
              <a:rPr lang="en-US" sz="1200" dirty="0" smtClean="0">
                <a:latin typeface="Calibri" pitchFamily="34" charset="0"/>
                <a:cs typeface="Calibri" pitchFamily="34" charset="0"/>
              </a:rPr>
              <a:t>Akashi M et al. </a:t>
            </a:r>
            <a:r>
              <a:rPr lang="en-US" sz="1200" i="1" dirty="0" smtClean="0">
                <a:latin typeface="Calibri" pitchFamily="34" charset="0"/>
                <a:cs typeface="Calibri" pitchFamily="34" charset="0"/>
              </a:rPr>
              <a:t>J Neurosci. </a:t>
            </a:r>
            <a:r>
              <a:rPr lang="en-US" sz="1200" dirty="0" smtClean="0">
                <a:latin typeface="Calibri" pitchFamily="34" charset="0"/>
                <a:cs typeface="Calibri" pitchFamily="34" charset="0"/>
              </a:rPr>
              <a:t>2008. Stephen M. Stahl, MD, PhD; University of California, San Diego.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64" presetClass="path" presetSubtype="0" accel="50000" decel="50000" fill="hold" nodeType="afterEffect">
                                  <p:stCondLst>
                                    <p:cond delay="0"/>
                                  </p:stCondLst>
                                  <p:childTnLst>
                                    <p:animMotion origin="layout" path="M -5.55556E-7 -4.44444E-6 L -0.10451 -0.40555 " pathEditMode="relative" rAng="0" ptsTypes="AA">
                                      <p:cBhvr>
                                        <p:cTn id="12" dur="2000" fill="hold"/>
                                        <p:tgtEl>
                                          <p:spTgt spid="3"/>
                                        </p:tgtEl>
                                        <p:attrNameLst>
                                          <p:attrName>ppt_x</p:attrName>
                                          <p:attrName>ppt_y</p:attrName>
                                        </p:attrNameLst>
                                      </p:cBhvr>
                                      <p:rCtr x="-52" y="-203"/>
                                    </p:animMotion>
                                  </p:childTnLst>
                                </p:cTn>
                              </p:par>
                            </p:childTnLst>
                          </p:cTn>
                        </p:par>
                        <p:par>
                          <p:cTn id="13" fill="hold">
                            <p:stCondLst>
                              <p:cond delay="2500"/>
                            </p:stCondLst>
                            <p:childTnLst>
                              <p:par>
                                <p:cTn id="14" presetID="53"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64" presetClass="path" presetSubtype="0" accel="50000" decel="50000" fill="hold" nodeType="withEffect">
                                  <p:stCondLst>
                                    <p:cond delay="0"/>
                                  </p:stCondLst>
                                  <p:childTnLst>
                                    <p:animMotion origin="layout" path="M 2.77778E-6 -4.44444E-6 L 0.00382 -0.41666 " pathEditMode="relative" rAng="0" ptsTypes="AA">
                                      <p:cBhvr>
                                        <p:cTn id="20" dur="2000" fill="hold"/>
                                        <p:tgtEl>
                                          <p:spTgt spid="4"/>
                                        </p:tgtEl>
                                        <p:attrNameLst>
                                          <p:attrName>ppt_x</p:attrName>
                                          <p:attrName>ppt_y</p:attrName>
                                        </p:attrNameLst>
                                      </p:cBhvr>
                                      <p:rCtr x="2" y="-208"/>
                                    </p:animMotion>
                                  </p:childTnLst>
                                </p:cTn>
                              </p:par>
                            </p:childTnLst>
                          </p:cTn>
                        </p:par>
                      </p:childTnLst>
                    </p:cTn>
                  </p:par>
                  <p:par>
                    <p:cTn id="21" fill="hold">
                      <p:stCondLst>
                        <p:cond delay="indefinite"/>
                      </p:stCondLst>
                      <p:childTnLst>
                        <p:par>
                          <p:cTn id="22" fill="hold">
                            <p:stCondLst>
                              <p:cond delay="0"/>
                            </p:stCondLst>
                            <p:childTnLst>
                              <p:par>
                                <p:cTn id="23" presetID="35" presetClass="path" presetSubtype="0" accel="50000" decel="50000" fill="hold" nodeType="clickEffect">
                                  <p:stCondLst>
                                    <p:cond delay="0"/>
                                  </p:stCondLst>
                                  <p:childTnLst>
                                    <p:animMotion origin="layout" path="M 0.00382 -0.41666 L -0.08785 -0.40555 " pathEditMode="relative" rAng="0" ptsTypes="AA">
                                      <p:cBhvr>
                                        <p:cTn id="24" dur="2000" fill="hold"/>
                                        <p:tgtEl>
                                          <p:spTgt spid="4"/>
                                        </p:tgtEl>
                                        <p:attrNameLst>
                                          <p:attrName>ppt_x</p:attrName>
                                          <p:attrName>ppt_y</p:attrName>
                                        </p:attrNameLst>
                                      </p:cBhvr>
                                      <p:rCtr x="-46" y="6"/>
                                    </p:animMotion>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1000"/>
                                        <p:tgtEl>
                                          <p:spTgt spid="61"/>
                                        </p:tgtEl>
                                      </p:cBhvr>
                                    </p:animEffect>
                                  </p:childTnLst>
                                </p:cTn>
                              </p:par>
                              <p:par>
                                <p:cTn id="29" presetID="10" presetClass="exit" presetSubtype="0" fill="hold" nodeType="withEffect">
                                  <p:stCondLst>
                                    <p:cond delay="0"/>
                                  </p:stCondLst>
                                  <p:childTnLst>
                                    <p:animEffect transition="out" filter="fade">
                                      <p:cBhvr>
                                        <p:cTn id="30" dur="500"/>
                                        <p:tgtEl>
                                          <p:spTgt spid="4"/>
                                        </p:tgtEl>
                                      </p:cBhvr>
                                    </p:animEffect>
                                    <p:set>
                                      <p:cBhvr>
                                        <p:cTn id="31" dur="1" fill="hold">
                                          <p:stCondLst>
                                            <p:cond delay="499"/>
                                          </p:stCondLst>
                                        </p:cTn>
                                        <p:tgtEl>
                                          <p:spTgt spid="4"/>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3"/>
                                        </p:tgtEl>
                                      </p:cBhvr>
                                    </p:animEffect>
                                    <p:set>
                                      <p:cBhvr>
                                        <p:cTn id="34" dur="1" fill="hold">
                                          <p:stCondLst>
                                            <p:cond delay="499"/>
                                          </p:stCondLst>
                                        </p:cTn>
                                        <p:tgtEl>
                                          <p:spTgt spid="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17" presetClass="entr" presetSubtype="10" fill="hold" grpId="0" nodeType="click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p:cTn id="46" dur="500" fill="hold"/>
                                        <p:tgtEl>
                                          <p:spTgt spid="66"/>
                                        </p:tgtEl>
                                        <p:attrNameLst>
                                          <p:attrName>ppt_w</p:attrName>
                                        </p:attrNameLst>
                                      </p:cBhvr>
                                      <p:tavLst>
                                        <p:tav tm="0">
                                          <p:val>
                                            <p:fltVal val="0"/>
                                          </p:val>
                                        </p:tav>
                                        <p:tav tm="100000">
                                          <p:val>
                                            <p:strVal val="#ppt_w"/>
                                          </p:val>
                                        </p:tav>
                                      </p:tavLst>
                                    </p:anim>
                                    <p:anim calcmode="lin" valueType="num">
                                      <p:cBhvr>
                                        <p:cTn id="47" dur="500" fill="hold"/>
                                        <p:tgtEl>
                                          <p:spTgt spid="66"/>
                                        </p:tgtEl>
                                        <p:attrNameLst>
                                          <p:attrName>ppt_h</p:attrName>
                                        </p:attrNameLst>
                                      </p:cBhvr>
                                      <p:tavLst>
                                        <p:tav tm="0">
                                          <p:val>
                                            <p:strVal val="#ppt_h"/>
                                          </p:val>
                                        </p:tav>
                                        <p:tav tm="100000">
                                          <p:val>
                                            <p:strVal val="#ppt_h"/>
                                          </p:val>
                                        </p:tav>
                                      </p:tavLst>
                                    </p:anim>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wipe(left)">
                                      <p:cBhvr>
                                        <p:cTn id="51" dur="500"/>
                                        <p:tgtEl>
                                          <p:spTgt spid="68"/>
                                        </p:tgtEl>
                                      </p:cBhvr>
                                    </p:animEffect>
                                  </p:childTnLst>
                                </p:cTn>
                              </p:par>
                            </p:childTnLst>
                          </p:cTn>
                        </p:par>
                        <p:par>
                          <p:cTn id="52" fill="hold">
                            <p:stCondLst>
                              <p:cond delay="1000"/>
                            </p:stCondLst>
                            <p:childTnLst>
                              <p:par>
                                <p:cTn id="53" presetID="53"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par>
                                <p:cTn id="58" presetID="64" presetClass="path" presetSubtype="0" accel="50000" decel="50000" fill="hold" nodeType="withEffect">
                                  <p:stCondLst>
                                    <p:cond delay="0"/>
                                  </p:stCondLst>
                                  <p:childTnLst>
                                    <p:animMotion origin="layout" path="M -3.33333E-6 -1.11111E-6 L 0.15417 -0.37222 " pathEditMode="relative" rAng="0" ptsTypes="AA">
                                      <p:cBhvr>
                                        <p:cTn id="59" dur="2000" fill="hold"/>
                                        <p:tgtEl>
                                          <p:spTgt spid="5"/>
                                        </p:tgtEl>
                                        <p:attrNameLst>
                                          <p:attrName>ppt_x</p:attrName>
                                          <p:attrName>ppt_y</p:attrName>
                                        </p:attrNameLst>
                                      </p:cBhvr>
                                      <p:rCtr x="77" y="-186"/>
                                    </p:animMotion>
                                  </p:childTnLst>
                                </p:cTn>
                              </p:par>
                              <p:par>
                                <p:cTn id="60" presetID="35" presetClass="path" presetSubtype="0" accel="50000" decel="50000" fill="hold" nodeType="withEffect">
                                  <p:stCondLst>
                                    <p:cond delay="0"/>
                                  </p:stCondLst>
                                  <p:childTnLst>
                                    <p:animMotion origin="layout" path="M 0.15416 -0.37222 L 0.1125 -0.39445 " pathEditMode="relative" rAng="0" ptsTypes="AA">
                                      <p:cBhvr>
                                        <p:cTn id="61" dur="2000" fill="hold"/>
                                        <p:tgtEl>
                                          <p:spTgt spid="5"/>
                                        </p:tgtEl>
                                        <p:attrNameLst>
                                          <p:attrName>ppt_x</p:attrName>
                                          <p:attrName>ppt_y</p:attrName>
                                        </p:attrNameLst>
                                      </p:cBhvr>
                                      <p:rCtr x="-21" y="-11"/>
                                    </p:animMotion>
                                  </p:childTnLst>
                                </p:cTn>
                              </p:par>
                              <p:par>
                                <p:cTn id="62" presetID="53" presetClass="entr" presetSubtype="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ppt_w</p:attrName>
                                        </p:attrNameLst>
                                      </p:cBhvr>
                                      <p:tavLst>
                                        <p:tav tm="0">
                                          <p:val>
                                            <p:fltVal val="0"/>
                                          </p:val>
                                        </p:tav>
                                        <p:tav tm="100000">
                                          <p:val>
                                            <p:strVal val="#ppt_w"/>
                                          </p:val>
                                        </p:tav>
                                      </p:tavLst>
                                    </p:anim>
                                    <p:anim calcmode="lin" valueType="num">
                                      <p:cBhvr>
                                        <p:cTn id="65" dur="500" fill="hold"/>
                                        <p:tgtEl>
                                          <p:spTgt spid="6"/>
                                        </p:tgtEl>
                                        <p:attrNameLst>
                                          <p:attrName>ppt_h</p:attrName>
                                        </p:attrNameLst>
                                      </p:cBhvr>
                                      <p:tavLst>
                                        <p:tav tm="0">
                                          <p:val>
                                            <p:fltVal val="0"/>
                                          </p:val>
                                        </p:tav>
                                        <p:tav tm="100000">
                                          <p:val>
                                            <p:strVal val="#ppt_h"/>
                                          </p:val>
                                        </p:tav>
                                      </p:tavLst>
                                    </p:anim>
                                    <p:animEffect transition="in" filter="fade">
                                      <p:cBhvr>
                                        <p:cTn id="66" dur="500"/>
                                        <p:tgtEl>
                                          <p:spTgt spid="6"/>
                                        </p:tgtEl>
                                      </p:cBhvr>
                                    </p:animEffect>
                                  </p:childTnLst>
                                </p:cTn>
                              </p:par>
                              <p:par>
                                <p:cTn id="67" presetID="64" presetClass="path" presetSubtype="0" accel="50000" decel="50000" fill="hold" nodeType="withEffect">
                                  <p:stCondLst>
                                    <p:cond delay="0"/>
                                  </p:stCondLst>
                                  <p:childTnLst>
                                    <p:animMotion origin="layout" path="M 0.00382 -0.02454 L 0.10382 -0.39445 " pathEditMode="relative" rAng="0" ptsTypes="AA">
                                      <p:cBhvr>
                                        <p:cTn id="68" dur="2000" fill="hold"/>
                                        <p:tgtEl>
                                          <p:spTgt spid="6"/>
                                        </p:tgtEl>
                                        <p:attrNameLst>
                                          <p:attrName>ppt_x</p:attrName>
                                          <p:attrName>ppt_y</p:attrName>
                                        </p:attrNameLst>
                                      </p:cBhvr>
                                      <p:rCtr x="50" y="-185"/>
                                    </p:animMotion>
                                  </p:childTnLst>
                                </p:cTn>
                              </p:par>
                            </p:childTnLst>
                          </p:cTn>
                        </p:par>
                        <p:par>
                          <p:cTn id="69" fill="hold">
                            <p:stCondLst>
                              <p:cond delay="3000"/>
                            </p:stCondLst>
                            <p:childTnLst>
                              <p:par>
                                <p:cTn id="70" presetID="10" presetClass="entr" presetSubtype="0" fill="hold" nodeType="after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1000"/>
                                        <p:tgtEl>
                                          <p:spTgt spid="87"/>
                                        </p:tgtEl>
                                      </p:cBhvr>
                                    </p:animEffect>
                                  </p:childTnLst>
                                </p:cTn>
                              </p:par>
                              <p:par>
                                <p:cTn id="73" presetID="1" presetClass="exit" presetSubtype="0" fill="hold" nodeType="withEffect">
                                  <p:stCondLst>
                                    <p:cond delay="0"/>
                                  </p:stCondLst>
                                  <p:childTnLst>
                                    <p:set>
                                      <p:cBhvr>
                                        <p:cTn id="74" dur="1" fill="hold">
                                          <p:stCondLst>
                                            <p:cond delay="0"/>
                                          </p:stCondLst>
                                        </p:cTn>
                                        <p:tgtEl>
                                          <p:spTgt spid="5"/>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6"/>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fade">
                                      <p:cBhvr>
                                        <p:cTn id="81" dur="1000"/>
                                        <p:tgtEl>
                                          <p:spTgt spid="62"/>
                                        </p:tgtEl>
                                      </p:cBhvr>
                                    </p:animEffect>
                                  </p:childTnLst>
                                </p:cTn>
                              </p:par>
                              <p:par>
                                <p:cTn id="82" presetID="10" presetClass="entr" presetSubtype="0" fill="hold" nodeType="with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childTnLst>
                                </p:cTn>
                              </p:par>
                              <p:par>
                                <p:cTn id="85" presetID="10" presetClass="entr" presetSubtype="0" fill="hold" grpId="2"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fade">
                                      <p:cBhvr>
                                        <p:cTn id="87" dur="1000"/>
                                        <p:tgtEl>
                                          <p:spTgt spid="65"/>
                                        </p:tgtEl>
                                      </p:cBhvr>
                                    </p:animEffect>
                                  </p:childTnLst>
                                </p:cTn>
                              </p:par>
                              <p:par>
                                <p:cTn id="88" presetID="10" presetClass="entr" presetSubtype="0" fill="hold" nodeType="withEffect">
                                  <p:stCondLst>
                                    <p:cond delay="0"/>
                                  </p:stCondLst>
                                  <p:childTnLst>
                                    <p:set>
                                      <p:cBhvr>
                                        <p:cTn id="89" dur="1" fill="hold">
                                          <p:stCondLst>
                                            <p:cond delay="0"/>
                                          </p:stCondLst>
                                        </p:cTn>
                                        <p:tgtEl>
                                          <p:spTgt spid="89"/>
                                        </p:tgtEl>
                                        <p:attrNameLst>
                                          <p:attrName>style.visibility</p:attrName>
                                        </p:attrNameLst>
                                      </p:cBhvr>
                                      <p:to>
                                        <p:strVal val="visible"/>
                                      </p:to>
                                    </p:set>
                                    <p:animEffect transition="in" filter="fade">
                                      <p:cBhvr>
                                        <p:cTn id="90" dur="1000"/>
                                        <p:tgtEl>
                                          <p:spTgt spid="89"/>
                                        </p:tgtEl>
                                      </p:cBhvr>
                                    </p:animEffect>
                                  </p:childTnLst>
                                </p:cTn>
                              </p:par>
                              <p:par>
                                <p:cTn id="91" presetID="10" presetClass="entr" presetSubtype="0" fill="hold" grpId="2" nodeType="withEffect">
                                  <p:stCondLst>
                                    <p:cond delay="0"/>
                                  </p:stCondLst>
                                  <p:childTnLst>
                                    <p:set>
                                      <p:cBhvr>
                                        <p:cTn id="92" dur="1" fill="hold">
                                          <p:stCondLst>
                                            <p:cond delay="0"/>
                                          </p:stCondLst>
                                        </p:cTn>
                                        <p:tgtEl>
                                          <p:spTgt spid="90"/>
                                        </p:tgtEl>
                                        <p:attrNameLst>
                                          <p:attrName>style.visibility</p:attrName>
                                        </p:attrNameLst>
                                      </p:cBhvr>
                                      <p:to>
                                        <p:strVal val="visible"/>
                                      </p:to>
                                    </p:set>
                                    <p:animEffect transition="in" filter="fade">
                                      <p:cBhvr>
                                        <p:cTn id="93" dur="1000"/>
                                        <p:tgtEl>
                                          <p:spTgt spid="9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63"/>
                                        </p:tgtEl>
                                        <p:attrNameLst>
                                          <p:attrName>style.visibility</p:attrName>
                                        </p:attrNameLst>
                                      </p:cBhvr>
                                      <p:to>
                                        <p:strVal val="visible"/>
                                      </p:to>
                                    </p:set>
                                    <p:animEffect transition="in" filter="fade">
                                      <p:cBhvr>
                                        <p:cTn id="96" dur="1000"/>
                                        <p:tgtEl>
                                          <p:spTgt spid="63"/>
                                        </p:tgtEl>
                                      </p:cBhvr>
                                    </p:animEffect>
                                  </p:childTnLst>
                                </p:cTn>
                              </p:par>
                            </p:childTnLst>
                          </p:cTn>
                        </p:par>
                        <p:par>
                          <p:cTn id="97" fill="hold">
                            <p:stCondLst>
                              <p:cond delay="1000"/>
                            </p:stCondLst>
                            <p:childTnLst>
                              <p:par>
                                <p:cTn id="98" presetID="0" presetClass="path" presetSubtype="0" accel="50000" decel="50000" fill="hold" nodeType="afterEffect">
                                  <p:stCondLst>
                                    <p:cond delay="0"/>
                                  </p:stCondLst>
                                  <p:childTnLst>
                                    <p:animMotion origin="layout" path="M 0 0 C 0.00365 -0.0044 0.0059 -0.00857 0.01059 -0.01088 C 0.01337 -0.01667 0.01511 -0.01667 0.01979 -0.01852 C 0.02691 -0.025 0.03507 -0.03102 0.04306 -0.03565 C 0.04566 -0.03704 0.04861 -0.03727 0.05122 -0.03866 C 0.0566 -0.04167 0.06181 -0.0463 0.06754 -0.04815 C 0.07639 -0.05116 0.08524 -0.05255 0.09427 -0.05417 C 0.11927 -0.06412 0.14983 -0.05741 0.17448 -0.05579 C 0.1816 -0.0537 0.18837 -0.05023 0.19549 -0.04815 C 0.20017 -0.04144 0.20851 -0.03982 0.21511 -0.03727 C 0.21875 -0.03241 0.22292 -0.03171 0.22795 -0.0294 C 0.22934 -0.0287 0.23142 -0.02639 0.23142 -0.02639 " pathEditMode="relative" ptsTypes="fffffffffffA">
                                      <p:cBhvr>
                                        <p:cTn id="99" dur="1000" fill="hold"/>
                                        <p:tgtEl>
                                          <p:spTgt spid="64"/>
                                        </p:tgtEl>
                                        <p:attrNameLst>
                                          <p:attrName>ppt_x</p:attrName>
                                          <p:attrName>ppt_y</p:attrName>
                                        </p:attrNameLst>
                                      </p:cBhvr>
                                    </p:animMotion>
                                  </p:childTnLst>
                                </p:cTn>
                              </p:par>
                              <p:par>
                                <p:cTn id="100" presetID="0" presetClass="path" presetSubtype="0" accel="50000" decel="50000" fill="hold" grpId="0" nodeType="withEffect">
                                  <p:stCondLst>
                                    <p:cond delay="0"/>
                                  </p:stCondLst>
                                  <p:childTnLst>
                                    <p:animMotion origin="layout" path="M 0 0 C 0.00365 -0.0044 0.0059 -0.00857 0.01059 -0.01088 C 0.01337 -0.01667 0.01511 -0.01667 0.01979 -0.01852 C 0.02691 -0.025 0.03507 -0.03102 0.04306 -0.03565 C 0.04566 -0.03704 0.04861 -0.03727 0.05122 -0.03866 C 0.0566 -0.04167 0.06181 -0.0463 0.06754 -0.04815 C 0.07639 -0.05116 0.08524 -0.05255 0.09427 -0.05417 C 0.11927 -0.06412 0.14983 -0.05741 0.17448 -0.05579 C 0.1816 -0.0537 0.18837 -0.05023 0.19549 -0.04815 C 0.20017 -0.04144 0.20851 -0.03982 0.21511 -0.03727 C 0.21875 -0.03241 0.22292 -0.03171 0.22795 -0.0294 C 0.22934 -0.0287 0.23142 -0.02639 0.23142 -0.02639 " pathEditMode="relative" ptsTypes="fffffffffffA">
                                      <p:cBhvr>
                                        <p:cTn id="101" dur="1000" fill="hold"/>
                                        <p:tgtEl>
                                          <p:spTgt spid="65"/>
                                        </p:tgtEl>
                                        <p:attrNameLst>
                                          <p:attrName>ppt_x</p:attrName>
                                          <p:attrName>ppt_y</p:attrName>
                                        </p:attrNameLst>
                                      </p:cBhvr>
                                    </p:animMotion>
                                  </p:childTnLst>
                                </p:cTn>
                              </p:par>
                              <p:par>
                                <p:cTn id="102" presetID="0" presetClass="path" presetSubtype="0" accel="50000" decel="50000" fill="hold" nodeType="withEffect">
                                  <p:stCondLst>
                                    <p:cond delay="0"/>
                                  </p:stCondLst>
                                  <p:childTnLst>
                                    <p:animMotion origin="layout" path="M 2.77556E-17 -0.0081 C 0.00625 -0.0125 0.01007 -0.01667 0.01823 -0.01898 C 0.02309 -0.02477 0.02604 -0.02477 0.0342 -0.02662 C 0.04635 -0.0331 0.06059 -0.03912 0.07431 -0.04375 C 0.07882 -0.04514 0.08385 -0.04537 0.08837 -0.04676 C 0.09774 -0.04977 0.10677 -0.0544 0.11667 -0.05625 C 0.13194 -0.05926 0.14722 -0.06065 0.16285 -0.06227 C 0.20608 -0.07222 0.25885 -0.06551 0.30156 -0.06389 C 0.31372 -0.06181 0.32552 -0.05833 0.33785 -0.05625 C 0.34583 -0.04954 0.36024 -0.04792 0.3717 -0.04537 C 0.37795 -0.04051 0.38524 -0.03982 0.39392 -0.0375 C 0.39635 -0.03681 0.4 -0.03449 0.4 -0.03426 " pathEditMode="relative" rAng="0" ptsTypes="fffffffffffA">
                                      <p:cBhvr>
                                        <p:cTn id="103" dur="1000" fill="hold"/>
                                        <p:tgtEl>
                                          <p:spTgt spid="89"/>
                                        </p:tgtEl>
                                        <p:attrNameLst>
                                          <p:attrName>ppt_x</p:attrName>
                                          <p:attrName>ppt_y</p:attrName>
                                        </p:attrNameLst>
                                      </p:cBhvr>
                                      <p:rCtr x="200" y="-32"/>
                                    </p:animMotion>
                                  </p:childTnLst>
                                </p:cTn>
                              </p:par>
                              <p:par>
                                <p:cTn id="104" presetID="0" presetClass="path" presetSubtype="0" accel="50000" decel="50000" fill="hold" grpId="0" nodeType="withEffect">
                                  <p:stCondLst>
                                    <p:cond delay="0"/>
                                  </p:stCondLst>
                                  <p:childTnLst>
                                    <p:animMotion origin="layout" path="M 3.05556E-6 -0.00069 C 0.00607 -0.00509 0.00989 -0.00926 0.01788 -0.01157 C 0.02274 -0.01736 0.02552 -0.01736 0.03368 -0.01921 C 0.04583 -0.02569 0.05972 -0.03171 0.07343 -0.03634 C 0.07795 -0.03773 0.08281 -0.03796 0.08732 -0.03935 C 0.0967 -0.04236 0.10555 -0.04699 0.11527 -0.04884 C 0.13055 -0.05185 0.14566 -0.05324 0.16093 -0.05486 C 0.20382 -0.06482 0.2559 -0.0581 0.29809 -0.05648 C 0.31024 -0.0544 0.32187 -0.05093 0.33402 -0.04884 C 0.34201 -0.04213 0.35625 -0.04051 0.36753 -0.03796 C 0.37378 -0.0331 0.3809 -0.03241 0.38958 -0.03009 C 0.39201 -0.0294 0.39566 -0.02708 0.39566 -0.02685 " pathEditMode="relative" rAng="0" ptsTypes="fffffffffffA">
                                      <p:cBhvr>
                                        <p:cTn id="105" dur="1000" fill="hold"/>
                                        <p:tgtEl>
                                          <p:spTgt spid="90"/>
                                        </p:tgtEl>
                                        <p:attrNameLst>
                                          <p:attrName>ppt_x</p:attrName>
                                          <p:attrName>ppt_y</p:attrName>
                                        </p:attrNameLst>
                                      </p:cBhvr>
                                      <p:rCtr x="198" y="-32"/>
                                    </p:animMotion>
                                  </p:childTnLst>
                                </p:cTn>
                              </p:par>
                              <p:par>
                                <p:cTn id="106" presetID="8" presetClass="emph" presetSubtype="0" fill="hold" nodeType="withEffect">
                                  <p:stCondLst>
                                    <p:cond delay="0"/>
                                  </p:stCondLst>
                                  <p:childTnLst>
                                    <p:animRot by="2700000">
                                      <p:cBhvr>
                                        <p:cTn id="107" dur="1000" fill="hold"/>
                                        <p:tgtEl>
                                          <p:spTgt spid="89"/>
                                        </p:tgtEl>
                                        <p:attrNameLst>
                                          <p:attrName>r</p:attrName>
                                        </p:attrNameLst>
                                      </p:cBhvr>
                                    </p:animRot>
                                  </p:childTnLst>
                                </p:cTn>
                              </p:par>
                              <p:par>
                                <p:cTn id="108" presetID="8" presetClass="emph" presetSubtype="0" fill="hold" nodeType="withEffect">
                                  <p:stCondLst>
                                    <p:cond delay="0"/>
                                  </p:stCondLst>
                                  <p:childTnLst>
                                    <p:animRot by="2700000">
                                      <p:cBhvr>
                                        <p:cTn id="109" dur="1000" fill="hold"/>
                                        <p:tgtEl>
                                          <p:spTgt spid="64"/>
                                        </p:tgtEl>
                                        <p:attrNameLst>
                                          <p:attrName>r</p:attrName>
                                        </p:attrNameLst>
                                      </p:cBhvr>
                                    </p:animRot>
                                  </p:childTnLst>
                                </p:cTn>
                              </p:par>
                            </p:childTnLst>
                          </p:cTn>
                        </p:par>
                        <p:par>
                          <p:cTn id="110" fill="hold">
                            <p:stCondLst>
                              <p:cond delay="2000"/>
                            </p:stCondLst>
                            <p:childTnLst>
                              <p:par>
                                <p:cTn id="111" presetID="10" presetClass="entr" presetSubtype="0" fill="hold" grpId="0" nodeType="after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fade">
                                      <p:cBhvr>
                                        <p:cTn id="113" dur="2000"/>
                                        <p:tgtEl>
                                          <p:spTgt spid="42"/>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1"/>
                                        </p:tgtEl>
                                        <p:attrNameLst>
                                          <p:attrName>style.visibility</p:attrName>
                                        </p:attrNameLst>
                                      </p:cBhvr>
                                      <p:to>
                                        <p:strVal val="visible"/>
                                      </p:to>
                                    </p:set>
                                    <p:animEffect transition="in" filter="fade">
                                      <p:cBhvr>
                                        <p:cTn id="116" dur="2000"/>
                                        <p:tgtEl>
                                          <p:spTgt spid="41"/>
                                        </p:tgtEl>
                                      </p:cBhvr>
                                    </p:animEffect>
                                  </p:childTnLst>
                                </p:cTn>
                              </p:par>
                              <p:par>
                                <p:cTn id="117" presetID="10" presetClass="exit" presetSubtype="0" fill="hold" nodeType="withEffect">
                                  <p:stCondLst>
                                    <p:cond delay="0"/>
                                  </p:stCondLst>
                                  <p:childTnLst>
                                    <p:animEffect transition="out" filter="fade">
                                      <p:cBhvr>
                                        <p:cTn id="118" dur="2000"/>
                                        <p:tgtEl>
                                          <p:spTgt spid="89"/>
                                        </p:tgtEl>
                                      </p:cBhvr>
                                    </p:animEffect>
                                    <p:set>
                                      <p:cBhvr>
                                        <p:cTn id="119" dur="1" fill="hold">
                                          <p:stCondLst>
                                            <p:cond delay="1999"/>
                                          </p:stCondLst>
                                        </p:cTn>
                                        <p:tgtEl>
                                          <p:spTgt spid="89"/>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2000"/>
                                        <p:tgtEl>
                                          <p:spTgt spid="90"/>
                                        </p:tgtEl>
                                      </p:cBhvr>
                                    </p:animEffect>
                                    <p:set>
                                      <p:cBhvr>
                                        <p:cTn id="122" dur="1" fill="hold">
                                          <p:stCondLst>
                                            <p:cond delay="1999"/>
                                          </p:stCondLst>
                                        </p:cTn>
                                        <p:tgtEl>
                                          <p:spTgt spid="90"/>
                                        </p:tgtEl>
                                        <p:attrNameLst>
                                          <p:attrName>style.visibility</p:attrName>
                                        </p:attrNameLst>
                                      </p:cBhvr>
                                      <p:to>
                                        <p:strVal val="hidden"/>
                                      </p:to>
                                    </p:set>
                                  </p:childTnLst>
                                </p:cTn>
                              </p:par>
                              <p:par>
                                <p:cTn id="123" presetID="10" presetClass="exit" presetSubtype="0" fill="hold" nodeType="withEffect">
                                  <p:stCondLst>
                                    <p:cond delay="0"/>
                                  </p:stCondLst>
                                  <p:childTnLst>
                                    <p:animEffect transition="out" filter="fade">
                                      <p:cBhvr>
                                        <p:cTn id="124" dur="2000"/>
                                        <p:tgtEl>
                                          <p:spTgt spid="64"/>
                                        </p:tgtEl>
                                      </p:cBhvr>
                                    </p:animEffect>
                                    <p:set>
                                      <p:cBhvr>
                                        <p:cTn id="125" dur="1" fill="hold">
                                          <p:stCondLst>
                                            <p:cond delay="1999"/>
                                          </p:stCondLst>
                                        </p:cTn>
                                        <p:tgtEl>
                                          <p:spTgt spid="64"/>
                                        </p:tgtEl>
                                        <p:attrNameLst>
                                          <p:attrName>style.visibility</p:attrName>
                                        </p:attrNameLst>
                                      </p:cBhvr>
                                      <p:to>
                                        <p:strVal val="hidden"/>
                                      </p:to>
                                    </p:set>
                                  </p:childTnLst>
                                </p:cTn>
                              </p:par>
                              <p:par>
                                <p:cTn id="126" presetID="10" presetClass="exit" presetSubtype="0" fill="hold" nodeType="withEffect">
                                  <p:stCondLst>
                                    <p:cond delay="0"/>
                                  </p:stCondLst>
                                  <p:childTnLst>
                                    <p:animEffect transition="out" filter="fade">
                                      <p:cBhvr>
                                        <p:cTn id="127" dur="2000"/>
                                        <p:tgtEl>
                                          <p:spTgt spid="61"/>
                                        </p:tgtEl>
                                      </p:cBhvr>
                                    </p:animEffect>
                                    <p:set>
                                      <p:cBhvr>
                                        <p:cTn id="128" dur="1" fill="hold">
                                          <p:stCondLst>
                                            <p:cond delay="1999"/>
                                          </p:stCondLst>
                                        </p:cTn>
                                        <p:tgtEl>
                                          <p:spTgt spid="61"/>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65"/>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2000"/>
                                        <p:tgtEl>
                                          <p:spTgt spid="87"/>
                                        </p:tgtEl>
                                      </p:cBhvr>
                                    </p:animEffect>
                                    <p:set>
                                      <p:cBhvr>
                                        <p:cTn id="133" dur="1" fill="hold">
                                          <p:stCondLst>
                                            <p:cond delay="1999"/>
                                          </p:stCondLst>
                                        </p:cTn>
                                        <p:tgtEl>
                                          <p:spTgt spid="87"/>
                                        </p:tgtEl>
                                        <p:attrNameLst>
                                          <p:attrName>style.visibility</p:attrName>
                                        </p:attrNameLst>
                                      </p:cBhvr>
                                      <p:to>
                                        <p:strVal val="hidden"/>
                                      </p:to>
                                    </p:set>
                                  </p:childTnLst>
                                </p:cTn>
                              </p:par>
                            </p:childTnLst>
                          </p:cTn>
                        </p:par>
                        <p:par>
                          <p:cTn id="134" fill="hold">
                            <p:stCondLst>
                              <p:cond delay="4000"/>
                            </p:stCondLst>
                            <p:childTnLst>
                              <p:par>
                                <p:cTn id="135" presetID="0" presetClass="path" presetSubtype="0" accel="50000" decel="50000" fill="hold" grpId="1" nodeType="afterEffect">
                                  <p:stCondLst>
                                    <p:cond delay="0"/>
                                  </p:stCondLst>
                                  <p:childTnLst>
                                    <p:animMotion origin="layout" path="M 0 0 C -0.00417 0.00069 -0.00851 0.00139 -0.01268 0.00185 C -0.02066 0.00254 -0.02865 0.00254 -0.03664 0.00347 C -0.03976 0.00393 -0.04254 0.00578 -0.04549 0.00694 C -0.0481 0.00786 -0.05313 0.01018 -0.05313 0.01018 C -0.05816 0.0148 -0.06372 0.01665 -0.06962 0.01873 C -0.07292 0.01989 -0.07969 0.02197 -0.07969 0.02197 C -0.08542 0.02706 -0.0908 0.03006 -0.0974 0.03215 C -0.10209 0.03608 -0.10747 0.03978 -0.11268 0.04232 C -0.11424 0.04926 -0.1165 0.05018 -0.12153 0.05227 C -0.12726 0.05759 -0.13369 0.06221 -0.13924 0.06753 C -0.14393 0.07192 -0.14619 0.07701 -0.15191 0.07932 C -0.15313 0.08094 -0.15469 0.08256 -0.15573 0.08441 C -0.15678 0.08649 -0.15695 0.08927 -0.15816 0.09112 C -0.15903 0.09274 -0.16528 0.09806 -0.16702 0.09968 C -0.17084 0.11471 -0.16476 0.09366 -0.17205 0.108 C -0.17379 0.11147 -0.17414 0.1161 -0.17587 0.1198 C -0.179 0.13529 -0.17466 0.11933 -0.18091 0.12997 C -0.18316 0.1339 -0.18403 0.14084 -0.18612 0.145 C -0.1908 0.15402 -0.19566 0.15957 -0.20122 0.16697 C -0.20435 0.18016 -0.19966 0.16512 -0.20625 0.17368 C -0.20851 0.17669 -0.21007 0.18918 -0.21129 0.19403 C -0.21181 0.19635 -0.21389 0.1975 -0.21511 0.19912 C -0.21685 0.20745 -0.21928 0.21485 -0.22396 0.22086 C -0.22657 0.23057 -0.23264 0.24537 -0.23924 0.25139 C -0.24098 0.25902 -0.24254 0.26411 -0.24688 0.26989 C -0.25 0.27845 -0.2507 0.28677 -0.25573 0.29348 C -0.25678 0.29949 -0.25799 0.30597 -0.25938 0.31198 C -0.2606 0.3166 -0.26198 0.321 -0.2632 0.32562 C -0.26372 0.32724 -0.26459 0.33048 -0.26459 0.33048 C -0.26719 0.35199 -0.26754 0.37026 -0.26823 0.39292 C -0.26719 0.41628 -0.26789 0.42623 -0.26077 0.44519 " pathEditMode="relative" ptsTypes="fffffffffffffffffffffffffffffffA">
                                      <p:cBhvr>
                                        <p:cTn id="136" dur="2000" fill="hold"/>
                                        <p:tgtEl>
                                          <p:spTgt spid="41"/>
                                        </p:tgtEl>
                                        <p:attrNameLst>
                                          <p:attrName>ppt_x</p:attrName>
                                          <p:attrName>ppt_y</p:attrName>
                                        </p:attrNameLst>
                                      </p:cBhvr>
                                    </p:animMotion>
                                  </p:childTnLst>
                                </p:cTn>
                              </p:par>
                              <p:par>
                                <p:cTn id="137" presetID="0" presetClass="path" presetSubtype="0" accel="50000" decel="50000" fill="hold" grpId="1" nodeType="withEffect">
                                  <p:stCondLst>
                                    <p:cond delay="0"/>
                                  </p:stCondLst>
                                  <p:childTnLst>
                                    <p:animMotion origin="layout" path="M 0 0 C -0.01701 -0.00717 -0.03125 0.00046 -0.04687 0.00509 C -0.04896 0.00578 -0.05121 0.00624 -0.0533 0.00694 C -0.05451 0.0074 -0.05573 0.00809 -0.05694 0.00856 C -0.06111 0.00971 -0.06962 0.01179 -0.06962 0.01179 C -0.07968 0.0185 -0.09062 0.01989 -0.10139 0.02382 C -0.10573 0.02752 -0.1092 0.02845 -0.11406 0.03053 C -0.11649 0.03145 -0.12153 0.03376 -0.12153 0.03376 C -0.12708 0.03885 -0.1342 0.04116 -0.14062 0.04394 C -0.14618 0.04903 -0.15191 0.05088 -0.15833 0.05412 C -0.16423 0.05712 -0.16857 0.06221 -0.17482 0.06406 C -0.18107 0.06845 -0.18819 0.07146 -0.19496 0.07424 C -0.19531 0.07585 -0.19531 0.07817 -0.19618 0.07932 C -0.19757 0.08117 -0.20677 0.08534 -0.20885 0.08603 C -0.21441 0.08973 -0.21684 0.09436 -0.22291 0.09621 C -0.22656 0.10384 -0.23055 0.10546 -0.2368 0.108 C -0.24097 0.11355 -0.24427 0.11633 -0.24948 0.1198 C -0.24982 0.12141 -0.24982 0.12373 -0.25069 0.12488 C -0.25278 0.12766 -0.25833 0.13159 -0.25833 0.13159 C -0.25955 0.1339 -0.26059 0.13645 -0.26215 0.1383 C -0.26319 0.13945 -0.26475 0.13899 -0.2658 0.14015 C -0.27656 0.1524 -0.2625 0.14246 -0.27482 0.15009 C -0.2776 0.15379 -0.28107 0.15634 -0.28368 0.16027 C -0.29218 0.17299 -0.28611 0.16744 -0.29618 0.17715 C -0.29965 0.1901 -0.29462 0.17368 -0.30139 0.18733 C -0.30451 0.1938 -0.30503 0.19935 -0.31024 0.20421 C -0.31441 0.21277 -0.31597 0.22248 -0.32031 0.23104 C -0.32396 0.24653 -0.31805 0.22387 -0.32534 0.24121 C -0.3276 0.24653 -0.32882 0.25763 -0.33038 0.26318 C -0.33212 0.26919 -0.33489 0.27405 -0.3368 0.28006 C -0.33923 0.28746 -0.33854 0.29093 -0.34305 0.29695 C -0.34757 0.31869 -0.34809 0.34066 -0.35191 0.36263 C -0.35555 0.38413 -0.35955 0.40125 -0.35955 0.42507 " pathEditMode="relative" ptsTypes="ffffffffffffffffffffffffffffffffA">
                                      <p:cBhvr>
                                        <p:cTn id="138" dur="2000" fill="hold"/>
                                        <p:tgtEl>
                                          <p:spTgt spid="42"/>
                                        </p:tgtEl>
                                        <p:attrNameLst>
                                          <p:attrName>ppt_x</p:attrName>
                                          <p:attrName>ppt_y</p:attrName>
                                        </p:attrNameLst>
                                      </p:cBhvr>
                                    </p:animMotion>
                                  </p:childTnLst>
                                </p:cTn>
                              </p:par>
                            </p:childTnLst>
                          </p:cTn>
                        </p:par>
                      </p:childTnLst>
                    </p:cTn>
                  </p:par>
                  <p:par>
                    <p:cTn id="139" fill="hold">
                      <p:stCondLst>
                        <p:cond delay="indefinite"/>
                      </p:stCondLst>
                      <p:childTnLst>
                        <p:par>
                          <p:cTn id="140" fill="hold">
                            <p:stCondLst>
                              <p:cond delay="0"/>
                            </p:stCondLst>
                            <p:childTnLst>
                              <p:par>
                                <p:cTn id="141" presetID="10" presetClass="exit" presetSubtype="0" fill="hold" grpId="0" nodeType="clickEffect">
                                  <p:stCondLst>
                                    <p:cond delay="0"/>
                                  </p:stCondLst>
                                  <p:childTnLst>
                                    <p:animEffect transition="out" filter="fade">
                                      <p:cBhvr>
                                        <p:cTn id="142" dur="2000"/>
                                        <p:tgtEl>
                                          <p:spTgt spid="45"/>
                                        </p:tgtEl>
                                      </p:cBhvr>
                                    </p:animEffect>
                                    <p:set>
                                      <p:cBhvr>
                                        <p:cTn id="143" dur="1" fill="hold">
                                          <p:stCondLst>
                                            <p:cond delay="1999"/>
                                          </p:stCondLst>
                                        </p:cTn>
                                        <p:tgtEl>
                                          <p:spTgt spid="45"/>
                                        </p:tgtEl>
                                        <p:attrNameLst>
                                          <p:attrName>style.visibility</p:attrName>
                                        </p:attrNameLst>
                                      </p:cBhvr>
                                      <p:to>
                                        <p:strVal val="hidden"/>
                                      </p:to>
                                    </p:set>
                                  </p:childTnLst>
                                </p:cTn>
                              </p:par>
                              <p:par>
                                <p:cTn id="144" presetID="53" presetClass="entr" presetSubtype="0" fill="hold" grpId="0" nodeType="withEffect">
                                  <p:stCondLst>
                                    <p:cond delay="0"/>
                                  </p:stCondLst>
                                  <p:childTnLst>
                                    <p:set>
                                      <p:cBhvr>
                                        <p:cTn id="145" dur="1" fill="hold">
                                          <p:stCondLst>
                                            <p:cond delay="0"/>
                                          </p:stCondLst>
                                        </p:cTn>
                                        <p:tgtEl>
                                          <p:spTgt spid="43"/>
                                        </p:tgtEl>
                                        <p:attrNameLst>
                                          <p:attrName>style.visibility</p:attrName>
                                        </p:attrNameLst>
                                      </p:cBhvr>
                                      <p:to>
                                        <p:strVal val="visible"/>
                                      </p:to>
                                    </p:set>
                                    <p:anim calcmode="lin" valueType="num">
                                      <p:cBhvr>
                                        <p:cTn id="146" dur="500" fill="hold"/>
                                        <p:tgtEl>
                                          <p:spTgt spid="43"/>
                                        </p:tgtEl>
                                        <p:attrNameLst>
                                          <p:attrName>ppt_w</p:attrName>
                                        </p:attrNameLst>
                                      </p:cBhvr>
                                      <p:tavLst>
                                        <p:tav tm="0">
                                          <p:val>
                                            <p:fltVal val="0"/>
                                          </p:val>
                                        </p:tav>
                                        <p:tav tm="100000">
                                          <p:val>
                                            <p:strVal val="#ppt_w"/>
                                          </p:val>
                                        </p:tav>
                                      </p:tavLst>
                                    </p:anim>
                                    <p:anim calcmode="lin" valueType="num">
                                      <p:cBhvr>
                                        <p:cTn id="147" dur="500" fill="hold"/>
                                        <p:tgtEl>
                                          <p:spTgt spid="43"/>
                                        </p:tgtEl>
                                        <p:attrNameLst>
                                          <p:attrName>ppt_h</p:attrName>
                                        </p:attrNameLst>
                                      </p:cBhvr>
                                      <p:tavLst>
                                        <p:tav tm="0">
                                          <p:val>
                                            <p:fltVal val="0"/>
                                          </p:val>
                                        </p:tav>
                                        <p:tav tm="100000">
                                          <p:val>
                                            <p:strVal val="#ppt_h"/>
                                          </p:val>
                                        </p:tav>
                                      </p:tavLst>
                                    </p:anim>
                                    <p:animEffect transition="in" filter="fade">
                                      <p:cBhvr>
                                        <p:cTn id="14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3" grpId="0"/>
      <p:bldP spid="65" grpId="0" animBg="1"/>
      <p:bldP spid="65" grpId="1" animBg="1"/>
      <p:bldP spid="65" grpId="2" animBg="1"/>
      <p:bldP spid="90" grpId="0" animBg="1"/>
      <p:bldP spid="90" grpId="1" animBg="1"/>
      <p:bldP spid="90" grpId="2" animBg="1"/>
      <p:bldP spid="41" grpId="0" animBg="1"/>
      <p:bldP spid="41" grpId="1" animBg="1"/>
      <p:bldP spid="42" grpId="0" animBg="1"/>
      <p:bldP spid="42" grpId="1" animBg="1"/>
      <p:bldP spid="43" grpId="0" animBg="1"/>
      <p:bldP spid="6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Stress-Induced Glutamate Release Facilitates Depression</a:t>
            </a:r>
            <a:endParaRPr lang="en-US" dirty="0"/>
          </a:p>
        </p:txBody>
      </p:sp>
      <p:pic>
        <p:nvPicPr>
          <p:cNvPr id="3" name="Picture 2" descr="C:\Users\nlowe\AppData\Local\Microsoft\Windows\Temporary Internet Files\Content.IE5\T6C6949W\MC900000922[1].wmf"/>
          <p:cNvPicPr>
            <a:picLocks noChangeAspect="1" noChangeArrowheads="1"/>
          </p:cNvPicPr>
          <p:nvPr/>
        </p:nvPicPr>
        <p:blipFill>
          <a:blip r:embed="rId3" cstate="print"/>
          <a:srcRect/>
          <a:stretch>
            <a:fillRect/>
          </a:stretch>
        </p:blipFill>
        <p:spPr bwMode="auto">
          <a:xfrm>
            <a:off x="1752600" y="3200400"/>
            <a:ext cx="1044245" cy="1613002"/>
          </a:xfrm>
          <a:prstGeom prst="rect">
            <a:avLst/>
          </a:prstGeom>
          <a:noFill/>
        </p:spPr>
      </p:pic>
      <p:sp>
        <p:nvSpPr>
          <p:cNvPr id="4" name="Lightning Bolt 3"/>
          <p:cNvSpPr/>
          <p:nvPr/>
        </p:nvSpPr>
        <p:spPr>
          <a:xfrm>
            <a:off x="1295400" y="2819400"/>
            <a:ext cx="838200" cy="1143000"/>
          </a:xfrm>
          <a:prstGeom prst="lightningBol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5" name="TextBox 4"/>
          <p:cNvSpPr txBox="1"/>
          <p:nvPr/>
        </p:nvSpPr>
        <p:spPr>
          <a:xfrm>
            <a:off x="762000" y="2286000"/>
            <a:ext cx="1322413" cy="646331"/>
          </a:xfrm>
          <a:prstGeom prst="rect">
            <a:avLst/>
          </a:prstGeom>
          <a:noFill/>
        </p:spPr>
        <p:txBody>
          <a:bodyPr wrap="none" rtlCol="0">
            <a:spAutoFit/>
          </a:bodyPr>
          <a:lstStyle/>
          <a:p>
            <a:r>
              <a:rPr lang="en-US" sz="3600" b="1" dirty="0" smtClean="0">
                <a:solidFill>
                  <a:schemeClr val="accent3"/>
                </a:solidFill>
                <a:latin typeface="Calibri" pitchFamily="34" charset="0"/>
                <a:cs typeface="Calibri" pitchFamily="34" charset="0"/>
              </a:rPr>
              <a:t>Stress</a:t>
            </a:r>
            <a:endParaRPr lang="en-US" sz="3600" b="1" dirty="0">
              <a:solidFill>
                <a:schemeClr val="accent3"/>
              </a:solidFill>
              <a:latin typeface="Calibri" pitchFamily="34" charset="0"/>
              <a:cs typeface="Calibri" pitchFamily="34" charset="0"/>
            </a:endParaRPr>
          </a:p>
        </p:txBody>
      </p:sp>
      <p:sp>
        <p:nvSpPr>
          <p:cNvPr id="6" name="Up Arrow 5"/>
          <p:cNvSpPr/>
          <p:nvPr/>
        </p:nvSpPr>
        <p:spPr>
          <a:xfrm>
            <a:off x="3733800" y="2667000"/>
            <a:ext cx="1066800" cy="19812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 name="TextBox 6"/>
          <p:cNvSpPr txBox="1"/>
          <p:nvPr/>
        </p:nvSpPr>
        <p:spPr>
          <a:xfrm>
            <a:off x="4697091" y="3581400"/>
            <a:ext cx="1225015" cy="646331"/>
          </a:xfrm>
          <a:prstGeom prst="rect">
            <a:avLst/>
          </a:prstGeom>
          <a:noFill/>
        </p:spPr>
        <p:txBody>
          <a:bodyPr wrap="none" rtlCol="0">
            <a:spAutoFit/>
          </a:bodyPr>
          <a:lstStyle/>
          <a:p>
            <a:pPr algn="ctr"/>
            <a:r>
              <a:rPr lang="en-US" dirty="0" smtClean="0">
                <a:latin typeface="Calibri" pitchFamily="34" charset="0"/>
                <a:cs typeface="Calibri" pitchFamily="34" charset="0"/>
              </a:rPr>
              <a:t>Glutamate </a:t>
            </a:r>
          </a:p>
          <a:p>
            <a:pPr algn="ctr"/>
            <a:r>
              <a:rPr lang="en-US" dirty="0" smtClean="0">
                <a:latin typeface="Calibri" pitchFamily="34" charset="0"/>
                <a:cs typeface="Calibri" pitchFamily="34" charset="0"/>
              </a:rPr>
              <a:t>Release</a:t>
            </a:r>
            <a:endParaRPr lang="en-US" dirty="0">
              <a:latin typeface="Calibri" pitchFamily="34" charset="0"/>
              <a:cs typeface="Calibri" pitchFamily="34" charset="0"/>
            </a:endParaRPr>
          </a:p>
        </p:txBody>
      </p:sp>
      <p:sp>
        <p:nvSpPr>
          <p:cNvPr id="8" name="Right Arrow 7"/>
          <p:cNvSpPr/>
          <p:nvPr/>
        </p:nvSpPr>
        <p:spPr>
          <a:xfrm>
            <a:off x="3048000" y="3733800"/>
            <a:ext cx="533400" cy="30480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9" name="Right Arrow 8"/>
          <p:cNvSpPr/>
          <p:nvPr/>
        </p:nvSpPr>
        <p:spPr>
          <a:xfrm>
            <a:off x="6248400" y="3733800"/>
            <a:ext cx="533400" cy="30480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grpSp>
        <p:nvGrpSpPr>
          <p:cNvPr id="13" name="Group 12"/>
          <p:cNvGrpSpPr/>
          <p:nvPr/>
        </p:nvGrpSpPr>
        <p:grpSpPr>
          <a:xfrm>
            <a:off x="7086600" y="3429000"/>
            <a:ext cx="1371600" cy="914400"/>
            <a:chOff x="7086600" y="3429000"/>
            <a:chExt cx="1371600" cy="914400"/>
          </a:xfrm>
        </p:grpSpPr>
        <p:sp>
          <p:nvSpPr>
            <p:cNvPr id="10" name="Rectangle 9"/>
            <p:cNvSpPr/>
            <p:nvPr/>
          </p:nvSpPr>
          <p:spPr>
            <a:xfrm>
              <a:off x="7086600" y="3429000"/>
              <a:ext cx="1371600" cy="9144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 name="TextBox 11"/>
            <p:cNvSpPr txBox="1"/>
            <p:nvPr/>
          </p:nvSpPr>
          <p:spPr>
            <a:xfrm>
              <a:off x="7162800" y="3657600"/>
              <a:ext cx="1295400" cy="369332"/>
            </a:xfrm>
            <a:prstGeom prst="rect">
              <a:avLst/>
            </a:prstGeom>
            <a:noFill/>
          </p:spPr>
          <p:txBody>
            <a:bodyPr wrap="square" rtlCol="0">
              <a:spAutoFit/>
            </a:bodyPr>
            <a:lstStyle/>
            <a:p>
              <a:r>
                <a:rPr lang="en-US" dirty="0" smtClean="0">
                  <a:latin typeface="Calibri" pitchFamily="34" charset="0"/>
                  <a:cs typeface="Calibri" pitchFamily="34" charset="0"/>
                </a:rPr>
                <a:t>Depression</a:t>
              </a:r>
              <a:endParaRPr lang="en-US" dirty="0">
                <a:latin typeface="Calibri" pitchFamily="34" charset="0"/>
                <a:cs typeface="Calibri" pitchFamily="34" charset="0"/>
              </a:endParaRPr>
            </a:p>
          </p:txBody>
        </p:sp>
      </p:grpSp>
      <p:sp>
        <p:nvSpPr>
          <p:cNvPr id="14" name="Rectangle 13"/>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Yoshimizu T et al. </a:t>
            </a:r>
            <a:r>
              <a:rPr lang="en-US" sz="1200" i="1" dirty="0" smtClean="0">
                <a:latin typeface="Calibri" pitchFamily="34" charset="0"/>
                <a:cs typeface="Calibri" pitchFamily="34" charset="0"/>
              </a:rPr>
              <a:t>Psychopharmacol.</a:t>
            </a:r>
            <a:r>
              <a:rPr lang="en-US" sz="1200" dirty="0" smtClean="0">
                <a:latin typeface="Calibri" pitchFamily="34" charset="0"/>
                <a:cs typeface="Calibri" pitchFamily="34" charset="0"/>
              </a:rPr>
              <a:t> 2006.</a:t>
            </a:r>
            <a:endParaRPr lang="en-US" sz="1200" dirty="0">
              <a:latin typeface="Calibri" pitchFamily="34" charset="0"/>
              <a:cs typeface="Calibri" pitchFamily="34" charset="0"/>
            </a:endParaRPr>
          </a:p>
        </p:txBody>
      </p:sp>
      <p:sp>
        <p:nvSpPr>
          <p:cNvPr id="15" name="TextBox 14"/>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5415727" y="2656264"/>
            <a:ext cx="684212" cy="268605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a:lstStyle/>
          <a:p>
            <a:endParaRPr lang="en-US" dirty="0">
              <a:latin typeface="Calibri" pitchFamily="34" charset="0"/>
              <a:cs typeface="Calibri" pitchFamily="34" charset="0"/>
            </a:endParaRPr>
          </a:p>
        </p:txBody>
      </p:sp>
      <p:sp>
        <p:nvSpPr>
          <p:cNvPr id="207875" name="Rectangle 3"/>
          <p:cNvSpPr>
            <a:spLocks noChangeArrowheads="1"/>
          </p:cNvSpPr>
          <p:nvPr/>
        </p:nvSpPr>
        <p:spPr bwMode="auto">
          <a:xfrm>
            <a:off x="1519912" y="3369051"/>
            <a:ext cx="684213" cy="1973263"/>
          </a:xfrm>
          <a:prstGeom prst="rect">
            <a:avLst/>
          </a:prstGeom>
          <a:gradFill rotWithShape="1">
            <a:gsLst>
              <a:gs pos="0">
                <a:srgbClr val="EAEAEA"/>
              </a:gs>
              <a:gs pos="50000">
                <a:srgbClr val="FFFFFF"/>
              </a:gs>
              <a:gs pos="100000">
                <a:srgbClr val="EAEAEA"/>
              </a:gs>
            </a:gsLst>
            <a:lin ang="0" scaled="1"/>
          </a:gradFill>
          <a:ln w="8001">
            <a:noFill/>
            <a:miter lim="800000"/>
            <a:headEnd/>
            <a:tailEnd/>
          </a:ln>
          <a:effectLst/>
        </p:spPr>
        <p:txBody>
          <a:bodyPr/>
          <a:lstStyle/>
          <a:p>
            <a:endParaRPr lang="en-US" dirty="0">
              <a:latin typeface="Calibri" pitchFamily="34" charset="0"/>
              <a:cs typeface="Calibri" pitchFamily="34" charset="0"/>
            </a:endParaRPr>
          </a:p>
        </p:txBody>
      </p:sp>
      <p:sp>
        <p:nvSpPr>
          <p:cNvPr id="207876" name="Rectangle 4"/>
          <p:cNvSpPr>
            <a:spLocks noChangeArrowheads="1"/>
          </p:cNvSpPr>
          <p:nvPr/>
        </p:nvSpPr>
        <p:spPr bwMode="auto">
          <a:xfrm>
            <a:off x="2446338" y="2467351"/>
            <a:ext cx="684212" cy="2874963"/>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endParaRPr lang="en-US" dirty="0">
              <a:latin typeface="Calibri" pitchFamily="34" charset="0"/>
              <a:cs typeface="Calibri" pitchFamily="34" charset="0"/>
            </a:endParaRPr>
          </a:p>
        </p:txBody>
      </p:sp>
      <p:sp>
        <p:nvSpPr>
          <p:cNvPr id="207877" name="Rectangle 5"/>
          <p:cNvSpPr>
            <a:spLocks noChangeArrowheads="1"/>
          </p:cNvSpPr>
          <p:nvPr/>
        </p:nvSpPr>
        <p:spPr bwMode="auto">
          <a:xfrm>
            <a:off x="3438525" y="3735764"/>
            <a:ext cx="684213" cy="1598612"/>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dirty="0">
              <a:latin typeface="Calibri" pitchFamily="34" charset="0"/>
              <a:cs typeface="Calibri" pitchFamily="34" charset="0"/>
            </a:endParaRPr>
          </a:p>
        </p:txBody>
      </p:sp>
      <p:sp>
        <p:nvSpPr>
          <p:cNvPr id="207878" name="Rectangle 6"/>
          <p:cNvSpPr>
            <a:spLocks noChangeArrowheads="1"/>
          </p:cNvSpPr>
          <p:nvPr/>
        </p:nvSpPr>
        <p:spPr bwMode="auto">
          <a:xfrm>
            <a:off x="4433888" y="3083301"/>
            <a:ext cx="684212" cy="2259013"/>
          </a:xfrm>
          <a:prstGeom prst="rect">
            <a:avLst/>
          </a:prstGeom>
          <a:gradFill rotWithShape="0">
            <a:gsLst>
              <a:gs pos="0">
                <a:srgbClr val="C0C0C0"/>
              </a:gs>
              <a:gs pos="50000">
                <a:srgbClr val="EAEAEA"/>
              </a:gs>
              <a:gs pos="100000">
                <a:srgbClr val="C0C0C0"/>
              </a:gs>
            </a:gsLst>
            <a:lin ang="0" scaled="1"/>
          </a:gradFill>
          <a:ln w="8001">
            <a:noFill/>
            <a:miter lim="800000"/>
            <a:headEnd/>
            <a:tailEnd/>
          </a:ln>
          <a:effectLst/>
        </p:spPr>
        <p:txBody>
          <a:bodyPr/>
          <a:lstStyle/>
          <a:p>
            <a:endParaRPr lang="en-US" dirty="0">
              <a:latin typeface="Calibri" pitchFamily="34" charset="0"/>
              <a:cs typeface="Calibri" pitchFamily="34" charset="0"/>
            </a:endParaRPr>
          </a:p>
        </p:txBody>
      </p:sp>
      <p:grpSp>
        <p:nvGrpSpPr>
          <p:cNvPr id="6" name="Group 29"/>
          <p:cNvGrpSpPr>
            <a:grpSpLocks/>
          </p:cNvGrpSpPr>
          <p:nvPr/>
        </p:nvGrpSpPr>
        <p:grpSpPr bwMode="auto">
          <a:xfrm>
            <a:off x="1837412" y="3211889"/>
            <a:ext cx="49213" cy="157162"/>
            <a:chOff x="1778" y="2377"/>
            <a:chExt cx="37" cy="118"/>
          </a:xfrm>
        </p:grpSpPr>
        <p:sp>
          <p:nvSpPr>
            <p:cNvPr id="207902" name="Line 30"/>
            <p:cNvSpPr>
              <a:spLocks noChangeShapeType="1"/>
            </p:cNvSpPr>
            <p:nvPr/>
          </p:nvSpPr>
          <p:spPr bwMode="auto">
            <a:xfrm flipV="1">
              <a:off x="1796" y="2377"/>
              <a:ext cx="1" cy="11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903" name="Line 31"/>
            <p:cNvSpPr>
              <a:spLocks noChangeShapeType="1"/>
            </p:cNvSpPr>
            <p:nvPr/>
          </p:nvSpPr>
          <p:spPr bwMode="auto">
            <a:xfrm>
              <a:off x="1778" y="2377"/>
              <a:ext cx="37"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grpSp>
        <p:nvGrpSpPr>
          <p:cNvPr id="7" name="Group 32"/>
          <p:cNvGrpSpPr>
            <a:grpSpLocks/>
          </p:cNvGrpSpPr>
          <p:nvPr/>
        </p:nvGrpSpPr>
        <p:grpSpPr bwMode="auto">
          <a:xfrm>
            <a:off x="2763838" y="2302251"/>
            <a:ext cx="49212" cy="179388"/>
            <a:chOff x="2005" y="1684"/>
            <a:chExt cx="37" cy="135"/>
          </a:xfrm>
        </p:grpSpPr>
        <p:sp>
          <p:nvSpPr>
            <p:cNvPr id="207905" name="Line 33"/>
            <p:cNvSpPr>
              <a:spLocks noChangeShapeType="1"/>
            </p:cNvSpPr>
            <p:nvPr/>
          </p:nvSpPr>
          <p:spPr bwMode="auto">
            <a:xfrm flipV="1">
              <a:off x="2023" y="1684"/>
              <a:ext cx="1" cy="135"/>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906" name="Line 34"/>
            <p:cNvSpPr>
              <a:spLocks noChangeShapeType="1"/>
            </p:cNvSpPr>
            <p:nvPr/>
          </p:nvSpPr>
          <p:spPr bwMode="auto">
            <a:xfrm>
              <a:off x="2005" y="1684"/>
              <a:ext cx="37"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sp>
        <p:nvSpPr>
          <p:cNvPr id="207907" name="Line 35" descr="80 %"/>
          <p:cNvSpPr>
            <a:spLocks noChangeShapeType="1"/>
          </p:cNvSpPr>
          <p:nvPr/>
        </p:nvSpPr>
        <p:spPr bwMode="auto">
          <a:xfrm flipV="1">
            <a:off x="3779838" y="3570664"/>
            <a:ext cx="1587" cy="16510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908" name="Line 36" descr="80 %"/>
          <p:cNvSpPr>
            <a:spLocks noChangeShapeType="1"/>
          </p:cNvSpPr>
          <p:nvPr/>
        </p:nvSpPr>
        <p:spPr bwMode="auto">
          <a:xfrm>
            <a:off x="3743325" y="3570664"/>
            <a:ext cx="74613"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nvGrpSpPr>
          <p:cNvPr id="8" name="Group 37" descr="10 %"/>
          <p:cNvGrpSpPr>
            <a:grpSpLocks/>
          </p:cNvGrpSpPr>
          <p:nvPr/>
        </p:nvGrpSpPr>
        <p:grpSpPr bwMode="auto">
          <a:xfrm>
            <a:off x="4740275" y="2918201"/>
            <a:ext cx="71438" cy="165100"/>
            <a:chOff x="2454" y="2157"/>
            <a:chExt cx="36" cy="124"/>
          </a:xfrm>
        </p:grpSpPr>
        <p:sp>
          <p:nvSpPr>
            <p:cNvPr id="207910" name="Line 38" descr="10 %"/>
            <p:cNvSpPr>
              <a:spLocks noChangeShapeType="1"/>
            </p:cNvSpPr>
            <p:nvPr/>
          </p:nvSpPr>
          <p:spPr bwMode="auto">
            <a:xfrm flipV="1">
              <a:off x="2469" y="2157"/>
              <a:ext cx="1" cy="124"/>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911" name="Line 39" descr="10 %"/>
            <p:cNvSpPr>
              <a:spLocks noChangeShapeType="1"/>
            </p:cNvSpPr>
            <p:nvPr/>
          </p:nvSpPr>
          <p:spPr bwMode="auto">
            <a:xfrm>
              <a:off x="2454" y="2157"/>
              <a:ext cx="36"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grpSp>
        <p:nvGrpSpPr>
          <p:cNvPr id="9" name="Group 40" descr="10 %"/>
          <p:cNvGrpSpPr>
            <a:grpSpLocks/>
          </p:cNvGrpSpPr>
          <p:nvPr/>
        </p:nvGrpSpPr>
        <p:grpSpPr bwMode="auto">
          <a:xfrm>
            <a:off x="5722114" y="2386389"/>
            <a:ext cx="71438" cy="269875"/>
            <a:chOff x="2681" y="1758"/>
            <a:chExt cx="36" cy="202"/>
          </a:xfrm>
        </p:grpSpPr>
        <p:sp>
          <p:nvSpPr>
            <p:cNvPr id="207913" name="Line 41" descr="10 %"/>
            <p:cNvSpPr>
              <a:spLocks noChangeShapeType="1"/>
            </p:cNvSpPr>
            <p:nvPr/>
          </p:nvSpPr>
          <p:spPr bwMode="auto">
            <a:xfrm flipV="1">
              <a:off x="2698" y="1758"/>
              <a:ext cx="1" cy="202"/>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914" name="Line 42" descr="10 %"/>
            <p:cNvSpPr>
              <a:spLocks noChangeShapeType="1"/>
            </p:cNvSpPr>
            <p:nvPr/>
          </p:nvSpPr>
          <p:spPr bwMode="auto">
            <a:xfrm>
              <a:off x="2681" y="1758"/>
              <a:ext cx="36"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sp>
        <p:nvSpPr>
          <p:cNvPr id="207917" name="Rectangle 45"/>
          <p:cNvSpPr>
            <a:spLocks noChangeArrowheads="1"/>
          </p:cNvSpPr>
          <p:nvPr/>
        </p:nvSpPr>
        <p:spPr bwMode="auto">
          <a:xfrm>
            <a:off x="2438400" y="5401051"/>
            <a:ext cx="676211" cy="276999"/>
          </a:xfrm>
          <a:prstGeom prst="rect">
            <a:avLst/>
          </a:prstGeom>
          <a:noFill/>
          <a:ln w="9525">
            <a:noFill/>
            <a:miter lim="800000"/>
            <a:headEnd/>
            <a:tailEnd/>
          </a:ln>
          <a:effectLst/>
        </p:spPr>
        <p:txBody>
          <a:bodyPr wrap="none" lIns="0" tIns="0" rIns="0" bIns="0">
            <a:spAutoFit/>
          </a:bodyPr>
          <a:lstStyle/>
          <a:p>
            <a:r>
              <a:rPr lang="fr-FR" dirty="0" smtClean="0">
                <a:solidFill>
                  <a:schemeClr val="tx1"/>
                </a:solidFill>
                <a:latin typeface="Calibri" pitchFamily="34" charset="0"/>
                <a:cs typeface="Calibri" pitchFamily="34" charset="0"/>
              </a:rPr>
              <a:t>Vehicle</a:t>
            </a:r>
            <a:endParaRPr lang="en-US" dirty="0">
              <a:solidFill>
                <a:schemeClr val="tx1"/>
              </a:solidFill>
              <a:latin typeface="Calibri" pitchFamily="34" charset="0"/>
              <a:cs typeface="Calibri" pitchFamily="34" charset="0"/>
            </a:endParaRPr>
          </a:p>
        </p:txBody>
      </p:sp>
      <p:sp>
        <p:nvSpPr>
          <p:cNvPr id="207918" name="Rectangle 46"/>
          <p:cNvSpPr>
            <a:spLocks noChangeArrowheads="1"/>
          </p:cNvSpPr>
          <p:nvPr/>
        </p:nvSpPr>
        <p:spPr bwMode="auto">
          <a:xfrm>
            <a:off x="3352800" y="5401051"/>
            <a:ext cx="843501" cy="276999"/>
          </a:xfrm>
          <a:prstGeom prst="rect">
            <a:avLst/>
          </a:prstGeom>
          <a:noFill/>
          <a:ln w="9525">
            <a:noFill/>
            <a:miter lim="800000"/>
            <a:headEnd/>
            <a:tailEnd/>
          </a:ln>
          <a:effectLst/>
        </p:spPr>
        <p:txBody>
          <a:bodyPr wrap="none" lIns="0" tIns="0" rIns="0" bIns="0">
            <a:spAutoFit/>
          </a:bodyPr>
          <a:lstStyle/>
          <a:p>
            <a:r>
              <a:rPr lang="fr-FR" dirty="0" smtClean="0">
                <a:solidFill>
                  <a:schemeClr val="tx1"/>
                </a:solidFill>
                <a:latin typeface="Calibri" pitchFamily="34" charset="0"/>
                <a:cs typeface="Calibri" pitchFamily="34" charset="0"/>
              </a:rPr>
              <a:t>Valdoxan</a:t>
            </a:r>
            <a:endParaRPr lang="en-US" dirty="0">
              <a:solidFill>
                <a:schemeClr val="tx1"/>
              </a:solidFill>
              <a:latin typeface="Calibri" pitchFamily="34" charset="0"/>
              <a:cs typeface="Calibri" pitchFamily="34" charset="0"/>
            </a:endParaRPr>
          </a:p>
        </p:txBody>
      </p:sp>
      <p:sp>
        <p:nvSpPr>
          <p:cNvPr id="207919" name="Rectangle 47"/>
          <p:cNvSpPr>
            <a:spLocks noChangeArrowheads="1"/>
          </p:cNvSpPr>
          <p:nvPr/>
        </p:nvSpPr>
        <p:spPr bwMode="auto">
          <a:xfrm>
            <a:off x="4267200" y="5401051"/>
            <a:ext cx="1063625" cy="830997"/>
          </a:xfrm>
          <a:prstGeom prst="rect">
            <a:avLst/>
          </a:prstGeom>
          <a:noFill/>
          <a:ln w="9525">
            <a:noFill/>
            <a:miter lim="800000"/>
            <a:headEnd/>
            <a:tailEnd/>
          </a:ln>
          <a:effectLst/>
        </p:spPr>
        <p:txBody>
          <a:bodyPr wrap="square" lIns="0" tIns="0" rIns="0" bIns="0">
            <a:spAutoFit/>
          </a:bodyPr>
          <a:lstStyle/>
          <a:p>
            <a:pPr algn="ctr"/>
            <a:r>
              <a:rPr lang="fr-FR" dirty="0" smtClean="0">
                <a:solidFill>
                  <a:schemeClr val="tx1"/>
                </a:solidFill>
                <a:latin typeface="Calibri" pitchFamily="34" charset="0"/>
                <a:cs typeface="Calibri" pitchFamily="34" charset="0"/>
              </a:rPr>
              <a:t>5-HT</a:t>
            </a:r>
            <a:r>
              <a:rPr lang="fr-FR" sz="2000" baseline="-25000" dirty="0" smtClean="0">
                <a:solidFill>
                  <a:schemeClr val="tx1"/>
                </a:solidFill>
                <a:latin typeface="Calibri" pitchFamily="34" charset="0"/>
                <a:cs typeface="Calibri" pitchFamily="34" charset="0"/>
              </a:rPr>
              <a:t>2C</a:t>
            </a:r>
            <a:r>
              <a:rPr lang="fr-FR" dirty="0" smtClean="0">
                <a:solidFill>
                  <a:schemeClr val="tx1"/>
                </a:solidFill>
                <a:latin typeface="Calibri" pitchFamily="34" charset="0"/>
                <a:cs typeface="Calibri" pitchFamily="34" charset="0"/>
              </a:rPr>
              <a:t> </a:t>
            </a:r>
          </a:p>
          <a:p>
            <a:pPr algn="ctr"/>
            <a:r>
              <a:rPr lang="fr-FR" dirty="0" smtClean="0">
                <a:latin typeface="Calibri" pitchFamily="34" charset="0"/>
                <a:cs typeface="Calibri" pitchFamily="34" charset="0"/>
              </a:rPr>
              <a:t>A</a:t>
            </a:r>
            <a:r>
              <a:rPr lang="fr-FR" dirty="0" smtClean="0">
                <a:solidFill>
                  <a:schemeClr val="tx1"/>
                </a:solidFill>
                <a:latin typeface="Calibri" pitchFamily="34" charset="0"/>
                <a:cs typeface="Calibri" pitchFamily="34" charset="0"/>
              </a:rPr>
              <a:t>ntagonist</a:t>
            </a:r>
            <a:r>
              <a:rPr lang="fr-FR" dirty="0">
                <a:solidFill>
                  <a:schemeClr val="tx1"/>
                </a:solidFill>
                <a:latin typeface="Calibri" pitchFamily="34" charset="0"/>
                <a:cs typeface="Calibri" pitchFamily="34" charset="0"/>
              </a:rPr>
              <a:t/>
            </a:r>
            <a:br>
              <a:rPr lang="fr-FR" dirty="0">
                <a:solidFill>
                  <a:schemeClr val="tx1"/>
                </a:solidFill>
                <a:latin typeface="Calibri" pitchFamily="34" charset="0"/>
                <a:cs typeface="Calibri" pitchFamily="34" charset="0"/>
              </a:rPr>
            </a:br>
            <a:endParaRPr lang="en-US" dirty="0">
              <a:solidFill>
                <a:schemeClr val="tx1"/>
              </a:solidFill>
              <a:latin typeface="Calibri" pitchFamily="34" charset="0"/>
              <a:cs typeface="Calibri" pitchFamily="34" charset="0"/>
            </a:endParaRPr>
          </a:p>
        </p:txBody>
      </p:sp>
      <p:sp>
        <p:nvSpPr>
          <p:cNvPr id="207920" name="Rectangle 48"/>
          <p:cNvSpPr>
            <a:spLocks noChangeArrowheads="1"/>
          </p:cNvSpPr>
          <p:nvPr/>
        </p:nvSpPr>
        <p:spPr bwMode="auto">
          <a:xfrm>
            <a:off x="5334000" y="5401051"/>
            <a:ext cx="1295400" cy="276999"/>
          </a:xfrm>
          <a:prstGeom prst="rect">
            <a:avLst/>
          </a:prstGeom>
          <a:noFill/>
          <a:ln w="9525">
            <a:noFill/>
            <a:miter lim="800000"/>
            <a:headEnd/>
            <a:tailEnd/>
          </a:ln>
          <a:effectLst/>
        </p:spPr>
        <p:txBody>
          <a:bodyPr wrap="square" lIns="0" tIns="0" rIns="0" bIns="0">
            <a:spAutoFit/>
          </a:bodyPr>
          <a:lstStyle/>
          <a:p>
            <a:r>
              <a:rPr lang="fr-FR" dirty="0" smtClean="0">
                <a:solidFill>
                  <a:schemeClr val="tx1"/>
                </a:solidFill>
                <a:latin typeface="Calibri" pitchFamily="34" charset="0"/>
                <a:cs typeface="Calibri" pitchFamily="34" charset="0"/>
              </a:rPr>
              <a:t>Melatonin</a:t>
            </a:r>
            <a:endParaRPr lang="en-US" dirty="0">
              <a:solidFill>
                <a:schemeClr val="tx1"/>
              </a:solidFill>
              <a:latin typeface="Calibri" pitchFamily="34" charset="0"/>
              <a:cs typeface="Calibri" pitchFamily="34" charset="0"/>
            </a:endParaRPr>
          </a:p>
        </p:txBody>
      </p:sp>
      <p:sp>
        <p:nvSpPr>
          <p:cNvPr id="207921" name="Rectangle 49"/>
          <p:cNvSpPr>
            <a:spLocks noChangeArrowheads="1"/>
          </p:cNvSpPr>
          <p:nvPr/>
        </p:nvSpPr>
        <p:spPr bwMode="auto">
          <a:xfrm>
            <a:off x="1513562" y="5401051"/>
            <a:ext cx="676211" cy="276999"/>
          </a:xfrm>
          <a:prstGeom prst="rect">
            <a:avLst/>
          </a:prstGeom>
          <a:noFill/>
          <a:ln w="9525">
            <a:noFill/>
            <a:miter lim="800000"/>
            <a:headEnd/>
            <a:tailEnd/>
          </a:ln>
          <a:effectLst/>
        </p:spPr>
        <p:txBody>
          <a:bodyPr wrap="none" lIns="0" tIns="0" rIns="0" bIns="0">
            <a:spAutoFit/>
          </a:bodyPr>
          <a:lstStyle/>
          <a:p>
            <a:r>
              <a:rPr lang="fr-FR" dirty="0">
                <a:solidFill>
                  <a:schemeClr val="tx1"/>
                </a:solidFill>
                <a:latin typeface="Calibri" pitchFamily="34" charset="0"/>
                <a:cs typeface="Calibri" pitchFamily="34" charset="0"/>
              </a:rPr>
              <a:t>Vehicle</a:t>
            </a:r>
            <a:endParaRPr lang="en-US" dirty="0">
              <a:solidFill>
                <a:schemeClr val="tx1"/>
              </a:solidFill>
              <a:latin typeface="Calibri" pitchFamily="34" charset="0"/>
              <a:cs typeface="Calibri" pitchFamily="34" charset="0"/>
            </a:endParaRPr>
          </a:p>
        </p:txBody>
      </p:sp>
      <p:sp>
        <p:nvSpPr>
          <p:cNvPr id="207923" name="Text Box 51"/>
          <p:cNvSpPr txBox="1">
            <a:spLocks noChangeArrowheads="1"/>
          </p:cNvSpPr>
          <p:nvPr/>
        </p:nvSpPr>
        <p:spPr bwMode="auto">
          <a:xfrm>
            <a:off x="301287" y="5858251"/>
            <a:ext cx="2409569" cy="369332"/>
          </a:xfrm>
          <a:prstGeom prst="rect">
            <a:avLst/>
          </a:prstGeom>
          <a:noFill/>
          <a:ln w="9525">
            <a:noFill/>
            <a:miter lim="800000"/>
            <a:headEnd/>
            <a:tailEnd/>
          </a:ln>
          <a:effectLst/>
        </p:spPr>
        <p:txBody>
          <a:bodyPr wrap="none" lIns="0" tIns="0" rIns="0" bIns="0">
            <a:spAutoFit/>
          </a:bodyPr>
          <a:lstStyle/>
          <a:p>
            <a:pPr algn="ctr" eaLnBrk="0" hangingPunct="0"/>
            <a:r>
              <a:rPr lang="it-IT" sz="1200" b="1" i="1" dirty="0" smtClean="0">
                <a:solidFill>
                  <a:schemeClr val="tx1"/>
                </a:solidFill>
                <a:latin typeface="Calibri" pitchFamily="34" charset="0"/>
                <a:cs typeface="Calibri" pitchFamily="34" charset="0"/>
              </a:rPr>
              <a:t>*P</a:t>
            </a:r>
            <a:r>
              <a:rPr lang="it-IT" sz="1200" b="1" dirty="0" smtClean="0">
                <a:solidFill>
                  <a:schemeClr val="tx1"/>
                </a:solidFill>
                <a:latin typeface="Calibri" pitchFamily="34" charset="0"/>
                <a:cs typeface="Calibri" pitchFamily="34" charset="0"/>
              </a:rPr>
              <a:t>&lt;0.05 different from vehicle only </a:t>
            </a:r>
          </a:p>
          <a:p>
            <a:pPr algn="ctr" eaLnBrk="0" hangingPunct="0"/>
            <a:r>
              <a:rPr lang="it-IT" sz="1200" b="1" dirty="0" smtClean="0">
                <a:solidFill>
                  <a:schemeClr val="tx1"/>
                </a:solidFill>
                <a:latin typeface="Calibri" pitchFamily="34" charset="0"/>
                <a:cs typeface="Calibri" pitchFamily="34" charset="0"/>
              </a:rPr>
              <a:t># P&lt;0.05 different from vehicle+stress</a:t>
            </a:r>
            <a:endParaRPr lang="it-IT" sz="1200" b="1" dirty="0">
              <a:solidFill>
                <a:schemeClr val="tx1"/>
              </a:solidFill>
              <a:latin typeface="Calibri" pitchFamily="34" charset="0"/>
              <a:cs typeface="Calibri" pitchFamily="34" charset="0"/>
            </a:endParaRPr>
          </a:p>
        </p:txBody>
      </p:sp>
      <p:sp>
        <p:nvSpPr>
          <p:cNvPr id="207925" name="Rectangle 53"/>
          <p:cNvSpPr>
            <a:spLocks noGrp="1" noChangeArrowheads="1"/>
          </p:cNvSpPr>
          <p:nvPr>
            <p:ph type="title"/>
          </p:nvPr>
        </p:nvSpPr>
        <p:spPr/>
        <p:txBody>
          <a:bodyPr>
            <a:normAutofit/>
          </a:bodyPr>
          <a:lstStyle/>
          <a:p>
            <a:pPr>
              <a:lnSpc>
                <a:spcPct val="85000"/>
              </a:lnSpc>
            </a:pPr>
            <a:r>
              <a:rPr lang="it-IT" sz="3900" dirty="0" smtClean="0"/>
              <a:t>Effect of Valdoxan on Stress-Induced Glutamate Release</a:t>
            </a:r>
            <a:endParaRPr lang="fr-FR" sz="3900" dirty="0" smtClean="0"/>
          </a:p>
        </p:txBody>
      </p:sp>
      <p:grpSp>
        <p:nvGrpSpPr>
          <p:cNvPr id="58" name="Group 57"/>
          <p:cNvGrpSpPr/>
          <p:nvPr/>
        </p:nvGrpSpPr>
        <p:grpSpPr>
          <a:xfrm>
            <a:off x="155575" y="1489451"/>
            <a:ext cx="6322066" cy="4035902"/>
            <a:chOff x="1" y="1727200"/>
            <a:chExt cx="6322066" cy="4035902"/>
          </a:xfrm>
        </p:grpSpPr>
        <p:grpSp>
          <p:nvGrpSpPr>
            <p:cNvPr id="2" name="Group 9"/>
            <p:cNvGrpSpPr>
              <a:grpSpLocks/>
            </p:cNvGrpSpPr>
            <p:nvPr/>
          </p:nvGrpSpPr>
          <p:grpSpPr bwMode="auto">
            <a:xfrm>
              <a:off x="1093789" y="1820863"/>
              <a:ext cx="5228278" cy="3760787"/>
              <a:chOff x="1448" y="1155"/>
              <a:chExt cx="2833" cy="2822"/>
            </a:xfrm>
          </p:grpSpPr>
          <p:grpSp>
            <p:nvGrpSpPr>
              <p:cNvPr id="3" name="Group 10"/>
              <p:cNvGrpSpPr>
                <a:grpSpLocks/>
              </p:cNvGrpSpPr>
              <p:nvPr/>
            </p:nvGrpSpPr>
            <p:grpSpPr bwMode="auto">
              <a:xfrm>
                <a:off x="1448" y="1155"/>
                <a:ext cx="68" cy="2822"/>
                <a:chOff x="1453" y="1155"/>
                <a:chExt cx="68" cy="2822"/>
              </a:xfrm>
            </p:grpSpPr>
            <p:sp>
              <p:nvSpPr>
                <p:cNvPr id="207883" name="Line 11"/>
                <p:cNvSpPr>
                  <a:spLocks noChangeShapeType="1"/>
                </p:cNvSpPr>
                <p:nvPr/>
              </p:nvSpPr>
              <p:spPr bwMode="auto">
                <a:xfrm>
                  <a:off x="1453" y="3976"/>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884" name="Line 12"/>
                <p:cNvSpPr>
                  <a:spLocks noChangeShapeType="1"/>
                </p:cNvSpPr>
                <p:nvPr/>
              </p:nvSpPr>
              <p:spPr bwMode="auto">
                <a:xfrm>
                  <a:off x="1453" y="3509"/>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885" name="Line 13"/>
                <p:cNvSpPr>
                  <a:spLocks noChangeShapeType="1"/>
                </p:cNvSpPr>
                <p:nvPr/>
              </p:nvSpPr>
              <p:spPr bwMode="auto">
                <a:xfrm>
                  <a:off x="1453" y="3036"/>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886" name="Line 14"/>
                <p:cNvSpPr>
                  <a:spLocks noChangeShapeType="1"/>
                </p:cNvSpPr>
                <p:nvPr/>
              </p:nvSpPr>
              <p:spPr bwMode="auto">
                <a:xfrm>
                  <a:off x="1453" y="2568"/>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887" name="Line 15"/>
                <p:cNvSpPr>
                  <a:spLocks noChangeShapeType="1"/>
                </p:cNvSpPr>
                <p:nvPr/>
              </p:nvSpPr>
              <p:spPr bwMode="auto">
                <a:xfrm>
                  <a:off x="1453" y="2095"/>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888" name="Line 16"/>
                <p:cNvSpPr>
                  <a:spLocks noChangeShapeType="1"/>
                </p:cNvSpPr>
                <p:nvPr/>
              </p:nvSpPr>
              <p:spPr bwMode="auto">
                <a:xfrm>
                  <a:off x="1453" y="1628"/>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889" name="Line 17"/>
                <p:cNvSpPr>
                  <a:spLocks noChangeShapeType="1"/>
                </p:cNvSpPr>
                <p:nvPr/>
              </p:nvSpPr>
              <p:spPr bwMode="auto">
                <a:xfrm>
                  <a:off x="1453" y="1155"/>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grpSp>
            <p:nvGrpSpPr>
              <p:cNvPr id="4" name="Group 18"/>
              <p:cNvGrpSpPr>
                <a:grpSpLocks/>
              </p:cNvGrpSpPr>
              <p:nvPr/>
            </p:nvGrpSpPr>
            <p:grpSpPr bwMode="auto">
              <a:xfrm>
                <a:off x="1514" y="1156"/>
                <a:ext cx="2767" cy="2821"/>
                <a:chOff x="1514" y="1156"/>
                <a:chExt cx="2489" cy="2821"/>
              </a:xfrm>
            </p:grpSpPr>
            <p:sp>
              <p:nvSpPr>
                <p:cNvPr id="207891" name="Line 19"/>
                <p:cNvSpPr>
                  <a:spLocks noChangeShapeType="1"/>
                </p:cNvSpPr>
                <p:nvPr/>
              </p:nvSpPr>
              <p:spPr bwMode="auto">
                <a:xfrm>
                  <a:off x="1514" y="1156"/>
                  <a:ext cx="1" cy="282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07892" name="Line 20"/>
                <p:cNvSpPr>
                  <a:spLocks noChangeShapeType="1"/>
                </p:cNvSpPr>
                <p:nvPr/>
              </p:nvSpPr>
              <p:spPr bwMode="auto">
                <a:xfrm>
                  <a:off x="1514" y="3976"/>
                  <a:ext cx="2489" cy="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grpSp>
        <p:grpSp>
          <p:nvGrpSpPr>
            <p:cNvPr id="5" name="Group 21"/>
            <p:cNvGrpSpPr>
              <a:grpSpLocks/>
            </p:cNvGrpSpPr>
            <p:nvPr/>
          </p:nvGrpSpPr>
          <p:grpSpPr bwMode="auto">
            <a:xfrm>
              <a:off x="587203" y="1727200"/>
              <a:ext cx="468484" cy="4035902"/>
              <a:chOff x="1053" y="1110"/>
              <a:chExt cx="351" cy="3028"/>
            </a:xfrm>
          </p:grpSpPr>
          <p:sp>
            <p:nvSpPr>
              <p:cNvPr id="207894" name="Rectangle 22"/>
              <p:cNvSpPr>
                <a:spLocks noChangeArrowheads="1"/>
              </p:cNvSpPr>
              <p:nvPr/>
            </p:nvSpPr>
            <p:spPr bwMode="auto">
              <a:xfrm>
                <a:off x="1316" y="3930"/>
                <a:ext cx="88" cy="208"/>
              </a:xfrm>
              <a:prstGeom prst="rect">
                <a:avLst/>
              </a:prstGeom>
              <a:noFill/>
              <a:ln w="9525">
                <a:noFill/>
                <a:miter lim="800000"/>
                <a:headEnd/>
                <a:tailEnd/>
              </a:ln>
            </p:spPr>
            <p:txBody>
              <a:bodyPr wrap="none" lIns="0" tIns="0" rIns="0" bIns="0">
                <a:spAutoFit/>
              </a:bodyPr>
              <a:lstStyle/>
              <a:p>
                <a:pPr algn="r"/>
                <a:r>
                  <a:rPr lang="fr-FR" b="1" dirty="0">
                    <a:solidFill>
                      <a:schemeClr val="tx1"/>
                    </a:solidFill>
                    <a:latin typeface="Calibri" pitchFamily="34" charset="0"/>
                    <a:cs typeface="Calibri" pitchFamily="34" charset="0"/>
                  </a:rPr>
                  <a:t>0</a:t>
                </a:r>
              </a:p>
            </p:txBody>
          </p:sp>
          <p:sp>
            <p:nvSpPr>
              <p:cNvPr id="207895" name="Rectangle 23"/>
              <p:cNvSpPr>
                <a:spLocks noChangeArrowheads="1"/>
              </p:cNvSpPr>
              <p:nvPr/>
            </p:nvSpPr>
            <p:spPr bwMode="auto">
              <a:xfrm>
                <a:off x="1141" y="3464"/>
                <a:ext cx="263" cy="208"/>
              </a:xfrm>
              <a:prstGeom prst="rect">
                <a:avLst/>
              </a:prstGeom>
              <a:noFill/>
              <a:ln w="9525">
                <a:noFill/>
                <a:miter lim="800000"/>
                <a:headEnd/>
                <a:tailEnd/>
              </a:ln>
            </p:spPr>
            <p:txBody>
              <a:bodyPr wrap="none" lIns="0" tIns="0" rIns="0" bIns="0">
                <a:spAutoFit/>
              </a:bodyPr>
              <a:lstStyle/>
              <a:p>
                <a:pPr algn="r"/>
                <a:r>
                  <a:rPr lang="fr-FR" b="1" dirty="0">
                    <a:solidFill>
                      <a:schemeClr val="tx1"/>
                    </a:solidFill>
                    <a:latin typeface="Calibri" pitchFamily="34" charset="0"/>
                    <a:cs typeface="Calibri" pitchFamily="34" charset="0"/>
                  </a:rPr>
                  <a:t>200</a:t>
                </a:r>
              </a:p>
            </p:txBody>
          </p:sp>
          <p:sp>
            <p:nvSpPr>
              <p:cNvPr id="207896" name="Rectangle 24"/>
              <p:cNvSpPr>
                <a:spLocks noChangeArrowheads="1"/>
              </p:cNvSpPr>
              <p:nvPr/>
            </p:nvSpPr>
            <p:spPr bwMode="auto">
              <a:xfrm>
                <a:off x="1141" y="2991"/>
                <a:ext cx="263" cy="208"/>
              </a:xfrm>
              <a:prstGeom prst="rect">
                <a:avLst/>
              </a:prstGeom>
              <a:noFill/>
              <a:ln w="9525">
                <a:noFill/>
                <a:miter lim="800000"/>
                <a:headEnd/>
                <a:tailEnd/>
              </a:ln>
            </p:spPr>
            <p:txBody>
              <a:bodyPr wrap="none" lIns="0" tIns="0" rIns="0" bIns="0">
                <a:spAutoFit/>
              </a:bodyPr>
              <a:lstStyle/>
              <a:p>
                <a:pPr algn="r"/>
                <a:r>
                  <a:rPr lang="fr-FR" b="1" dirty="0">
                    <a:solidFill>
                      <a:schemeClr val="tx1"/>
                    </a:solidFill>
                    <a:latin typeface="Calibri" pitchFamily="34" charset="0"/>
                    <a:cs typeface="Calibri" pitchFamily="34" charset="0"/>
                  </a:rPr>
                  <a:t>400</a:t>
                </a:r>
              </a:p>
            </p:txBody>
          </p:sp>
          <p:sp>
            <p:nvSpPr>
              <p:cNvPr id="207897" name="Rectangle 25"/>
              <p:cNvSpPr>
                <a:spLocks noChangeArrowheads="1"/>
              </p:cNvSpPr>
              <p:nvPr/>
            </p:nvSpPr>
            <p:spPr bwMode="auto">
              <a:xfrm>
                <a:off x="1141" y="2523"/>
                <a:ext cx="263" cy="208"/>
              </a:xfrm>
              <a:prstGeom prst="rect">
                <a:avLst/>
              </a:prstGeom>
              <a:noFill/>
              <a:ln w="9525">
                <a:noFill/>
                <a:miter lim="800000"/>
                <a:headEnd/>
                <a:tailEnd/>
              </a:ln>
            </p:spPr>
            <p:txBody>
              <a:bodyPr wrap="none" lIns="0" tIns="0" rIns="0" bIns="0">
                <a:spAutoFit/>
              </a:bodyPr>
              <a:lstStyle/>
              <a:p>
                <a:pPr algn="r"/>
                <a:r>
                  <a:rPr lang="fr-FR" b="1" dirty="0">
                    <a:solidFill>
                      <a:schemeClr val="tx1"/>
                    </a:solidFill>
                    <a:latin typeface="Calibri" pitchFamily="34" charset="0"/>
                    <a:cs typeface="Calibri" pitchFamily="34" charset="0"/>
                  </a:rPr>
                  <a:t>600</a:t>
                </a:r>
              </a:p>
            </p:txBody>
          </p:sp>
          <p:sp>
            <p:nvSpPr>
              <p:cNvPr id="207898" name="Rectangle 26"/>
              <p:cNvSpPr>
                <a:spLocks noChangeArrowheads="1"/>
              </p:cNvSpPr>
              <p:nvPr/>
            </p:nvSpPr>
            <p:spPr bwMode="auto">
              <a:xfrm>
                <a:off x="1141" y="2050"/>
                <a:ext cx="263" cy="208"/>
              </a:xfrm>
              <a:prstGeom prst="rect">
                <a:avLst/>
              </a:prstGeom>
              <a:noFill/>
              <a:ln w="9525">
                <a:noFill/>
                <a:miter lim="800000"/>
                <a:headEnd/>
                <a:tailEnd/>
              </a:ln>
            </p:spPr>
            <p:txBody>
              <a:bodyPr wrap="none" lIns="0" tIns="0" rIns="0" bIns="0">
                <a:spAutoFit/>
              </a:bodyPr>
              <a:lstStyle/>
              <a:p>
                <a:pPr algn="r"/>
                <a:r>
                  <a:rPr lang="fr-FR" b="1" dirty="0">
                    <a:solidFill>
                      <a:schemeClr val="tx1"/>
                    </a:solidFill>
                    <a:latin typeface="Calibri" pitchFamily="34" charset="0"/>
                    <a:cs typeface="Calibri" pitchFamily="34" charset="0"/>
                  </a:rPr>
                  <a:t>800</a:t>
                </a:r>
              </a:p>
            </p:txBody>
          </p:sp>
          <p:sp>
            <p:nvSpPr>
              <p:cNvPr id="207899" name="Rectangle 27"/>
              <p:cNvSpPr>
                <a:spLocks noChangeArrowheads="1"/>
              </p:cNvSpPr>
              <p:nvPr/>
            </p:nvSpPr>
            <p:spPr bwMode="auto">
              <a:xfrm>
                <a:off x="1053" y="1583"/>
                <a:ext cx="351" cy="208"/>
              </a:xfrm>
              <a:prstGeom prst="rect">
                <a:avLst/>
              </a:prstGeom>
              <a:noFill/>
              <a:ln w="9525">
                <a:noFill/>
                <a:miter lim="800000"/>
                <a:headEnd/>
                <a:tailEnd/>
              </a:ln>
            </p:spPr>
            <p:txBody>
              <a:bodyPr wrap="none" lIns="0" tIns="0" rIns="0" bIns="0">
                <a:spAutoFit/>
              </a:bodyPr>
              <a:lstStyle/>
              <a:p>
                <a:pPr algn="r"/>
                <a:r>
                  <a:rPr lang="fr-FR" b="1" dirty="0">
                    <a:solidFill>
                      <a:schemeClr val="tx1"/>
                    </a:solidFill>
                    <a:latin typeface="Calibri" pitchFamily="34" charset="0"/>
                    <a:cs typeface="Calibri" pitchFamily="34" charset="0"/>
                  </a:rPr>
                  <a:t>1000</a:t>
                </a:r>
              </a:p>
            </p:txBody>
          </p:sp>
          <p:sp>
            <p:nvSpPr>
              <p:cNvPr id="207900" name="Rectangle 28"/>
              <p:cNvSpPr>
                <a:spLocks noChangeArrowheads="1"/>
              </p:cNvSpPr>
              <p:nvPr/>
            </p:nvSpPr>
            <p:spPr bwMode="auto">
              <a:xfrm>
                <a:off x="1053" y="1110"/>
                <a:ext cx="351" cy="208"/>
              </a:xfrm>
              <a:prstGeom prst="rect">
                <a:avLst/>
              </a:prstGeom>
              <a:noFill/>
              <a:ln w="9525">
                <a:noFill/>
                <a:miter lim="800000"/>
                <a:headEnd/>
                <a:tailEnd/>
              </a:ln>
            </p:spPr>
            <p:txBody>
              <a:bodyPr wrap="none" lIns="0" tIns="0" rIns="0" bIns="0">
                <a:spAutoFit/>
              </a:bodyPr>
              <a:lstStyle/>
              <a:p>
                <a:pPr algn="r"/>
                <a:r>
                  <a:rPr lang="fr-FR" b="1" dirty="0">
                    <a:solidFill>
                      <a:schemeClr val="tx1"/>
                    </a:solidFill>
                    <a:latin typeface="Calibri" pitchFamily="34" charset="0"/>
                    <a:cs typeface="Calibri" pitchFamily="34" charset="0"/>
                  </a:rPr>
                  <a:t>1200</a:t>
                </a:r>
              </a:p>
            </p:txBody>
          </p:sp>
        </p:grpSp>
        <p:sp>
          <p:nvSpPr>
            <p:cNvPr id="54" name="TextBox 53"/>
            <p:cNvSpPr txBox="1"/>
            <p:nvPr/>
          </p:nvSpPr>
          <p:spPr>
            <a:xfrm rot="16200000">
              <a:off x="-782105" y="3372905"/>
              <a:ext cx="1933543" cy="369332"/>
            </a:xfrm>
            <a:prstGeom prst="rect">
              <a:avLst/>
            </a:prstGeom>
            <a:noFill/>
          </p:spPr>
          <p:txBody>
            <a:bodyPr wrap="none" rtlCol="0">
              <a:spAutoFit/>
            </a:bodyPr>
            <a:lstStyle/>
            <a:p>
              <a:r>
                <a:rPr lang="en-US" dirty="0" smtClean="0">
                  <a:latin typeface="Calibri" pitchFamily="34" charset="0"/>
                  <a:cs typeface="Calibri" pitchFamily="34" charset="0"/>
                </a:rPr>
                <a:t>Glutamate Release</a:t>
              </a:r>
              <a:endParaRPr lang="en-US" dirty="0">
                <a:latin typeface="Calibri" pitchFamily="34" charset="0"/>
                <a:cs typeface="Calibri" pitchFamily="34" charset="0"/>
              </a:endParaRPr>
            </a:p>
          </p:txBody>
        </p:sp>
      </p:grpSp>
      <p:sp>
        <p:nvSpPr>
          <p:cNvPr id="55" name="TextBox 54"/>
          <p:cNvSpPr txBox="1"/>
          <p:nvPr/>
        </p:nvSpPr>
        <p:spPr>
          <a:xfrm>
            <a:off x="2590800" y="1819651"/>
            <a:ext cx="465192" cy="769441"/>
          </a:xfrm>
          <a:prstGeom prst="rect">
            <a:avLst/>
          </a:prstGeom>
          <a:noFill/>
        </p:spPr>
        <p:txBody>
          <a:bodyPr wrap="none" rtlCol="0">
            <a:spAutoFit/>
          </a:bodyPr>
          <a:lstStyle/>
          <a:p>
            <a:r>
              <a:rPr lang="en-US" sz="4400" dirty="0" smtClean="0">
                <a:latin typeface="Calibri" pitchFamily="34" charset="0"/>
                <a:cs typeface="Calibri" pitchFamily="34" charset="0"/>
              </a:rPr>
              <a:t>*</a:t>
            </a:r>
            <a:endParaRPr lang="en-US" sz="4400" dirty="0">
              <a:latin typeface="Calibri" pitchFamily="34" charset="0"/>
              <a:cs typeface="Calibri" pitchFamily="34" charset="0"/>
            </a:endParaRPr>
          </a:p>
        </p:txBody>
      </p:sp>
      <p:sp>
        <p:nvSpPr>
          <p:cNvPr id="56" name="TextBox 55"/>
          <p:cNvSpPr txBox="1"/>
          <p:nvPr/>
        </p:nvSpPr>
        <p:spPr>
          <a:xfrm>
            <a:off x="3660775" y="3191251"/>
            <a:ext cx="300082" cy="369332"/>
          </a:xfrm>
          <a:prstGeom prst="rect">
            <a:avLst/>
          </a:prstGeom>
          <a:noFill/>
        </p:spPr>
        <p:txBody>
          <a:bodyPr wrap="none" rtlCol="0">
            <a:spAutoFit/>
          </a:bodyPr>
          <a:lstStyle/>
          <a:p>
            <a:r>
              <a:rPr lang="en-US" dirty="0" smtClean="0">
                <a:latin typeface="Calibri" pitchFamily="34" charset="0"/>
                <a:cs typeface="Calibri" pitchFamily="34" charset="0"/>
              </a:rPr>
              <a:t>#</a:t>
            </a:r>
            <a:endParaRPr lang="en-US" dirty="0">
              <a:latin typeface="Calibri" pitchFamily="34" charset="0"/>
              <a:cs typeface="Calibri" pitchFamily="34" charset="0"/>
            </a:endParaRPr>
          </a:p>
        </p:txBody>
      </p:sp>
      <p:cxnSp>
        <p:nvCxnSpPr>
          <p:cNvPr id="60" name="Straight Connector 59"/>
          <p:cNvCxnSpPr/>
          <p:nvPr/>
        </p:nvCxnSpPr>
        <p:spPr>
          <a:xfrm rot="5400000">
            <a:off x="2247900" y="1857751"/>
            <a:ext cx="228600" cy="0"/>
          </a:xfrm>
          <a:prstGeom prst="line">
            <a:avLst/>
          </a:prstGeom>
        </p:spPr>
        <p:style>
          <a:lnRef idx="2">
            <a:schemeClr val="dk1"/>
          </a:lnRef>
          <a:fillRef idx="0">
            <a:schemeClr val="dk1"/>
          </a:fillRef>
          <a:effectRef idx="1">
            <a:schemeClr val="dk1"/>
          </a:effectRef>
          <a:fontRef idx="minor">
            <a:schemeClr val="tx1"/>
          </a:fontRef>
        </p:style>
      </p:cxnSp>
      <p:cxnSp>
        <p:nvCxnSpPr>
          <p:cNvPr id="62" name="Straight Connector 61"/>
          <p:cNvCxnSpPr/>
          <p:nvPr/>
        </p:nvCxnSpPr>
        <p:spPr>
          <a:xfrm>
            <a:off x="2362200" y="1743451"/>
            <a:ext cx="3886200" cy="0"/>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p:cNvCxnSpPr/>
          <p:nvPr/>
        </p:nvCxnSpPr>
        <p:spPr>
          <a:xfrm rot="5400000">
            <a:off x="6134100" y="1857751"/>
            <a:ext cx="228600" cy="0"/>
          </a:xfrm>
          <a:prstGeom prst="line">
            <a:avLst/>
          </a:prstGeom>
        </p:spPr>
        <p:style>
          <a:lnRef idx="2">
            <a:schemeClr val="dk1"/>
          </a:lnRef>
          <a:fillRef idx="0">
            <a:schemeClr val="dk1"/>
          </a:fillRef>
          <a:effectRef idx="1">
            <a:schemeClr val="dk1"/>
          </a:effectRef>
          <a:fontRef idx="minor">
            <a:schemeClr val="tx1"/>
          </a:fontRef>
        </p:style>
      </p:cxnSp>
      <p:sp>
        <p:nvSpPr>
          <p:cNvPr id="64" name="Lightning Bolt 63"/>
          <p:cNvSpPr/>
          <p:nvPr/>
        </p:nvSpPr>
        <p:spPr>
          <a:xfrm rot="3159461">
            <a:off x="4796575" y="1098954"/>
            <a:ext cx="838200" cy="1143000"/>
          </a:xfrm>
          <a:prstGeom prst="lightningBol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65" name="TextBox 64"/>
          <p:cNvSpPr txBox="1"/>
          <p:nvPr/>
        </p:nvSpPr>
        <p:spPr>
          <a:xfrm>
            <a:off x="3345536" y="1133851"/>
            <a:ext cx="1322413" cy="646331"/>
          </a:xfrm>
          <a:prstGeom prst="rect">
            <a:avLst/>
          </a:prstGeom>
          <a:noFill/>
        </p:spPr>
        <p:txBody>
          <a:bodyPr wrap="none" rtlCol="0">
            <a:spAutoFit/>
          </a:bodyPr>
          <a:lstStyle/>
          <a:p>
            <a:r>
              <a:rPr lang="en-US" sz="3600" b="1" dirty="0" smtClean="0">
                <a:solidFill>
                  <a:schemeClr val="accent3"/>
                </a:solidFill>
                <a:latin typeface="Calibri" pitchFamily="34" charset="0"/>
                <a:cs typeface="Calibri" pitchFamily="34" charset="0"/>
              </a:rPr>
              <a:t>Stress</a:t>
            </a:r>
            <a:endParaRPr lang="en-US" sz="3600" b="1" dirty="0">
              <a:solidFill>
                <a:schemeClr val="accent3"/>
              </a:solidFill>
              <a:latin typeface="Calibri" pitchFamily="34" charset="0"/>
              <a:cs typeface="Calibri" pitchFamily="34" charset="0"/>
            </a:endParaRPr>
          </a:p>
        </p:txBody>
      </p:sp>
      <p:grpSp>
        <p:nvGrpSpPr>
          <p:cNvPr id="66" name="Group 65"/>
          <p:cNvGrpSpPr/>
          <p:nvPr/>
        </p:nvGrpSpPr>
        <p:grpSpPr>
          <a:xfrm>
            <a:off x="3581400" y="5705851"/>
            <a:ext cx="533400" cy="688612"/>
            <a:chOff x="2286000" y="1775461"/>
            <a:chExt cx="1423935" cy="1838281"/>
          </a:xfrm>
        </p:grpSpPr>
        <p:sp>
          <p:nvSpPr>
            <p:cNvPr id="67" name="Plaque 66"/>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68" name="Plaque 67"/>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1" name="Rounded Rectangle 70"/>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73" name="Oval 72"/>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69" name="Rectangle 68"/>
          <p:cNvSpPr/>
          <p:nvPr/>
        </p:nvSpPr>
        <p:spPr>
          <a:xfrm>
            <a:off x="0" y="6400800"/>
            <a:ext cx="9144000" cy="276999"/>
          </a:xfrm>
          <a:prstGeom prst="rect">
            <a:avLst/>
          </a:prstGeom>
        </p:spPr>
        <p:txBody>
          <a:bodyPr wrap="square" anchor="t">
            <a:spAutoFit/>
          </a:bodyPr>
          <a:lstStyle/>
          <a:p>
            <a:pPr algn="ctr"/>
            <a:r>
              <a:rPr lang="en-US" sz="1200" dirty="0" err="1" smtClean="0">
                <a:latin typeface="Calibri" pitchFamily="34" charset="0"/>
                <a:cs typeface="Calibri" pitchFamily="34" charset="0"/>
              </a:rPr>
              <a:t>Tardito</a:t>
            </a:r>
            <a:r>
              <a:rPr lang="en-US" sz="1200" dirty="0" smtClean="0">
                <a:latin typeface="Calibri" pitchFamily="34" charset="0"/>
                <a:cs typeface="Calibri" pitchFamily="34" charset="0"/>
              </a:rPr>
              <a:t> D, </a:t>
            </a:r>
            <a:r>
              <a:rPr lang="en-US" sz="1200" dirty="0" err="1" smtClean="0">
                <a:latin typeface="Calibri" pitchFamily="34" charset="0"/>
                <a:cs typeface="Calibri" pitchFamily="34" charset="0"/>
              </a:rPr>
              <a:t>Racagni</a:t>
            </a:r>
            <a:r>
              <a:rPr lang="en-US" sz="1200" dirty="0" smtClean="0">
                <a:latin typeface="Calibri" pitchFamily="34" charset="0"/>
                <a:cs typeface="Calibri" pitchFamily="34" charset="0"/>
              </a:rPr>
              <a:t> G, </a:t>
            </a:r>
            <a:r>
              <a:rPr lang="en-US" sz="1200" dirty="0" err="1" smtClean="0">
                <a:latin typeface="Calibri" pitchFamily="34" charset="0"/>
                <a:cs typeface="Calibri" pitchFamily="34" charset="0"/>
              </a:rPr>
              <a:t>Popoli</a:t>
            </a:r>
            <a:r>
              <a:rPr lang="en-US" sz="1200" dirty="0" smtClean="0">
                <a:latin typeface="Calibri" pitchFamily="34" charset="0"/>
                <a:cs typeface="Calibri" pitchFamily="34" charset="0"/>
              </a:rPr>
              <a:t> M et al. </a:t>
            </a:r>
            <a:r>
              <a:rPr lang="en-US" sz="1200" i="1" dirty="0" smtClean="0">
                <a:latin typeface="Calibri" pitchFamily="34" charset="0"/>
                <a:cs typeface="Calibri" pitchFamily="34" charset="0"/>
              </a:rPr>
              <a:t>BMC Neurosci.</a:t>
            </a:r>
            <a:r>
              <a:rPr lang="en-US" sz="1200" dirty="0" smtClean="0">
                <a:latin typeface="Calibri" pitchFamily="34" charset="0"/>
                <a:cs typeface="Calibri" pitchFamily="34" charset="0"/>
              </a:rPr>
              <a:t> 2010.</a:t>
            </a:r>
            <a:endParaRPr lang="en-US" sz="1200" dirty="0">
              <a:latin typeface="Calibri" pitchFamily="34" charset="0"/>
              <a:cs typeface="Calibri" pitchFamily="34" charset="0"/>
            </a:endParaRPr>
          </a:p>
        </p:txBody>
      </p:sp>
      <p:sp>
        <p:nvSpPr>
          <p:cNvPr id="72" name="TextBox 71"/>
          <p:cNvSpPr txBox="1"/>
          <p:nvPr/>
        </p:nvSpPr>
        <p:spPr>
          <a:xfrm>
            <a:off x="2539652" y="6581001"/>
            <a:ext cx="4100290"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
        <p:nvSpPr>
          <p:cNvPr id="74" name="Rectangle 73"/>
          <p:cNvSpPr/>
          <p:nvPr/>
        </p:nvSpPr>
        <p:spPr>
          <a:xfrm>
            <a:off x="6934200" y="1752600"/>
            <a:ext cx="1981200" cy="3657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smtClean="0">
                <a:latin typeface="Calibri" pitchFamily="34" charset="0"/>
                <a:cs typeface="Calibri" pitchFamily="34" charset="0"/>
              </a:rPr>
              <a:t>The unique synergy of </a:t>
            </a:r>
            <a:r>
              <a:rPr lang="en-US" sz="2400" dirty="0" err="1" smtClean="0">
                <a:latin typeface="Calibri" pitchFamily="34" charset="0"/>
                <a:cs typeface="Calibri" pitchFamily="34" charset="0"/>
              </a:rPr>
              <a:t>Valdoxan</a:t>
            </a:r>
            <a:r>
              <a:rPr lang="en-US" sz="2400" dirty="0" smtClean="0">
                <a:latin typeface="Calibri" pitchFamily="34" charset="0"/>
                <a:cs typeface="Calibri" pitchFamily="34" charset="0"/>
              </a:rPr>
              <a:t> is necessary to inhibit stress-induced glutamate release.</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7875"/>
                                        </p:tgtEl>
                                        <p:attrNameLst>
                                          <p:attrName>style.visibility</p:attrName>
                                        </p:attrNameLst>
                                      </p:cBhvr>
                                      <p:to>
                                        <p:strVal val="visible"/>
                                      </p:to>
                                    </p:set>
                                    <p:animEffect transition="in" filter="wipe(down)">
                                      <p:cBhvr>
                                        <p:cTn id="7" dur="500"/>
                                        <p:tgtEl>
                                          <p:spTgt spid="207875"/>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07921"/>
                                        </p:tgtEl>
                                        <p:attrNameLst>
                                          <p:attrName>style.visibility</p:attrName>
                                        </p:attrNameLst>
                                      </p:cBhvr>
                                      <p:to>
                                        <p:strVal val="visible"/>
                                      </p:to>
                                    </p:set>
                                    <p:animEffect transition="in" filter="wipe(down)">
                                      <p:cBhvr>
                                        <p:cTn id="13" dur="500"/>
                                        <p:tgtEl>
                                          <p:spTgt spid="207921"/>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nodeType="clickEffect">
                                  <p:stCondLst>
                                    <p:cond delay="0"/>
                                  </p:stCondLst>
                                  <p:childTnLst>
                                    <p:set>
                                      <p:cBhvr>
                                        <p:cTn id="17" dur="1" fill="hold">
                                          <p:stCondLst>
                                            <p:cond delay="0"/>
                                          </p:stCondLst>
                                        </p:cTn>
                                        <p:tgtEl>
                                          <p:spTgt spid="62"/>
                                        </p:tgtEl>
                                        <p:attrNameLst>
                                          <p:attrName>style.visibility</p:attrName>
                                        </p:attrNameLst>
                                      </p:cBhvr>
                                      <p:to>
                                        <p:strVal val="visible"/>
                                      </p:to>
                                    </p:set>
                                    <p:anim calcmode="lin" valueType="num">
                                      <p:cBhvr>
                                        <p:cTn id="18" dur="500" fill="hold"/>
                                        <p:tgtEl>
                                          <p:spTgt spid="62"/>
                                        </p:tgtEl>
                                        <p:attrNameLst>
                                          <p:attrName>ppt_w</p:attrName>
                                        </p:attrNameLst>
                                      </p:cBhvr>
                                      <p:tavLst>
                                        <p:tav tm="0">
                                          <p:val>
                                            <p:fltVal val="0"/>
                                          </p:val>
                                        </p:tav>
                                        <p:tav tm="100000">
                                          <p:val>
                                            <p:strVal val="#ppt_w"/>
                                          </p:val>
                                        </p:tav>
                                      </p:tavLst>
                                    </p:anim>
                                    <p:anim calcmode="lin" valueType="num">
                                      <p:cBhvr>
                                        <p:cTn id="19" dur="500" fill="hold"/>
                                        <p:tgtEl>
                                          <p:spTgt spid="62"/>
                                        </p:tgtEl>
                                        <p:attrNameLst>
                                          <p:attrName>ppt_h</p:attrName>
                                        </p:attrNameLst>
                                      </p:cBhvr>
                                      <p:tavLst>
                                        <p:tav tm="0">
                                          <p:val>
                                            <p:fltVal val="0"/>
                                          </p:val>
                                        </p:tav>
                                        <p:tav tm="100000">
                                          <p:val>
                                            <p:strVal val="#ppt_h"/>
                                          </p:val>
                                        </p:tav>
                                      </p:tavLst>
                                    </p:anim>
                                    <p:animEffect transition="in" filter="fade">
                                      <p:cBhvr>
                                        <p:cTn id="20" dur="500"/>
                                        <p:tgtEl>
                                          <p:spTgt spid="62"/>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par>
                                <p:cTn id="26" presetID="53" presetClass="entr" presetSubtype="0" fill="hold" nodeType="with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ppt_w</p:attrName>
                                        </p:attrNameLst>
                                      </p:cBhvr>
                                      <p:tavLst>
                                        <p:tav tm="0">
                                          <p:val>
                                            <p:fltVal val="0"/>
                                          </p:val>
                                        </p:tav>
                                        <p:tav tm="100000">
                                          <p:val>
                                            <p:strVal val="#ppt_w"/>
                                          </p:val>
                                        </p:tav>
                                      </p:tavLst>
                                    </p:anim>
                                    <p:anim calcmode="lin" valueType="num">
                                      <p:cBhvr>
                                        <p:cTn id="34" dur="500" fill="hold"/>
                                        <p:tgtEl>
                                          <p:spTgt spid="64"/>
                                        </p:tgtEl>
                                        <p:attrNameLst>
                                          <p:attrName>ppt_h</p:attrName>
                                        </p:attrNameLst>
                                      </p:cBhvr>
                                      <p:tavLst>
                                        <p:tav tm="0">
                                          <p:val>
                                            <p:fltVal val="0"/>
                                          </p:val>
                                        </p:tav>
                                        <p:tav tm="100000">
                                          <p:val>
                                            <p:strVal val="#ppt_h"/>
                                          </p:val>
                                        </p:tav>
                                      </p:tavLst>
                                    </p:anim>
                                    <p:animEffect transition="in" filter="fade">
                                      <p:cBhvr>
                                        <p:cTn id="35" dur="500"/>
                                        <p:tgtEl>
                                          <p:spTgt spid="64"/>
                                        </p:tgtEl>
                                      </p:cBhvr>
                                    </p:animEffect>
                                  </p:childTnLst>
                                </p:cTn>
                              </p:par>
                              <p:par>
                                <p:cTn id="36" presetID="53" presetClass="entr" presetSubtype="0"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p:cTn id="38" dur="500" fill="hold"/>
                                        <p:tgtEl>
                                          <p:spTgt spid="60"/>
                                        </p:tgtEl>
                                        <p:attrNameLst>
                                          <p:attrName>ppt_w</p:attrName>
                                        </p:attrNameLst>
                                      </p:cBhvr>
                                      <p:tavLst>
                                        <p:tav tm="0">
                                          <p:val>
                                            <p:fltVal val="0"/>
                                          </p:val>
                                        </p:tav>
                                        <p:tav tm="100000">
                                          <p:val>
                                            <p:strVal val="#ppt_w"/>
                                          </p:val>
                                        </p:tav>
                                      </p:tavLst>
                                    </p:anim>
                                    <p:anim calcmode="lin" valueType="num">
                                      <p:cBhvr>
                                        <p:cTn id="39" dur="500" fill="hold"/>
                                        <p:tgtEl>
                                          <p:spTgt spid="60"/>
                                        </p:tgtEl>
                                        <p:attrNameLst>
                                          <p:attrName>ppt_h</p:attrName>
                                        </p:attrNameLst>
                                      </p:cBhvr>
                                      <p:tavLst>
                                        <p:tav tm="0">
                                          <p:val>
                                            <p:fltVal val="0"/>
                                          </p:val>
                                        </p:tav>
                                        <p:tav tm="100000">
                                          <p:val>
                                            <p:strVal val="#ppt_h"/>
                                          </p:val>
                                        </p:tav>
                                      </p:tavLst>
                                    </p:anim>
                                    <p:animEffect transition="in" filter="fade">
                                      <p:cBhvr>
                                        <p:cTn id="40" dur="500"/>
                                        <p:tgtEl>
                                          <p:spTgt spid="60"/>
                                        </p:tgtEl>
                                      </p:cBhvr>
                                    </p:animEffect>
                                  </p:childTnLst>
                                </p:cTn>
                              </p:par>
                            </p:childTnLst>
                          </p:cTn>
                        </p:par>
                        <p:par>
                          <p:cTn id="41" fill="hold">
                            <p:stCondLst>
                              <p:cond delay="500"/>
                            </p:stCondLst>
                            <p:childTnLst>
                              <p:par>
                                <p:cTn id="42" presetID="22" presetClass="entr" presetSubtype="4" fill="hold" grpId="0" nodeType="afterEffect">
                                  <p:stCondLst>
                                    <p:cond delay="0"/>
                                  </p:stCondLst>
                                  <p:childTnLst>
                                    <p:set>
                                      <p:cBhvr>
                                        <p:cTn id="43" dur="1" fill="hold">
                                          <p:stCondLst>
                                            <p:cond delay="0"/>
                                          </p:stCondLst>
                                        </p:cTn>
                                        <p:tgtEl>
                                          <p:spTgt spid="207876"/>
                                        </p:tgtEl>
                                        <p:attrNameLst>
                                          <p:attrName>style.visibility</p:attrName>
                                        </p:attrNameLst>
                                      </p:cBhvr>
                                      <p:to>
                                        <p:strVal val="visible"/>
                                      </p:to>
                                    </p:set>
                                    <p:animEffect transition="in" filter="wipe(down)">
                                      <p:cBhvr>
                                        <p:cTn id="44" dur="500"/>
                                        <p:tgtEl>
                                          <p:spTgt spid="207876"/>
                                        </p:tgtEl>
                                      </p:cBhvr>
                                    </p:animEffect>
                                  </p:childTnLst>
                                </p:cTn>
                              </p:par>
                              <p:par>
                                <p:cTn id="45" presetID="22" presetClass="entr" presetSubtype="4"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500"/>
                                        <p:tgtEl>
                                          <p:spTgt spid="7"/>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07917"/>
                                        </p:tgtEl>
                                        <p:attrNameLst>
                                          <p:attrName>style.visibility</p:attrName>
                                        </p:attrNameLst>
                                      </p:cBhvr>
                                      <p:to>
                                        <p:strVal val="visible"/>
                                      </p:to>
                                    </p:set>
                                    <p:animEffect transition="in" filter="wipe(down)">
                                      <p:cBhvr>
                                        <p:cTn id="50" dur="500"/>
                                        <p:tgtEl>
                                          <p:spTgt spid="207917"/>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wipe(down)">
                                      <p:cBhvr>
                                        <p:cTn id="53" dur="500"/>
                                        <p:tgtEl>
                                          <p:spTgt spid="5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07877"/>
                                        </p:tgtEl>
                                        <p:attrNameLst>
                                          <p:attrName>style.visibility</p:attrName>
                                        </p:attrNameLst>
                                      </p:cBhvr>
                                      <p:to>
                                        <p:strVal val="visible"/>
                                      </p:to>
                                    </p:set>
                                    <p:animEffect transition="in" filter="wipe(down)">
                                      <p:cBhvr>
                                        <p:cTn id="58" dur="500"/>
                                        <p:tgtEl>
                                          <p:spTgt spid="207877"/>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07907"/>
                                        </p:tgtEl>
                                        <p:attrNameLst>
                                          <p:attrName>style.visibility</p:attrName>
                                        </p:attrNameLst>
                                      </p:cBhvr>
                                      <p:to>
                                        <p:strVal val="visible"/>
                                      </p:to>
                                    </p:set>
                                    <p:animEffect transition="in" filter="wipe(down)">
                                      <p:cBhvr>
                                        <p:cTn id="61" dur="500"/>
                                        <p:tgtEl>
                                          <p:spTgt spid="207907"/>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07908"/>
                                        </p:tgtEl>
                                        <p:attrNameLst>
                                          <p:attrName>style.visibility</p:attrName>
                                        </p:attrNameLst>
                                      </p:cBhvr>
                                      <p:to>
                                        <p:strVal val="visible"/>
                                      </p:to>
                                    </p:set>
                                    <p:animEffect transition="in" filter="wipe(down)">
                                      <p:cBhvr>
                                        <p:cTn id="64" dur="500"/>
                                        <p:tgtEl>
                                          <p:spTgt spid="20790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07918"/>
                                        </p:tgtEl>
                                        <p:attrNameLst>
                                          <p:attrName>style.visibility</p:attrName>
                                        </p:attrNameLst>
                                      </p:cBhvr>
                                      <p:to>
                                        <p:strVal val="visible"/>
                                      </p:to>
                                    </p:set>
                                    <p:animEffect transition="in" filter="wipe(down)">
                                      <p:cBhvr>
                                        <p:cTn id="67" dur="500"/>
                                        <p:tgtEl>
                                          <p:spTgt spid="207918"/>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down)">
                                      <p:cBhvr>
                                        <p:cTn id="70" dur="500"/>
                                        <p:tgtEl>
                                          <p:spTgt spid="56"/>
                                        </p:tgtEl>
                                      </p:cBhvr>
                                    </p:animEffect>
                                  </p:childTnLst>
                                </p:cTn>
                              </p:par>
                              <p:par>
                                <p:cTn id="71" presetID="22" presetClass="entr" presetSubtype="4" fill="hold" nodeType="with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down)">
                                      <p:cBhvr>
                                        <p:cTn id="73" dur="500"/>
                                        <p:tgtEl>
                                          <p:spTgt spid="6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207874"/>
                                        </p:tgtEl>
                                        <p:attrNameLst>
                                          <p:attrName>style.visibility</p:attrName>
                                        </p:attrNameLst>
                                      </p:cBhvr>
                                      <p:to>
                                        <p:strVal val="visible"/>
                                      </p:to>
                                    </p:set>
                                    <p:animEffect transition="in" filter="wipe(down)">
                                      <p:cBhvr>
                                        <p:cTn id="78" dur="500"/>
                                        <p:tgtEl>
                                          <p:spTgt spid="207874"/>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207878"/>
                                        </p:tgtEl>
                                        <p:attrNameLst>
                                          <p:attrName>style.visibility</p:attrName>
                                        </p:attrNameLst>
                                      </p:cBhvr>
                                      <p:to>
                                        <p:strVal val="visible"/>
                                      </p:to>
                                    </p:set>
                                    <p:animEffect transition="in" filter="wipe(down)">
                                      <p:cBhvr>
                                        <p:cTn id="81" dur="500"/>
                                        <p:tgtEl>
                                          <p:spTgt spid="207878"/>
                                        </p:tgtEl>
                                      </p:cBhvr>
                                    </p:animEffect>
                                  </p:childTnLst>
                                </p:cTn>
                              </p:par>
                              <p:par>
                                <p:cTn id="82" presetID="22" presetClass="entr" presetSubtype="4" fill="hold"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wipe(down)">
                                      <p:cBhvr>
                                        <p:cTn id="84" dur="500"/>
                                        <p:tgtEl>
                                          <p:spTgt spid="9"/>
                                        </p:tgtEl>
                                      </p:cBhvr>
                                    </p:animEffect>
                                  </p:childTnLst>
                                </p:cTn>
                              </p:par>
                              <p:par>
                                <p:cTn id="85" presetID="22" presetClass="entr" presetSubtype="4" fill="hold" nodeType="with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wipe(down)">
                                      <p:cBhvr>
                                        <p:cTn id="87" dur="500"/>
                                        <p:tgtEl>
                                          <p:spTgt spid="8"/>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07920"/>
                                        </p:tgtEl>
                                        <p:attrNameLst>
                                          <p:attrName>style.visibility</p:attrName>
                                        </p:attrNameLst>
                                      </p:cBhvr>
                                      <p:to>
                                        <p:strVal val="visible"/>
                                      </p:to>
                                    </p:set>
                                    <p:animEffect transition="in" filter="wipe(down)">
                                      <p:cBhvr>
                                        <p:cTn id="90" dur="500"/>
                                        <p:tgtEl>
                                          <p:spTgt spid="207920"/>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207919"/>
                                        </p:tgtEl>
                                        <p:attrNameLst>
                                          <p:attrName>style.visibility</p:attrName>
                                        </p:attrNameLst>
                                      </p:cBhvr>
                                      <p:to>
                                        <p:strVal val="visible"/>
                                      </p:to>
                                    </p:set>
                                    <p:animEffect transition="in" filter="wipe(down)">
                                      <p:cBhvr>
                                        <p:cTn id="93" dur="500"/>
                                        <p:tgtEl>
                                          <p:spTgt spid="207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4" grpId="0" animBg="1"/>
      <p:bldP spid="207875" grpId="0" animBg="1"/>
      <p:bldP spid="207876" grpId="0" animBg="1"/>
      <p:bldP spid="207877" grpId="0" animBg="1"/>
      <p:bldP spid="207878" grpId="0" animBg="1"/>
      <p:bldP spid="207907" grpId="0" animBg="1"/>
      <p:bldP spid="207908" grpId="0" animBg="1"/>
      <p:bldP spid="207917" grpId="0"/>
      <p:bldP spid="207918" grpId="0"/>
      <p:bldP spid="207919" grpId="0"/>
      <p:bldP spid="207920" grpId="0"/>
      <p:bldP spid="207921" grpId="0"/>
      <p:bldP spid="55" grpId="0"/>
      <p:bldP spid="56" grpId="0"/>
      <p:bldP spid="64" grpId="0" animBg="1"/>
      <p:bldP spid="6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90" name="Rectangle 6"/>
          <p:cNvSpPr>
            <a:spLocks noChangeArrowheads="1"/>
          </p:cNvSpPr>
          <p:nvPr/>
        </p:nvSpPr>
        <p:spPr bwMode="auto">
          <a:xfrm>
            <a:off x="838200" y="1"/>
            <a:ext cx="8305800" cy="954107"/>
          </a:xfrm>
          <a:prstGeom prst="rect">
            <a:avLst/>
          </a:prstGeom>
          <a:noFill/>
          <a:ln w="9525">
            <a:noFill/>
            <a:miter lim="800000"/>
            <a:headEnd/>
            <a:tailEnd/>
          </a:ln>
        </p:spPr>
        <p:txBody>
          <a:bodyPr wrap="square" anchor="t">
            <a:spAutoFit/>
          </a:bodyPr>
          <a:lstStyle/>
          <a:p>
            <a:pPr>
              <a:spcBef>
                <a:spcPct val="0"/>
              </a:spcBef>
            </a:pPr>
            <a:r>
              <a:rPr lang="en-US" sz="2800" dirty="0" smtClean="0">
                <a:solidFill>
                  <a:schemeClr val="tx2">
                    <a:satMod val="130000"/>
                  </a:schemeClr>
                </a:solidFill>
                <a:effectLst>
                  <a:outerShdw blurRad="50000" dist="30000" dir="5400000" algn="tl" rotWithShape="0">
                    <a:srgbClr val="000000">
                      <a:alpha val="30000"/>
                    </a:srgbClr>
                  </a:outerShdw>
                </a:effectLst>
                <a:latin typeface="Calibri" pitchFamily="34" charset="0"/>
                <a:ea typeface="+mj-ea"/>
                <a:cs typeface="Calibri" pitchFamily="34" charset="0"/>
              </a:rPr>
              <a:t>Serotonin (5-HT) Inhibits Dopamine (DA) and Norepinephrine (NE) Release via 5-HT</a:t>
            </a:r>
            <a:r>
              <a:rPr lang="en-US" sz="2800" baseline="-25000" dirty="0" smtClean="0">
                <a:solidFill>
                  <a:schemeClr val="tx2">
                    <a:satMod val="130000"/>
                  </a:schemeClr>
                </a:solidFill>
                <a:effectLst>
                  <a:outerShdw blurRad="50000" dist="30000" dir="5400000" algn="tl" rotWithShape="0">
                    <a:srgbClr val="000000">
                      <a:alpha val="30000"/>
                    </a:srgbClr>
                  </a:outerShdw>
                </a:effectLst>
                <a:latin typeface="Calibri" pitchFamily="34" charset="0"/>
                <a:ea typeface="+mj-ea"/>
                <a:cs typeface="Calibri" pitchFamily="34" charset="0"/>
              </a:rPr>
              <a:t>2C</a:t>
            </a:r>
            <a:r>
              <a:rPr lang="en-US" sz="2800" dirty="0" smtClean="0">
                <a:solidFill>
                  <a:schemeClr val="tx2">
                    <a:satMod val="130000"/>
                  </a:schemeClr>
                </a:solidFill>
                <a:effectLst>
                  <a:outerShdw blurRad="50000" dist="30000" dir="5400000" algn="tl" rotWithShape="0">
                    <a:srgbClr val="000000">
                      <a:alpha val="30000"/>
                    </a:srgbClr>
                  </a:outerShdw>
                </a:effectLst>
                <a:latin typeface="Calibri" pitchFamily="34" charset="0"/>
                <a:ea typeface="+mj-ea"/>
                <a:cs typeface="Calibri" pitchFamily="34" charset="0"/>
              </a:rPr>
              <a:t> Receptors</a:t>
            </a:r>
          </a:p>
        </p:txBody>
      </p:sp>
      <p:pic>
        <p:nvPicPr>
          <p:cNvPr id="272391" name="Picture 7" descr="12-25A_s"/>
          <p:cNvPicPr>
            <a:picLocks noChangeAspect="1" noChangeArrowheads="1"/>
          </p:cNvPicPr>
          <p:nvPr/>
        </p:nvPicPr>
        <p:blipFill>
          <a:blip r:embed="rId3" cstate="print"/>
          <a:srcRect/>
          <a:stretch>
            <a:fillRect/>
          </a:stretch>
        </p:blipFill>
        <p:spPr bwMode="auto">
          <a:xfrm>
            <a:off x="2286001" y="914400"/>
            <a:ext cx="4267200" cy="5520449"/>
          </a:xfrm>
          <a:prstGeom prst="rect">
            <a:avLst/>
          </a:prstGeom>
          <a:noFill/>
        </p:spPr>
      </p:pic>
      <p:grpSp>
        <p:nvGrpSpPr>
          <p:cNvPr id="2" name="Group 8"/>
          <p:cNvGrpSpPr>
            <a:grpSpLocks/>
          </p:cNvGrpSpPr>
          <p:nvPr/>
        </p:nvGrpSpPr>
        <p:grpSpPr bwMode="auto">
          <a:xfrm>
            <a:off x="228600" y="5181600"/>
            <a:ext cx="1905000" cy="1143000"/>
            <a:chOff x="2208" y="2976"/>
            <a:chExt cx="1200" cy="720"/>
          </a:xfrm>
        </p:grpSpPr>
        <p:pic>
          <p:nvPicPr>
            <p:cNvPr id="272393" name="Picture 9"/>
            <p:cNvPicPr>
              <a:picLocks noChangeAspect="1" noChangeArrowheads="1"/>
            </p:cNvPicPr>
            <p:nvPr/>
          </p:nvPicPr>
          <p:blipFill>
            <a:blip r:embed="rId4" cstate="print"/>
            <a:srcRect/>
            <a:stretch>
              <a:fillRect/>
            </a:stretch>
          </p:blipFill>
          <p:spPr bwMode="auto">
            <a:xfrm>
              <a:off x="2304" y="3072"/>
              <a:ext cx="144" cy="536"/>
            </a:xfrm>
            <a:prstGeom prst="rect">
              <a:avLst/>
            </a:prstGeom>
            <a:noFill/>
            <a:ln w="9525">
              <a:noFill/>
              <a:miter lim="800000"/>
              <a:headEnd/>
              <a:tailEnd/>
            </a:ln>
            <a:effectLst/>
          </p:spPr>
        </p:pic>
        <p:sp>
          <p:nvSpPr>
            <p:cNvPr id="272394" name="Rectangle 10"/>
            <p:cNvSpPr>
              <a:spLocks noChangeArrowheads="1"/>
            </p:cNvSpPr>
            <p:nvPr/>
          </p:nvSpPr>
          <p:spPr bwMode="auto">
            <a:xfrm>
              <a:off x="2448" y="3024"/>
              <a:ext cx="864" cy="213"/>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overactivation</a:t>
              </a:r>
            </a:p>
          </p:txBody>
        </p:sp>
        <p:sp>
          <p:nvSpPr>
            <p:cNvPr id="272395" name="Rectangle 11"/>
            <p:cNvSpPr>
              <a:spLocks noChangeArrowheads="1"/>
            </p:cNvSpPr>
            <p:nvPr/>
          </p:nvSpPr>
          <p:spPr bwMode="auto">
            <a:xfrm>
              <a:off x="2448" y="3148"/>
              <a:ext cx="507" cy="212"/>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normal</a:t>
              </a:r>
            </a:p>
          </p:txBody>
        </p:sp>
        <p:sp>
          <p:nvSpPr>
            <p:cNvPr id="272396" name="Rectangle 12"/>
            <p:cNvSpPr>
              <a:spLocks noChangeArrowheads="1"/>
            </p:cNvSpPr>
            <p:nvPr/>
          </p:nvSpPr>
          <p:spPr bwMode="auto">
            <a:xfrm>
              <a:off x="2448" y="3292"/>
              <a:ext cx="552" cy="213"/>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baseline</a:t>
              </a:r>
            </a:p>
          </p:txBody>
        </p:sp>
        <p:sp>
          <p:nvSpPr>
            <p:cNvPr id="272397" name="Rectangle 13"/>
            <p:cNvSpPr>
              <a:spLocks noChangeArrowheads="1"/>
            </p:cNvSpPr>
            <p:nvPr/>
          </p:nvSpPr>
          <p:spPr bwMode="auto">
            <a:xfrm>
              <a:off x="2448" y="3436"/>
              <a:ext cx="891" cy="213"/>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hypoactivation</a:t>
              </a:r>
            </a:p>
          </p:txBody>
        </p:sp>
        <p:sp>
          <p:nvSpPr>
            <p:cNvPr id="272398" name="Rectangle 14"/>
            <p:cNvSpPr>
              <a:spLocks noChangeArrowheads="1"/>
            </p:cNvSpPr>
            <p:nvPr/>
          </p:nvSpPr>
          <p:spPr bwMode="auto">
            <a:xfrm>
              <a:off x="2208" y="2976"/>
              <a:ext cx="1200" cy="720"/>
            </a:xfrm>
            <a:prstGeom prst="rect">
              <a:avLst/>
            </a:prstGeom>
            <a:noFill/>
            <a:ln w="12700">
              <a:solidFill>
                <a:schemeClr val="tx1"/>
              </a:solidFill>
              <a:miter lim="800000"/>
              <a:headEnd/>
              <a:tailEnd/>
            </a:ln>
          </p:spPr>
          <p:txBody>
            <a:bodyPr wrap="none" anchor="ctr"/>
            <a:lstStyle/>
            <a:p>
              <a:endParaRPr lang="en-US" dirty="0">
                <a:latin typeface="Calibri" pitchFamily="34" charset="0"/>
                <a:cs typeface="Calibri" pitchFamily="34" charset="0"/>
              </a:endParaRPr>
            </a:p>
          </p:txBody>
        </p:sp>
      </p:grpSp>
      <p:sp>
        <p:nvSpPr>
          <p:cNvPr id="272399" name="Rectangle 15"/>
          <p:cNvSpPr>
            <a:spLocks noChangeArrowheads="1"/>
          </p:cNvSpPr>
          <p:nvPr/>
        </p:nvSpPr>
        <p:spPr bwMode="auto">
          <a:xfrm>
            <a:off x="4024768" y="3632200"/>
            <a:ext cx="1146852" cy="437043"/>
          </a:xfrm>
          <a:prstGeom prst="rect">
            <a:avLst/>
          </a:prstGeom>
          <a:noFill/>
          <a:ln w="9525">
            <a:noFill/>
            <a:miter lim="800000"/>
            <a:headEnd/>
            <a:tailEnd/>
          </a:ln>
        </p:spPr>
        <p:txBody>
          <a:bodyPr wrap="none">
            <a:spAutoFit/>
          </a:bodyPr>
          <a:lstStyle/>
          <a:p>
            <a:pPr algn="ctr">
              <a:lnSpc>
                <a:spcPct val="80000"/>
              </a:lnSpc>
            </a:pPr>
            <a:r>
              <a:rPr lang="en-US" sz="1400" b="1" dirty="0">
                <a:solidFill>
                  <a:srgbClr val="000000"/>
                </a:solidFill>
                <a:latin typeface="Calibri" pitchFamily="34" charset="0"/>
                <a:cs typeface="Calibri" pitchFamily="34" charset="0"/>
              </a:rPr>
              <a:t>GABA</a:t>
            </a:r>
          </a:p>
          <a:p>
            <a:pPr algn="ctr">
              <a:lnSpc>
                <a:spcPct val="80000"/>
              </a:lnSpc>
            </a:pPr>
            <a:r>
              <a:rPr lang="en-US" sz="1400" b="1" dirty="0">
                <a:solidFill>
                  <a:srgbClr val="000000"/>
                </a:solidFill>
                <a:latin typeface="Calibri" pitchFamily="34" charset="0"/>
                <a:cs typeface="Calibri" pitchFamily="34" charset="0"/>
              </a:rPr>
              <a:t>interneurons</a:t>
            </a:r>
          </a:p>
        </p:txBody>
      </p:sp>
      <p:sp>
        <p:nvSpPr>
          <p:cNvPr id="272402" name="Rectangle 18"/>
          <p:cNvSpPr>
            <a:spLocks noChangeArrowheads="1"/>
          </p:cNvSpPr>
          <p:nvPr/>
        </p:nvSpPr>
        <p:spPr bwMode="auto">
          <a:xfrm>
            <a:off x="2758611" y="3276600"/>
            <a:ext cx="391453"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NE</a:t>
            </a:r>
          </a:p>
        </p:txBody>
      </p:sp>
      <p:sp>
        <p:nvSpPr>
          <p:cNvPr id="272403" name="Rectangle 19"/>
          <p:cNvSpPr>
            <a:spLocks noChangeArrowheads="1"/>
          </p:cNvSpPr>
          <p:nvPr/>
        </p:nvSpPr>
        <p:spPr bwMode="auto">
          <a:xfrm>
            <a:off x="5692748" y="3200400"/>
            <a:ext cx="403252"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DA</a:t>
            </a:r>
          </a:p>
        </p:txBody>
      </p:sp>
      <p:sp>
        <p:nvSpPr>
          <p:cNvPr id="272404" name="Rectangle 20"/>
          <p:cNvSpPr>
            <a:spLocks noChangeArrowheads="1"/>
          </p:cNvSpPr>
          <p:nvPr/>
        </p:nvSpPr>
        <p:spPr bwMode="auto">
          <a:xfrm>
            <a:off x="3601573" y="1676400"/>
            <a:ext cx="391453"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NE</a:t>
            </a:r>
          </a:p>
        </p:txBody>
      </p:sp>
      <p:sp>
        <p:nvSpPr>
          <p:cNvPr id="272405" name="Rectangle 21"/>
          <p:cNvSpPr>
            <a:spLocks noChangeArrowheads="1"/>
          </p:cNvSpPr>
          <p:nvPr/>
        </p:nvSpPr>
        <p:spPr bwMode="auto">
          <a:xfrm>
            <a:off x="4987911" y="1676400"/>
            <a:ext cx="403252"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DA</a:t>
            </a:r>
          </a:p>
        </p:txBody>
      </p:sp>
      <p:sp>
        <p:nvSpPr>
          <p:cNvPr id="272406" name="Rectangle 22"/>
          <p:cNvSpPr>
            <a:spLocks noChangeArrowheads="1"/>
          </p:cNvSpPr>
          <p:nvPr/>
        </p:nvSpPr>
        <p:spPr bwMode="auto">
          <a:xfrm>
            <a:off x="4191000" y="5509592"/>
            <a:ext cx="532517"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5-HT</a:t>
            </a:r>
            <a:endParaRPr lang="en-US" sz="1400" b="1" dirty="0">
              <a:solidFill>
                <a:srgbClr val="000000"/>
              </a:solidFill>
              <a:latin typeface="Calibri" pitchFamily="34" charset="0"/>
              <a:cs typeface="Calibri" pitchFamily="34" charset="0"/>
            </a:endParaRPr>
          </a:p>
        </p:txBody>
      </p:sp>
      <p:sp>
        <p:nvSpPr>
          <p:cNvPr id="272407" name="Rectangle 23"/>
          <p:cNvSpPr>
            <a:spLocks noChangeArrowheads="1"/>
          </p:cNvSpPr>
          <p:nvPr/>
        </p:nvSpPr>
        <p:spPr bwMode="auto">
          <a:xfrm>
            <a:off x="4959791" y="4800600"/>
            <a:ext cx="532517"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5-HT</a:t>
            </a:r>
            <a:endParaRPr lang="en-US" sz="1400" b="1" dirty="0">
              <a:solidFill>
                <a:srgbClr val="000000"/>
              </a:solidFill>
              <a:latin typeface="Calibri" pitchFamily="34" charset="0"/>
              <a:cs typeface="Calibri" pitchFamily="34" charset="0"/>
            </a:endParaRPr>
          </a:p>
        </p:txBody>
      </p:sp>
      <p:sp>
        <p:nvSpPr>
          <p:cNvPr id="272408" name="Rectangle 24"/>
          <p:cNvSpPr>
            <a:spLocks noChangeArrowheads="1"/>
          </p:cNvSpPr>
          <p:nvPr/>
        </p:nvSpPr>
        <p:spPr bwMode="auto">
          <a:xfrm>
            <a:off x="3575491" y="4800600"/>
            <a:ext cx="532517"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5-HT</a:t>
            </a:r>
            <a:endParaRPr lang="en-US" sz="1400" b="1" dirty="0">
              <a:solidFill>
                <a:srgbClr val="000000"/>
              </a:solidFill>
              <a:latin typeface="Calibri" pitchFamily="34" charset="0"/>
              <a:cs typeface="Calibri" pitchFamily="34" charset="0"/>
            </a:endParaRPr>
          </a:p>
        </p:txBody>
      </p:sp>
      <p:sp>
        <p:nvSpPr>
          <p:cNvPr id="272410" name="Rectangle 26"/>
          <p:cNvSpPr>
            <a:spLocks noChangeArrowheads="1"/>
          </p:cNvSpPr>
          <p:nvPr/>
        </p:nvSpPr>
        <p:spPr bwMode="auto">
          <a:xfrm>
            <a:off x="4143711" y="4038600"/>
            <a:ext cx="718466"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5-HT2C</a:t>
            </a:r>
            <a:endParaRPr lang="en-US" sz="1400" b="1" dirty="0">
              <a:solidFill>
                <a:srgbClr val="000000"/>
              </a:solidFill>
              <a:latin typeface="Calibri" pitchFamily="34" charset="0"/>
              <a:cs typeface="Calibri" pitchFamily="34" charset="0"/>
            </a:endParaRPr>
          </a:p>
        </p:txBody>
      </p:sp>
      <p:sp>
        <p:nvSpPr>
          <p:cNvPr id="272411" name="Rectangle 27"/>
          <p:cNvSpPr>
            <a:spLocks noChangeArrowheads="1"/>
          </p:cNvSpPr>
          <p:nvPr/>
        </p:nvSpPr>
        <p:spPr bwMode="auto">
          <a:xfrm>
            <a:off x="3200400" y="6172200"/>
            <a:ext cx="2777427" cy="307777"/>
          </a:xfrm>
          <a:prstGeom prst="rect">
            <a:avLst/>
          </a:prstGeom>
          <a:noFill/>
          <a:ln w="9525">
            <a:noFill/>
            <a:miter lim="800000"/>
            <a:headEnd/>
            <a:tailEnd/>
          </a:ln>
        </p:spPr>
        <p:txBody>
          <a:bodyPr wrap="none">
            <a:spAutoFit/>
          </a:bodyPr>
          <a:lstStyle/>
          <a:p>
            <a:r>
              <a:rPr lang="en-US" sz="1400" i="1" dirty="0">
                <a:solidFill>
                  <a:srgbClr val="000000"/>
                </a:solidFill>
                <a:latin typeface="Calibri" pitchFamily="34" charset="0"/>
                <a:cs typeface="Calibri" pitchFamily="34" charset="0"/>
              </a:rPr>
              <a:t>brainstem neurotransmitter centers</a:t>
            </a:r>
          </a:p>
        </p:txBody>
      </p:sp>
      <p:sp>
        <p:nvSpPr>
          <p:cNvPr id="272412" name="Rectangle 28"/>
          <p:cNvSpPr>
            <a:spLocks noChangeArrowheads="1"/>
          </p:cNvSpPr>
          <p:nvPr/>
        </p:nvSpPr>
        <p:spPr bwMode="auto">
          <a:xfrm>
            <a:off x="3733800" y="2017059"/>
            <a:ext cx="1399550" cy="307777"/>
          </a:xfrm>
          <a:prstGeom prst="rect">
            <a:avLst/>
          </a:prstGeom>
          <a:noFill/>
          <a:ln w="9525">
            <a:noFill/>
            <a:miter lim="800000"/>
            <a:headEnd/>
            <a:tailEnd/>
          </a:ln>
        </p:spPr>
        <p:txBody>
          <a:bodyPr wrap="none">
            <a:spAutoFit/>
          </a:bodyPr>
          <a:lstStyle/>
          <a:p>
            <a:r>
              <a:rPr lang="en-US" sz="1400" i="1" dirty="0">
                <a:solidFill>
                  <a:srgbClr val="000000"/>
                </a:solidFill>
                <a:latin typeface="Calibri" pitchFamily="34" charset="0"/>
                <a:cs typeface="Calibri" pitchFamily="34" charset="0"/>
              </a:rPr>
              <a:t>prefrontal cortex</a:t>
            </a:r>
          </a:p>
        </p:txBody>
      </p:sp>
      <p:sp>
        <p:nvSpPr>
          <p:cNvPr id="272417" name="Line 33"/>
          <p:cNvSpPr>
            <a:spLocks noChangeShapeType="1"/>
          </p:cNvSpPr>
          <p:nvPr/>
        </p:nvSpPr>
        <p:spPr bwMode="auto">
          <a:xfrm flipH="1">
            <a:off x="4114800" y="4038600"/>
            <a:ext cx="152400" cy="1524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2418" name="Line 34"/>
          <p:cNvSpPr>
            <a:spLocks noChangeShapeType="1"/>
          </p:cNvSpPr>
          <p:nvPr/>
        </p:nvSpPr>
        <p:spPr bwMode="auto">
          <a:xfrm>
            <a:off x="5029200" y="4038600"/>
            <a:ext cx="152400" cy="762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2420" name="Line 36"/>
          <p:cNvSpPr>
            <a:spLocks noChangeShapeType="1"/>
          </p:cNvSpPr>
          <p:nvPr/>
        </p:nvSpPr>
        <p:spPr bwMode="auto">
          <a:xfrm flipV="1">
            <a:off x="3886200" y="4572000"/>
            <a:ext cx="304800" cy="2286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2421" name="Line 37"/>
          <p:cNvSpPr>
            <a:spLocks noChangeShapeType="1"/>
          </p:cNvSpPr>
          <p:nvPr/>
        </p:nvSpPr>
        <p:spPr bwMode="auto">
          <a:xfrm flipH="1" flipV="1">
            <a:off x="4800600" y="4572000"/>
            <a:ext cx="381000" cy="2286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2423" name="Line 39"/>
          <p:cNvSpPr>
            <a:spLocks noChangeShapeType="1"/>
          </p:cNvSpPr>
          <p:nvPr/>
        </p:nvSpPr>
        <p:spPr bwMode="auto">
          <a:xfrm flipH="1">
            <a:off x="4191000" y="4267200"/>
            <a:ext cx="152400" cy="1524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2424" name="Line 40"/>
          <p:cNvSpPr>
            <a:spLocks noChangeShapeType="1"/>
          </p:cNvSpPr>
          <p:nvPr/>
        </p:nvSpPr>
        <p:spPr bwMode="auto">
          <a:xfrm>
            <a:off x="4648200" y="4267200"/>
            <a:ext cx="152400" cy="1524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2425" name="Line 41"/>
          <p:cNvSpPr>
            <a:spLocks noChangeShapeType="1"/>
          </p:cNvSpPr>
          <p:nvPr/>
        </p:nvSpPr>
        <p:spPr bwMode="auto">
          <a:xfrm flipV="1">
            <a:off x="3733800" y="1600200"/>
            <a:ext cx="76200" cy="152400"/>
          </a:xfrm>
          <a:prstGeom prst="line">
            <a:avLst/>
          </a:prstGeom>
          <a:noFill/>
          <a:ln w="9525">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2426" name="Line 42"/>
          <p:cNvSpPr>
            <a:spLocks noChangeShapeType="1"/>
          </p:cNvSpPr>
          <p:nvPr/>
        </p:nvSpPr>
        <p:spPr bwMode="auto">
          <a:xfrm flipH="1" flipV="1">
            <a:off x="5105400" y="1600200"/>
            <a:ext cx="76200" cy="152400"/>
          </a:xfrm>
          <a:prstGeom prst="line">
            <a:avLst/>
          </a:prstGeom>
          <a:noFill/>
          <a:ln w="9525">
            <a:solidFill>
              <a:srgbClr val="000000"/>
            </a:solidFill>
            <a:round/>
            <a:headEnd/>
            <a:tailEnd/>
          </a:ln>
        </p:spPr>
        <p:txBody>
          <a:bodyPr wrap="none" anchor="ctr"/>
          <a:lstStyle/>
          <a:p>
            <a:endParaRPr lang="en-US" dirty="0">
              <a:latin typeface="Calibri" pitchFamily="34" charset="0"/>
              <a:cs typeface="Calibri" pitchFamily="34" charset="0"/>
            </a:endParaRPr>
          </a:p>
        </p:txBody>
      </p:sp>
      <p:grpSp>
        <p:nvGrpSpPr>
          <p:cNvPr id="3" name="Group 47"/>
          <p:cNvGrpSpPr>
            <a:grpSpLocks/>
          </p:cNvGrpSpPr>
          <p:nvPr/>
        </p:nvGrpSpPr>
        <p:grpSpPr bwMode="auto">
          <a:xfrm>
            <a:off x="3648262" y="1389774"/>
            <a:ext cx="1555750" cy="3232150"/>
            <a:chOff x="2332" y="892"/>
            <a:chExt cx="980" cy="2036"/>
          </a:xfrm>
        </p:grpSpPr>
        <p:sp>
          <p:nvSpPr>
            <p:cNvPr id="272428" name="Oval 44"/>
            <p:cNvSpPr>
              <a:spLocks noChangeArrowheads="1"/>
            </p:cNvSpPr>
            <p:nvPr/>
          </p:nvSpPr>
          <p:spPr bwMode="auto">
            <a:xfrm>
              <a:off x="2496" y="2688"/>
              <a:ext cx="672" cy="240"/>
            </a:xfrm>
            <a:prstGeom prst="ellipse">
              <a:avLst/>
            </a:prstGeom>
            <a:noFill/>
            <a:ln w="28575">
              <a:solidFill>
                <a:srgbClr val="FF0000"/>
              </a:solidFill>
              <a:round/>
              <a:headEnd/>
              <a:tailEnd/>
            </a:ln>
          </p:spPr>
          <p:txBody>
            <a:bodyPr wrap="none" anchor="ctr"/>
            <a:lstStyle/>
            <a:p>
              <a:endParaRPr lang="en-US" dirty="0">
                <a:latin typeface="Calibri" pitchFamily="34" charset="0"/>
                <a:cs typeface="Calibri" pitchFamily="34" charset="0"/>
              </a:endParaRPr>
            </a:p>
          </p:txBody>
        </p:sp>
        <p:sp>
          <p:nvSpPr>
            <p:cNvPr id="272429" name="Oval 45"/>
            <p:cNvSpPr>
              <a:spLocks noChangeArrowheads="1"/>
            </p:cNvSpPr>
            <p:nvPr/>
          </p:nvSpPr>
          <p:spPr bwMode="auto">
            <a:xfrm>
              <a:off x="2332" y="892"/>
              <a:ext cx="192" cy="144"/>
            </a:xfrm>
            <a:prstGeom prst="ellipse">
              <a:avLst/>
            </a:prstGeom>
            <a:noFill/>
            <a:ln w="28575">
              <a:solidFill>
                <a:srgbClr val="FF0000"/>
              </a:solidFill>
              <a:round/>
              <a:headEnd/>
              <a:tailEnd/>
            </a:ln>
          </p:spPr>
          <p:txBody>
            <a:bodyPr wrap="none" anchor="ctr"/>
            <a:lstStyle/>
            <a:p>
              <a:endParaRPr lang="en-US" dirty="0">
                <a:latin typeface="Calibri" pitchFamily="34" charset="0"/>
                <a:cs typeface="Calibri" pitchFamily="34" charset="0"/>
              </a:endParaRPr>
            </a:p>
          </p:txBody>
        </p:sp>
        <p:sp>
          <p:nvSpPr>
            <p:cNvPr id="272430" name="Oval 46"/>
            <p:cNvSpPr>
              <a:spLocks noChangeArrowheads="1"/>
            </p:cNvSpPr>
            <p:nvPr/>
          </p:nvSpPr>
          <p:spPr bwMode="auto">
            <a:xfrm>
              <a:off x="3120" y="892"/>
              <a:ext cx="192" cy="144"/>
            </a:xfrm>
            <a:prstGeom prst="ellipse">
              <a:avLst/>
            </a:prstGeom>
            <a:noFill/>
            <a:ln w="28575">
              <a:solidFill>
                <a:srgbClr val="FF0000"/>
              </a:solidFill>
              <a:round/>
              <a:headEnd/>
              <a:tailEnd/>
            </a:ln>
          </p:spPr>
          <p:txBody>
            <a:bodyPr wrap="none" anchor="ctr"/>
            <a:lstStyle/>
            <a:p>
              <a:endParaRPr lang="en-US" dirty="0">
                <a:latin typeface="Calibri" pitchFamily="34" charset="0"/>
                <a:cs typeface="Calibri" pitchFamily="34" charset="0"/>
              </a:endParaRPr>
            </a:p>
          </p:txBody>
        </p:sp>
      </p:grpSp>
      <p:sp>
        <p:nvSpPr>
          <p:cNvPr id="45" name="TextBox 44"/>
          <p:cNvSpPr txBox="1"/>
          <p:nvPr/>
        </p:nvSpPr>
        <p:spPr>
          <a:xfrm>
            <a:off x="7010400" y="1219200"/>
            <a:ext cx="17526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smtClean="0">
                <a:latin typeface="Calibri" pitchFamily="34" charset="0"/>
                <a:cs typeface="Calibri" pitchFamily="34" charset="0"/>
              </a:rPr>
              <a:t>Decreased NE and DA may contribute to depression.</a:t>
            </a:r>
            <a:endParaRPr lang="en-US" dirty="0">
              <a:latin typeface="Calibri" pitchFamily="34" charset="0"/>
              <a:cs typeface="Calibri" pitchFamily="34" charset="0"/>
            </a:endParaRPr>
          </a:p>
        </p:txBody>
      </p:sp>
      <p:sp>
        <p:nvSpPr>
          <p:cNvPr id="36" name="Rectangle 35"/>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Stahl SM. </a:t>
            </a:r>
            <a:r>
              <a:rPr lang="en-US" sz="1200" i="1" dirty="0" smtClean="0">
                <a:latin typeface="Calibri" pitchFamily="34" charset="0"/>
                <a:cs typeface="Calibri" pitchFamily="34" charset="0"/>
              </a:rPr>
              <a:t>Stahl’s Essential Psychopharmacology. </a:t>
            </a:r>
            <a:r>
              <a:rPr lang="en-US" sz="1200" dirty="0" smtClean="0">
                <a:latin typeface="Calibri" pitchFamily="34" charset="0"/>
                <a:cs typeface="Calibri" pitchFamily="34" charset="0"/>
              </a:rPr>
              <a:t>3rd</a:t>
            </a:r>
            <a:r>
              <a:rPr lang="en-US" sz="1200" baseline="30000" dirty="0" smtClean="0">
                <a:latin typeface="Calibri" pitchFamily="34" charset="0"/>
                <a:cs typeface="Calibri" pitchFamily="34" charset="0"/>
              </a:rPr>
              <a:t>  </a:t>
            </a:r>
            <a:r>
              <a:rPr lang="en-US" sz="1200" dirty="0" smtClean="0">
                <a:latin typeface="Calibri" pitchFamily="34" charset="0"/>
                <a:cs typeface="Calibri" pitchFamily="34" charset="0"/>
              </a:rPr>
              <a:t>ed. 2008.</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24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24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240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240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24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24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239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24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240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24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24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240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24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24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24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240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24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240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24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99" grpId="0"/>
      <p:bldP spid="272402" grpId="0"/>
      <p:bldP spid="272403" grpId="0"/>
      <p:bldP spid="272404" grpId="0"/>
      <p:bldP spid="272405" grpId="0"/>
      <p:bldP spid="272406" grpId="0"/>
      <p:bldP spid="272407" grpId="0"/>
      <p:bldP spid="272408" grpId="0"/>
      <p:bldP spid="272410" grpId="0"/>
      <p:bldP spid="272411" grpId="0"/>
      <p:bldP spid="272412" grpId="0"/>
      <p:bldP spid="272417" grpId="0" animBg="1"/>
      <p:bldP spid="272418" grpId="0" animBg="1"/>
      <p:bldP spid="272420" grpId="0" animBg="1"/>
      <p:bldP spid="272421" grpId="0" animBg="1"/>
      <p:bldP spid="272423" grpId="0" animBg="1"/>
      <p:bldP spid="272424" grpId="0" animBg="1"/>
      <p:bldP spid="272425" grpId="0" animBg="1"/>
      <p:bldP spid="272426" grpId="0" animBg="1"/>
      <p:bldP spid="4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73" name="Picture 45" descr="12-25B_s"/>
          <p:cNvPicPr>
            <a:picLocks noChangeAspect="1" noChangeArrowheads="1"/>
          </p:cNvPicPr>
          <p:nvPr/>
        </p:nvPicPr>
        <p:blipFill>
          <a:blip r:embed="rId3" cstate="print"/>
          <a:srcRect/>
          <a:stretch>
            <a:fillRect/>
          </a:stretch>
        </p:blipFill>
        <p:spPr bwMode="auto">
          <a:xfrm>
            <a:off x="2286001" y="914400"/>
            <a:ext cx="4292034" cy="5562600"/>
          </a:xfrm>
          <a:prstGeom prst="rect">
            <a:avLst/>
          </a:prstGeom>
          <a:noFill/>
        </p:spPr>
      </p:pic>
      <p:grpSp>
        <p:nvGrpSpPr>
          <p:cNvPr id="2" name="Group 5"/>
          <p:cNvGrpSpPr>
            <a:grpSpLocks/>
          </p:cNvGrpSpPr>
          <p:nvPr/>
        </p:nvGrpSpPr>
        <p:grpSpPr bwMode="auto">
          <a:xfrm>
            <a:off x="304800" y="5257800"/>
            <a:ext cx="1905000" cy="1143000"/>
            <a:chOff x="2208" y="2976"/>
            <a:chExt cx="1200" cy="720"/>
          </a:xfrm>
        </p:grpSpPr>
        <p:pic>
          <p:nvPicPr>
            <p:cNvPr id="278534" name="Picture 6"/>
            <p:cNvPicPr>
              <a:picLocks noChangeAspect="1" noChangeArrowheads="1"/>
            </p:cNvPicPr>
            <p:nvPr/>
          </p:nvPicPr>
          <p:blipFill>
            <a:blip r:embed="rId4" cstate="print"/>
            <a:srcRect/>
            <a:stretch>
              <a:fillRect/>
            </a:stretch>
          </p:blipFill>
          <p:spPr bwMode="auto">
            <a:xfrm>
              <a:off x="2304" y="3072"/>
              <a:ext cx="144" cy="536"/>
            </a:xfrm>
            <a:prstGeom prst="rect">
              <a:avLst/>
            </a:prstGeom>
            <a:noFill/>
            <a:ln w="9525">
              <a:noFill/>
              <a:miter lim="800000"/>
              <a:headEnd/>
              <a:tailEnd/>
            </a:ln>
            <a:effectLst/>
          </p:spPr>
        </p:pic>
        <p:sp>
          <p:nvSpPr>
            <p:cNvPr id="278535" name="Rectangle 7"/>
            <p:cNvSpPr>
              <a:spLocks noChangeArrowheads="1"/>
            </p:cNvSpPr>
            <p:nvPr/>
          </p:nvSpPr>
          <p:spPr bwMode="auto">
            <a:xfrm>
              <a:off x="2448" y="3024"/>
              <a:ext cx="864" cy="213"/>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overactivation</a:t>
              </a:r>
            </a:p>
          </p:txBody>
        </p:sp>
        <p:sp>
          <p:nvSpPr>
            <p:cNvPr id="278536" name="Rectangle 8"/>
            <p:cNvSpPr>
              <a:spLocks noChangeArrowheads="1"/>
            </p:cNvSpPr>
            <p:nvPr/>
          </p:nvSpPr>
          <p:spPr bwMode="auto">
            <a:xfrm>
              <a:off x="2448" y="3148"/>
              <a:ext cx="507" cy="212"/>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normal</a:t>
              </a:r>
            </a:p>
          </p:txBody>
        </p:sp>
        <p:sp>
          <p:nvSpPr>
            <p:cNvPr id="278537" name="Rectangle 9"/>
            <p:cNvSpPr>
              <a:spLocks noChangeArrowheads="1"/>
            </p:cNvSpPr>
            <p:nvPr/>
          </p:nvSpPr>
          <p:spPr bwMode="auto">
            <a:xfrm>
              <a:off x="2448" y="3292"/>
              <a:ext cx="552" cy="213"/>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baseline</a:t>
              </a:r>
            </a:p>
          </p:txBody>
        </p:sp>
        <p:sp>
          <p:nvSpPr>
            <p:cNvPr id="278538" name="Rectangle 10"/>
            <p:cNvSpPr>
              <a:spLocks noChangeArrowheads="1"/>
            </p:cNvSpPr>
            <p:nvPr/>
          </p:nvSpPr>
          <p:spPr bwMode="auto">
            <a:xfrm>
              <a:off x="2448" y="3436"/>
              <a:ext cx="891" cy="213"/>
            </a:xfrm>
            <a:prstGeom prst="rect">
              <a:avLst/>
            </a:prstGeom>
            <a:noFill/>
            <a:ln w="9525">
              <a:noFill/>
              <a:miter lim="800000"/>
              <a:headEnd/>
              <a:tailEnd/>
            </a:ln>
          </p:spPr>
          <p:txBody>
            <a:bodyPr wrap="none">
              <a:spAutoFit/>
            </a:bodyPr>
            <a:lstStyle/>
            <a:p>
              <a:r>
                <a:rPr lang="en-US" sz="1600" dirty="0">
                  <a:latin typeface="Calibri" pitchFamily="34" charset="0"/>
                  <a:cs typeface="Calibri" pitchFamily="34" charset="0"/>
                </a:rPr>
                <a:t>hypoactivation</a:t>
              </a:r>
            </a:p>
          </p:txBody>
        </p:sp>
        <p:sp>
          <p:nvSpPr>
            <p:cNvPr id="278539" name="Rectangle 11"/>
            <p:cNvSpPr>
              <a:spLocks noChangeArrowheads="1"/>
            </p:cNvSpPr>
            <p:nvPr/>
          </p:nvSpPr>
          <p:spPr bwMode="auto">
            <a:xfrm>
              <a:off x="2208" y="2976"/>
              <a:ext cx="1200" cy="720"/>
            </a:xfrm>
            <a:prstGeom prst="rect">
              <a:avLst/>
            </a:prstGeom>
            <a:noFill/>
            <a:ln w="12700">
              <a:solidFill>
                <a:schemeClr val="tx1"/>
              </a:solidFill>
              <a:miter lim="800000"/>
              <a:headEnd/>
              <a:tailEnd/>
            </a:ln>
          </p:spPr>
          <p:txBody>
            <a:bodyPr wrap="none" anchor="ctr"/>
            <a:lstStyle/>
            <a:p>
              <a:endParaRPr lang="en-US" dirty="0">
                <a:latin typeface="Calibri" pitchFamily="34" charset="0"/>
                <a:cs typeface="Calibri" pitchFamily="34" charset="0"/>
              </a:endParaRPr>
            </a:p>
          </p:txBody>
        </p:sp>
      </p:grpSp>
      <p:sp>
        <p:nvSpPr>
          <p:cNvPr id="278540" name="Rectangle 12"/>
          <p:cNvSpPr>
            <a:spLocks noChangeArrowheads="1"/>
          </p:cNvSpPr>
          <p:nvPr/>
        </p:nvSpPr>
        <p:spPr bwMode="auto">
          <a:xfrm>
            <a:off x="4024768" y="3632200"/>
            <a:ext cx="1146852" cy="437043"/>
          </a:xfrm>
          <a:prstGeom prst="rect">
            <a:avLst/>
          </a:prstGeom>
          <a:noFill/>
          <a:ln w="9525">
            <a:noFill/>
            <a:miter lim="800000"/>
            <a:headEnd/>
            <a:tailEnd/>
          </a:ln>
        </p:spPr>
        <p:txBody>
          <a:bodyPr wrap="none">
            <a:spAutoFit/>
          </a:bodyPr>
          <a:lstStyle/>
          <a:p>
            <a:pPr algn="ctr">
              <a:lnSpc>
                <a:spcPct val="80000"/>
              </a:lnSpc>
            </a:pPr>
            <a:r>
              <a:rPr lang="en-US" sz="1400" b="1" dirty="0">
                <a:solidFill>
                  <a:srgbClr val="000000"/>
                </a:solidFill>
                <a:latin typeface="Calibri" pitchFamily="34" charset="0"/>
                <a:cs typeface="Calibri" pitchFamily="34" charset="0"/>
              </a:rPr>
              <a:t>GABA</a:t>
            </a:r>
          </a:p>
          <a:p>
            <a:pPr algn="ctr">
              <a:lnSpc>
                <a:spcPct val="80000"/>
              </a:lnSpc>
            </a:pPr>
            <a:r>
              <a:rPr lang="en-US" sz="1400" b="1" dirty="0">
                <a:solidFill>
                  <a:srgbClr val="000000"/>
                </a:solidFill>
                <a:latin typeface="Calibri" pitchFamily="34" charset="0"/>
                <a:cs typeface="Calibri" pitchFamily="34" charset="0"/>
              </a:rPr>
              <a:t>interneurons</a:t>
            </a:r>
          </a:p>
        </p:txBody>
      </p:sp>
      <p:sp>
        <p:nvSpPr>
          <p:cNvPr id="278543" name="Rectangle 15"/>
          <p:cNvSpPr>
            <a:spLocks noChangeArrowheads="1"/>
          </p:cNvSpPr>
          <p:nvPr/>
        </p:nvSpPr>
        <p:spPr bwMode="auto">
          <a:xfrm>
            <a:off x="2758611" y="3352800"/>
            <a:ext cx="391453"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NE</a:t>
            </a:r>
          </a:p>
        </p:txBody>
      </p:sp>
      <p:sp>
        <p:nvSpPr>
          <p:cNvPr id="278544" name="Rectangle 16"/>
          <p:cNvSpPr>
            <a:spLocks noChangeArrowheads="1"/>
          </p:cNvSpPr>
          <p:nvPr/>
        </p:nvSpPr>
        <p:spPr bwMode="auto">
          <a:xfrm>
            <a:off x="5715000" y="3200400"/>
            <a:ext cx="403252"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DA</a:t>
            </a:r>
          </a:p>
        </p:txBody>
      </p:sp>
      <p:sp>
        <p:nvSpPr>
          <p:cNvPr id="278545" name="Rectangle 17"/>
          <p:cNvSpPr>
            <a:spLocks noChangeArrowheads="1"/>
          </p:cNvSpPr>
          <p:nvPr/>
        </p:nvSpPr>
        <p:spPr bwMode="auto">
          <a:xfrm>
            <a:off x="3491819" y="1828800"/>
            <a:ext cx="968149"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NE release</a:t>
            </a:r>
          </a:p>
        </p:txBody>
      </p:sp>
      <p:sp>
        <p:nvSpPr>
          <p:cNvPr id="278546" name="Rectangle 18"/>
          <p:cNvSpPr>
            <a:spLocks noChangeArrowheads="1"/>
          </p:cNvSpPr>
          <p:nvPr/>
        </p:nvSpPr>
        <p:spPr bwMode="auto">
          <a:xfrm>
            <a:off x="4597170" y="1828800"/>
            <a:ext cx="979948" cy="307777"/>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pitchFamily="34" charset="0"/>
                <a:cs typeface="Calibri" pitchFamily="34" charset="0"/>
              </a:rPr>
              <a:t>DA release</a:t>
            </a:r>
          </a:p>
        </p:txBody>
      </p:sp>
      <p:sp>
        <p:nvSpPr>
          <p:cNvPr id="278547" name="Rectangle 19"/>
          <p:cNvSpPr>
            <a:spLocks noChangeArrowheads="1"/>
          </p:cNvSpPr>
          <p:nvPr/>
        </p:nvSpPr>
        <p:spPr bwMode="auto">
          <a:xfrm>
            <a:off x="4191000" y="5562600"/>
            <a:ext cx="532517"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5-HT</a:t>
            </a:r>
            <a:endParaRPr lang="en-US" sz="1400" b="1" dirty="0">
              <a:solidFill>
                <a:srgbClr val="000000"/>
              </a:solidFill>
              <a:latin typeface="Calibri" pitchFamily="34" charset="0"/>
              <a:cs typeface="Calibri" pitchFamily="34" charset="0"/>
            </a:endParaRPr>
          </a:p>
        </p:txBody>
      </p:sp>
      <p:sp>
        <p:nvSpPr>
          <p:cNvPr id="278548" name="Rectangle 20"/>
          <p:cNvSpPr>
            <a:spLocks noChangeArrowheads="1"/>
          </p:cNvSpPr>
          <p:nvPr/>
        </p:nvSpPr>
        <p:spPr bwMode="auto">
          <a:xfrm>
            <a:off x="4998790" y="4724400"/>
            <a:ext cx="865685"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Valdoxan</a:t>
            </a:r>
            <a:endParaRPr lang="en-US" sz="1400" b="1" dirty="0">
              <a:solidFill>
                <a:srgbClr val="000000"/>
              </a:solidFill>
              <a:latin typeface="Calibri" pitchFamily="34" charset="0"/>
              <a:cs typeface="Calibri" pitchFamily="34" charset="0"/>
            </a:endParaRPr>
          </a:p>
        </p:txBody>
      </p:sp>
      <p:sp>
        <p:nvSpPr>
          <p:cNvPr id="278549" name="Rectangle 21"/>
          <p:cNvSpPr>
            <a:spLocks noChangeArrowheads="1"/>
          </p:cNvSpPr>
          <p:nvPr/>
        </p:nvSpPr>
        <p:spPr bwMode="auto">
          <a:xfrm>
            <a:off x="3203328" y="4724400"/>
            <a:ext cx="865685"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Valdoxan</a:t>
            </a:r>
            <a:endParaRPr lang="en-US" sz="1400" b="1" dirty="0">
              <a:solidFill>
                <a:srgbClr val="000000"/>
              </a:solidFill>
              <a:latin typeface="Calibri" pitchFamily="34" charset="0"/>
              <a:cs typeface="Calibri" pitchFamily="34" charset="0"/>
            </a:endParaRPr>
          </a:p>
        </p:txBody>
      </p:sp>
      <p:sp>
        <p:nvSpPr>
          <p:cNvPr id="278550" name="Rectangle 22"/>
          <p:cNvSpPr>
            <a:spLocks noChangeArrowheads="1"/>
          </p:cNvSpPr>
          <p:nvPr/>
        </p:nvSpPr>
        <p:spPr bwMode="auto">
          <a:xfrm>
            <a:off x="4143711" y="4038600"/>
            <a:ext cx="718466" cy="307777"/>
          </a:xfrm>
          <a:prstGeom prst="rect">
            <a:avLst/>
          </a:prstGeom>
          <a:noFill/>
          <a:ln w="9525">
            <a:noFill/>
            <a:miter lim="800000"/>
            <a:headEnd/>
            <a:tailEnd/>
          </a:ln>
        </p:spPr>
        <p:txBody>
          <a:bodyPr wrap="none">
            <a:spAutoFit/>
          </a:bodyPr>
          <a:lstStyle/>
          <a:p>
            <a:pPr algn="ctr"/>
            <a:r>
              <a:rPr lang="en-US" sz="1400" b="1" dirty="0" smtClean="0">
                <a:solidFill>
                  <a:srgbClr val="000000"/>
                </a:solidFill>
                <a:latin typeface="Calibri" pitchFamily="34" charset="0"/>
                <a:cs typeface="Calibri" pitchFamily="34" charset="0"/>
              </a:rPr>
              <a:t>5-HT2C</a:t>
            </a:r>
            <a:endParaRPr lang="en-US" sz="1400" b="1" dirty="0">
              <a:solidFill>
                <a:srgbClr val="000000"/>
              </a:solidFill>
              <a:latin typeface="Calibri" pitchFamily="34" charset="0"/>
              <a:cs typeface="Calibri" pitchFamily="34" charset="0"/>
            </a:endParaRPr>
          </a:p>
        </p:txBody>
      </p:sp>
      <p:sp>
        <p:nvSpPr>
          <p:cNvPr id="278551" name="Rectangle 23"/>
          <p:cNvSpPr>
            <a:spLocks noChangeArrowheads="1"/>
          </p:cNvSpPr>
          <p:nvPr/>
        </p:nvSpPr>
        <p:spPr bwMode="auto">
          <a:xfrm>
            <a:off x="3175137" y="6172200"/>
            <a:ext cx="2777427" cy="307777"/>
          </a:xfrm>
          <a:prstGeom prst="rect">
            <a:avLst/>
          </a:prstGeom>
          <a:noFill/>
          <a:ln w="9525">
            <a:noFill/>
            <a:miter lim="800000"/>
            <a:headEnd/>
            <a:tailEnd/>
          </a:ln>
        </p:spPr>
        <p:txBody>
          <a:bodyPr wrap="none">
            <a:spAutoFit/>
          </a:bodyPr>
          <a:lstStyle/>
          <a:p>
            <a:r>
              <a:rPr lang="en-US" sz="1400" i="1" dirty="0">
                <a:solidFill>
                  <a:srgbClr val="000000"/>
                </a:solidFill>
                <a:latin typeface="Calibri" pitchFamily="34" charset="0"/>
                <a:cs typeface="Calibri" pitchFamily="34" charset="0"/>
              </a:rPr>
              <a:t>brainstem neurotransmitter centers</a:t>
            </a:r>
          </a:p>
        </p:txBody>
      </p:sp>
      <p:sp>
        <p:nvSpPr>
          <p:cNvPr id="278552" name="Rectangle 24"/>
          <p:cNvSpPr>
            <a:spLocks noChangeArrowheads="1"/>
          </p:cNvSpPr>
          <p:nvPr/>
        </p:nvSpPr>
        <p:spPr bwMode="auto">
          <a:xfrm>
            <a:off x="3124200" y="2057400"/>
            <a:ext cx="2590800" cy="307777"/>
          </a:xfrm>
          <a:prstGeom prst="rect">
            <a:avLst/>
          </a:prstGeom>
          <a:noFill/>
          <a:ln w="9525">
            <a:noFill/>
            <a:miter lim="800000"/>
            <a:headEnd/>
            <a:tailEnd/>
          </a:ln>
        </p:spPr>
        <p:txBody>
          <a:bodyPr wrap="square">
            <a:spAutoFit/>
          </a:bodyPr>
          <a:lstStyle/>
          <a:p>
            <a:pPr algn="ctr"/>
            <a:r>
              <a:rPr lang="en-US" sz="1400" i="1" dirty="0" smtClean="0">
                <a:solidFill>
                  <a:srgbClr val="000000"/>
                </a:solidFill>
                <a:latin typeface="Calibri" pitchFamily="34" charset="0"/>
                <a:cs typeface="Calibri" pitchFamily="34" charset="0"/>
              </a:rPr>
              <a:t>prefrontal </a:t>
            </a:r>
            <a:r>
              <a:rPr lang="en-US" sz="1400" i="1" dirty="0">
                <a:solidFill>
                  <a:srgbClr val="000000"/>
                </a:solidFill>
                <a:latin typeface="Calibri" pitchFamily="34" charset="0"/>
                <a:cs typeface="Calibri" pitchFamily="34" charset="0"/>
              </a:rPr>
              <a:t>cortex</a:t>
            </a:r>
          </a:p>
        </p:txBody>
      </p:sp>
      <p:sp>
        <p:nvSpPr>
          <p:cNvPr id="278557" name="Line 29"/>
          <p:cNvSpPr>
            <a:spLocks noChangeShapeType="1"/>
          </p:cNvSpPr>
          <p:nvPr/>
        </p:nvSpPr>
        <p:spPr bwMode="auto">
          <a:xfrm flipH="1">
            <a:off x="4114800" y="4038600"/>
            <a:ext cx="152400" cy="1524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8558" name="Line 30"/>
          <p:cNvSpPr>
            <a:spLocks noChangeShapeType="1"/>
          </p:cNvSpPr>
          <p:nvPr/>
        </p:nvSpPr>
        <p:spPr bwMode="auto">
          <a:xfrm>
            <a:off x="5029200" y="4038600"/>
            <a:ext cx="152400" cy="762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8559" name="Line 31"/>
          <p:cNvSpPr>
            <a:spLocks noChangeShapeType="1"/>
          </p:cNvSpPr>
          <p:nvPr/>
        </p:nvSpPr>
        <p:spPr bwMode="auto">
          <a:xfrm flipV="1">
            <a:off x="3886200" y="4572000"/>
            <a:ext cx="304800" cy="2286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8560" name="Line 32"/>
          <p:cNvSpPr>
            <a:spLocks noChangeShapeType="1"/>
          </p:cNvSpPr>
          <p:nvPr/>
        </p:nvSpPr>
        <p:spPr bwMode="auto">
          <a:xfrm flipH="1" flipV="1">
            <a:off x="4800600" y="4572000"/>
            <a:ext cx="381000" cy="2286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8561" name="Line 33"/>
          <p:cNvSpPr>
            <a:spLocks noChangeShapeType="1"/>
          </p:cNvSpPr>
          <p:nvPr/>
        </p:nvSpPr>
        <p:spPr bwMode="auto">
          <a:xfrm flipH="1">
            <a:off x="4191000" y="4267200"/>
            <a:ext cx="152400" cy="1524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8562" name="Line 34"/>
          <p:cNvSpPr>
            <a:spLocks noChangeShapeType="1"/>
          </p:cNvSpPr>
          <p:nvPr/>
        </p:nvSpPr>
        <p:spPr bwMode="auto">
          <a:xfrm>
            <a:off x="4648200" y="4267200"/>
            <a:ext cx="152400" cy="152400"/>
          </a:xfrm>
          <a:prstGeom prst="line">
            <a:avLst/>
          </a:prstGeom>
          <a:noFill/>
          <a:ln w="12700">
            <a:solidFill>
              <a:srgbClr val="000000"/>
            </a:solidFill>
            <a:round/>
            <a:headEnd/>
            <a:tailEnd/>
          </a:ln>
        </p:spPr>
        <p:txBody>
          <a:bodyPr wrap="none" anchor="ctr"/>
          <a:lstStyle/>
          <a:p>
            <a:endParaRPr lang="en-US" dirty="0">
              <a:latin typeface="Calibri" pitchFamily="34" charset="0"/>
              <a:cs typeface="Calibri" pitchFamily="34" charset="0"/>
            </a:endParaRPr>
          </a:p>
        </p:txBody>
      </p:sp>
      <p:sp>
        <p:nvSpPr>
          <p:cNvPr id="278566" name="Oval 38"/>
          <p:cNvSpPr>
            <a:spLocks noChangeArrowheads="1"/>
          </p:cNvSpPr>
          <p:nvPr/>
        </p:nvSpPr>
        <p:spPr bwMode="auto">
          <a:xfrm>
            <a:off x="3962400" y="4334435"/>
            <a:ext cx="1066800" cy="381000"/>
          </a:xfrm>
          <a:prstGeom prst="ellipse">
            <a:avLst/>
          </a:prstGeom>
          <a:noFill/>
          <a:ln w="28575">
            <a:solidFill>
              <a:srgbClr val="FF0000"/>
            </a:solidFill>
            <a:round/>
            <a:headEnd/>
            <a:tailEnd/>
          </a:ln>
        </p:spPr>
        <p:txBody>
          <a:bodyPr wrap="none" anchor="ctr"/>
          <a:lstStyle/>
          <a:p>
            <a:endParaRPr lang="en-US" dirty="0">
              <a:latin typeface="Calibri" pitchFamily="34" charset="0"/>
              <a:cs typeface="Calibri" pitchFamily="34" charset="0"/>
            </a:endParaRPr>
          </a:p>
        </p:txBody>
      </p:sp>
      <p:sp>
        <p:nvSpPr>
          <p:cNvPr id="278567" name="Oval 39"/>
          <p:cNvSpPr>
            <a:spLocks noChangeArrowheads="1"/>
          </p:cNvSpPr>
          <p:nvPr/>
        </p:nvSpPr>
        <p:spPr bwMode="auto">
          <a:xfrm>
            <a:off x="3657600" y="1143000"/>
            <a:ext cx="488950" cy="685800"/>
          </a:xfrm>
          <a:prstGeom prst="ellipse">
            <a:avLst/>
          </a:prstGeom>
          <a:noFill/>
          <a:ln w="28575">
            <a:solidFill>
              <a:srgbClr val="FF0000"/>
            </a:solidFill>
            <a:round/>
            <a:headEnd/>
            <a:tailEnd/>
          </a:ln>
        </p:spPr>
        <p:txBody>
          <a:bodyPr wrap="none" anchor="ctr"/>
          <a:lstStyle/>
          <a:p>
            <a:endParaRPr lang="en-US" dirty="0">
              <a:latin typeface="Calibri" pitchFamily="34" charset="0"/>
              <a:cs typeface="Calibri" pitchFamily="34" charset="0"/>
            </a:endParaRPr>
          </a:p>
        </p:txBody>
      </p:sp>
      <p:sp>
        <p:nvSpPr>
          <p:cNvPr id="278574" name="Oval 46"/>
          <p:cNvSpPr>
            <a:spLocks noChangeArrowheads="1"/>
          </p:cNvSpPr>
          <p:nvPr/>
        </p:nvSpPr>
        <p:spPr bwMode="auto">
          <a:xfrm>
            <a:off x="4724400" y="1143000"/>
            <a:ext cx="488950" cy="685800"/>
          </a:xfrm>
          <a:prstGeom prst="ellipse">
            <a:avLst/>
          </a:prstGeom>
          <a:noFill/>
          <a:ln w="28575">
            <a:solidFill>
              <a:srgbClr val="FF0000"/>
            </a:solidFill>
            <a:round/>
            <a:headEnd/>
            <a:tailEnd/>
          </a:ln>
        </p:spPr>
        <p:txBody>
          <a:bodyPr wrap="none" anchor="ctr"/>
          <a:lstStyle/>
          <a:p>
            <a:endParaRPr lang="en-US" dirty="0">
              <a:latin typeface="Calibri" pitchFamily="34" charset="0"/>
              <a:cs typeface="Calibri" pitchFamily="34" charset="0"/>
            </a:endParaRPr>
          </a:p>
        </p:txBody>
      </p:sp>
      <p:sp>
        <p:nvSpPr>
          <p:cNvPr id="278576" name="Rectangle 48"/>
          <p:cNvSpPr>
            <a:spLocks noChangeArrowheads="1"/>
          </p:cNvSpPr>
          <p:nvPr/>
        </p:nvSpPr>
        <p:spPr bwMode="auto">
          <a:xfrm>
            <a:off x="914400" y="0"/>
            <a:ext cx="8229600" cy="954107"/>
          </a:xfrm>
          <a:prstGeom prst="rect">
            <a:avLst/>
          </a:prstGeom>
          <a:noFill/>
          <a:ln w="9525">
            <a:noFill/>
            <a:miter lim="800000"/>
            <a:headEnd/>
            <a:tailEnd/>
          </a:ln>
        </p:spPr>
        <p:txBody>
          <a:bodyPr wrap="square">
            <a:spAutoFit/>
          </a:bodyPr>
          <a:lstStyle/>
          <a:p>
            <a:r>
              <a:rPr lang="en-US" sz="2800" dirty="0" smtClean="0">
                <a:solidFill>
                  <a:schemeClr val="tx2"/>
                </a:solidFill>
                <a:effectLst>
                  <a:outerShdw blurRad="38100" dist="38100" dir="2700000" algn="tl">
                    <a:srgbClr val="000000">
                      <a:alpha val="43137"/>
                    </a:srgbClr>
                  </a:outerShdw>
                </a:effectLst>
                <a:latin typeface="Calibri" pitchFamily="34" charset="0"/>
                <a:cs typeface="Calibri" pitchFamily="34" charset="0"/>
              </a:rPr>
              <a:t>Valdoxan Releases Norepinephrine and Dopamine in the Frontal </a:t>
            </a:r>
            <a:r>
              <a:rPr lang="en-US" sz="2800" dirty="0">
                <a:solidFill>
                  <a:schemeClr val="tx2"/>
                </a:solidFill>
                <a:effectLst>
                  <a:outerShdw blurRad="38100" dist="38100" dir="2700000" algn="tl">
                    <a:srgbClr val="000000">
                      <a:alpha val="43137"/>
                    </a:srgbClr>
                  </a:outerShdw>
                </a:effectLst>
                <a:latin typeface="Calibri" pitchFamily="34" charset="0"/>
                <a:cs typeface="Calibri" pitchFamily="34" charset="0"/>
              </a:rPr>
              <a:t>Cortex</a:t>
            </a:r>
          </a:p>
        </p:txBody>
      </p:sp>
      <p:grpSp>
        <p:nvGrpSpPr>
          <p:cNvPr id="119" name="Group 118"/>
          <p:cNvGrpSpPr/>
          <p:nvPr/>
        </p:nvGrpSpPr>
        <p:grpSpPr>
          <a:xfrm>
            <a:off x="1" y="888752"/>
            <a:ext cx="3048000" cy="2159248"/>
            <a:chOff x="1" y="888752"/>
            <a:chExt cx="3048000" cy="2159248"/>
          </a:xfrm>
        </p:grpSpPr>
        <p:sp>
          <p:nvSpPr>
            <p:cNvPr id="110" name="Rectangle 109"/>
            <p:cNvSpPr/>
            <p:nvPr/>
          </p:nvSpPr>
          <p:spPr>
            <a:xfrm>
              <a:off x="1" y="914400"/>
              <a:ext cx="3048000" cy="2133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grpSp>
          <p:nvGrpSpPr>
            <p:cNvPr id="40" name="Group 1091"/>
            <p:cNvGrpSpPr>
              <a:grpSpLocks/>
            </p:cNvGrpSpPr>
            <p:nvPr/>
          </p:nvGrpSpPr>
          <p:grpSpPr bwMode="auto">
            <a:xfrm>
              <a:off x="996951" y="2578109"/>
              <a:ext cx="2030413" cy="196851"/>
              <a:chOff x="1138" y="2387"/>
              <a:chExt cx="1279" cy="124"/>
            </a:xfrm>
          </p:grpSpPr>
          <p:sp>
            <p:nvSpPr>
              <p:cNvPr id="41" name="Rectangle 127"/>
              <p:cNvSpPr>
                <a:spLocks noChangeArrowheads="1"/>
              </p:cNvSpPr>
              <p:nvPr/>
            </p:nvSpPr>
            <p:spPr bwMode="auto">
              <a:xfrm>
                <a:off x="1138" y="2387"/>
                <a:ext cx="49" cy="116"/>
              </a:xfrm>
              <a:prstGeom prst="rect">
                <a:avLst/>
              </a:prstGeom>
              <a:noFill/>
              <a:ln w="9525">
                <a:noFill/>
                <a:miter lim="800000"/>
                <a:headEnd/>
                <a:tailEnd/>
              </a:ln>
            </p:spPr>
            <p:txBody>
              <a:bodyPr wrap="none" lIns="0" tIns="0" rIns="0" bIns="0">
                <a:spAutoFit/>
              </a:bodyPr>
              <a:lstStyle/>
              <a:p>
                <a:pPr>
                  <a:buFontTx/>
                  <a:buNone/>
                </a:pPr>
                <a:r>
                  <a:rPr lang="fr-FR" sz="1200" dirty="0">
                    <a:latin typeface="Calibri" pitchFamily="34" charset="0"/>
                    <a:cs typeface="Calibri" pitchFamily="34" charset="0"/>
                  </a:rPr>
                  <a:t>0</a:t>
                </a:r>
              </a:p>
            </p:txBody>
          </p:sp>
          <p:sp>
            <p:nvSpPr>
              <p:cNvPr id="42" name="Rectangle 128"/>
              <p:cNvSpPr>
                <a:spLocks noChangeArrowheads="1"/>
              </p:cNvSpPr>
              <p:nvPr/>
            </p:nvSpPr>
            <p:spPr bwMode="auto">
              <a:xfrm>
                <a:off x="1533" y="2387"/>
                <a:ext cx="99" cy="116"/>
              </a:xfrm>
              <a:prstGeom prst="rect">
                <a:avLst/>
              </a:prstGeom>
              <a:noFill/>
              <a:ln w="9525">
                <a:noFill/>
                <a:miter lim="800000"/>
                <a:headEnd/>
                <a:tailEnd/>
              </a:ln>
            </p:spPr>
            <p:txBody>
              <a:bodyPr wrap="none" lIns="0" tIns="0" rIns="0" bIns="0">
                <a:spAutoFit/>
              </a:bodyPr>
              <a:lstStyle/>
              <a:p>
                <a:pPr>
                  <a:buFontTx/>
                  <a:buNone/>
                </a:pPr>
                <a:r>
                  <a:rPr lang="fr-FR" sz="1200" dirty="0">
                    <a:latin typeface="Calibri" pitchFamily="34" charset="0"/>
                    <a:cs typeface="Calibri" pitchFamily="34" charset="0"/>
                  </a:rPr>
                  <a:t>60</a:t>
                </a:r>
              </a:p>
            </p:txBody>
          </p:sp>
          <p:sp>
            <p:nvSpPr>
              <p:cNvPr id="43" name="Rectangle 129"/>
              <p:cNvSpPr>
                <a:spLocks noChangeArrowheads="1"/>
              </p:cNvSpPr>
              <p:nvPr/>
            </p:nvSpPr>
            <p:spPr bwMode="auto">
              <a:xfrm>
                <a:off x="1885" y="2395"/>
                <a:ext cx="148" cy="116"/>
              </a:xfrm>
              <a:prstGeom prst="rect">
                <a:avLst/>
              </a:prstGeom>
              <a:noFill/>
              <a:ln w="9525">
                <a:noFill/>
                <a:miter lim="800000"/>
                <a:headEnd/>
                <a:tailEnd/>
              </a:ln>
            </p:spPr>
            <p:txBody>
              <a:bodyPr wrap="none" lIns="0" tIns="0" rIns="0" bIns="0">
                <a:spAutoFit/>
              </a:bodyPr>
              <a:lstStyle/>
              <a:p>
                <a:pPr>
                  <a:buFontTx/>
                  <a:buNone/>
                </a:pPr>
                <a:r>
                  <a:rPr lang="fr-FR" sz="1200" dirty="0">
                    <a:latin typeface="Calibri" pitchFamily="34" charset="0"/>
                    <a:cs typeface="Calibri" pitchFamily="34" charset="0"/>
                  </a:rPr>
                  <a:t>120</a:t>
                </a:r>
              </a:p>
            </p:txBody>
          </p:sp>
          <p:sp>
            <p:nvSpPr>
              <p:cNvPr id="44" name="Rectangle 130"/>
              <p:cNvSpPr>
                <a:spLocks noChangeArrowheads="1"/>
              </p:cNvSpPr>
              <p:nvPr/>
            </p:nvSpPr>
            <p:spPr bwMode="auto">
              <a:xfrm>
                <a:off x="2269" y="2395"/>
                <a:ext cx="148" cy="116"/>
              </a:xfrm>
              <a:prstGeom prst="rect">
                <a:avLst/>
              </a:prstGeom>
              <a:noFill/>
              <a:ln w="9525">
                <a:noFill/>
                <a:miter lim="800000"/>
                <a:headEnd/>
                <a:tailEnd/>
              </a:ln>
            </p:spPr>
            <p:txBody>
              <a:bodyPr wrap="none" lIns="0" tIns="0" rIns="0" bIns="0">
                <a:spAutoFit/>
              </a:bodyPr>
              <a:lstStyle/>
              <a:p>
                <a:pPr>
                  <a:buFontTx/>
                  <a:buNone/>
                </a:pPr>
                <a:r>
                  <a:rPr lang="fr-FR" sz="1200" dirty="0">
                    <a:latin typeface="Calibri" pitchFamily="34" charset="0"/>
                    <a:cs typeface="Calibri" pitchFamily="34" charset="0"/>
                  </a:rPr>
                  <a:t>180</a:t>
                </a:r>
              </a:p>
            </p:txBody>
          </p:sp>
        </p:grpSp>
        <p:grpSp>
          <p:nvGrpSpPr>
            <p:cNvPr id="46" name="Group 134"/>
            <p:cNvGrpSpPr>
              <a:grpSpLocks/>
            </p:cNvGrpSpPr>
            <p:nvPr/>
          </p:nvGrpSpPr>
          <p:grpSpPr bwMode="auto">
            <a:xfrm>
              <a:off x="390526" y="2514600"/>
              <a:ext cx="2596839" cy="45719"/>
              <a:chOff x="3181" y="1748"/>
              <a:chExt cx="1704" cy="30"/>
            </a:xfrm>
          </p:grpSpPr>
          <p:sp>
            <p:nvSpPr>
              <p:cNvPr id="47" name="Line 135"/>
              <p:cNvSpPr>
                <a:spLocks noChangeShapeType="1"/>
              </p:cNvSpPr>
              <p:nvPr/>
            </p:nvSpPr>
            <p:spPr bwMode="auto">
              <a:xfrm>
                <a:off x="3181" y="1748"/>
                <a:ext cx="1704" cy="1"/>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48" name="Line 136"/>
              <p:cNvSpPr>
                <a:spLocks noChangeShapeType="1"/>
              </p:cNvSpPr>
              <p:nvPr/>
            </p:nvSpPr>
            <p:spPr bwMode="auto">
              <a:xfrm>
                <a:off x="3452" y="1748"/>
                <a:ext cx="1" cy="16"/>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49" name="Line 137"/>
              <p:cNvSpPr>
                <a:spLocks noChangeShapeType="1"/>
              </p:cNvSpPr>
              <p:nvPr/>
            </p:nvSpPr>
            <p:spPr bwMode="auto">
              <a:xfrm>
                <a:off x="3593" y="1748"/>
                <a:ext cx="1" cy="3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0" name="Line 138"/>
              <p:cNvSpPr>
                <a:spLocks noChangeShapeType="1"/>
              </p:cNvSpPr>
              <p:nvPr/>
            </p:nvSpPr>
            <p:spPr bwMode="auto">
              <a:xfrm>
                <a:off x="3731" y="1748"/>
                <a:ext cx="1" cy="16"/>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1" name="Line 139"/>
              <p:cNvSpPr>
                <a:spLocks noChangeShapeType="1"/>
              </p:cNvSpPr>
              <p:nvPr/>
            </p:nvSpPr>
            <p:spPr bwMode="auto">
              <a:xfrm>
                <a:off x="3872" y="1748"/>
                <a:ext cx="1" cy="16"/>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2" name="Line 140"/>
              <p:cNvSpPr>
                <a:spLocks noChangeShapeType="1"/>
              </p:cNvSpPr>
              <p:nvPr/>
            </p:nvSpPr>
            <p:spPr bwMode="auto">
              <a:xfrm>
                <a:off x="4011" y="1748"/>
                <a:ext cx="1" cy="3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3" name="Line 141"/>
              <p:cNvSpPr>
                <a:spLocks noChangeShapeType="1"/>
              </p:cNvSpPr>
              <p:nvPr/>
            </p:nvSpPr>
            <p:spPr bwMode="auto">
              <a:xfrm>
                <a:off x="4150" y="1748"/>
                <a:ext cx="1" cy="16"/>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4" name="Line 142"/>
              <p:cNvSpPr>
                <a:spLocks noChangeShapeType="1"/>
              </p:cNvSpPr>
              <p:nvPr/>
            </p:nvSpPr>
            <p:spPr bwMode="auto">
              <a:xfrm>
                <a:off x="4291" y="1748"/>
                <a:ext cx="1" cy="16"/>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5" name="Line 143"/>
              <p:cNvSpPr>
                <a:spLocks noChangeShapeType="1"/>
              </p:cNvSpPr>
              <p:nvPr/>
            </p:nvSpPr>
            <p:spPr bwMode="auto">
              <a:xfrm>
                <a:off x="4430" y="1748"/>
                <a:ext cx="1" cy="3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6" name="Line 144"/>
              <p:cNvSpPr>
                <a:spLocks noChangeShapeType="1"/>
              </p:cNvSpPr>
              <p:nvPr/>
            </p:nvSpPr>
            <p:spPr bwMode="auto">
              <a:xfrm>
                <a:off x="4570" y="1748"/>
                <a:ext cx="1" cy="16"/>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7" name="Line 145"/>
              <p:cNvSpPr>
                <a:spLocks noChangeShapeType="1"/>
              </p:cNvSpPr>
              <p:nvPr/>
            </p:nvSpPr>
            <p:spPr bwMode="auto">
              <a:xfrm>
                <a:off x="4710" y="1748"/>
                <a:ext cx="1" cy="16"/>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58" name="Line 146"/>
              <p:cNvSpPr>
                <a:spLocks noChangeShapeType="1"/>
              </p:cNvSpPr>
              <p:nvPr/>
            </p:nvSpPr>
            <p:spPr bwMode="auto">
              <a:xfrm>
                <a:off x="4850" y="1748"/>
                <a:ext cx="1" cy="3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grpSp>
        <p:sp>
          <p:nvSpPr>
            <p:cNvPr id="59" name="Line 147"/>
            <p:cNvSpPr>
              <a:spLocks noChangeShapeType="1"/>
            </p:cNvSpPr>
            <p:nvPr/>
          </p:nvSpPr>
          <p:spPr bwMode="auto">
            <a:xfrm flipV="1">
              <a:off x="577851" y="1013897"/>
              <a:ext cx="1393" cy="1480794"/>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grpSp>
          <p:nvGrpSpPr>
            <p:cNvPr id="60" name="Group 148"/>
            <p:cNvGrpSpPr>
              <a:grpSpLocks/>
            </p:cNvGrpSpPr>
            <p:nvPr/>
          </p:nvGrpSpPr>
          <p:grpSpPr bwMode="auto">
            <a:xfrm>
              <a:off x="528639" y="1013897"/>
              <a:ext cx="53975" cy="1447800"/>
              <a:chOff x="3150" y="685"/>
              <a:chExt cx="34" cy="912"/>
            </a:xfrm>
          </p:grpSpPr>
          <p:sp>
            <p:nvSpPr>
              <p:cNvPr id="61" name="Line 149"/>
              <p:cNvSpPr>
                <a:spLocks noChangeShapeType="1"/>
              </p:cNvSpPr>
              <p:nvPr/>
            </p:nvSpPr>
            <p:spPr bwMode="auto">
              <a:xfrm flipH="1">
                <a:off x="3150" y="1597"/>
                <a:ext cx="34" cy="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62" name="Line 150"/>
              <p:cNvSpPr>
                <a:spLocks noChangeShapeType="1"/>
              </p:cNvSpPr>
              <p:nvPr/>
            </p:nvSpPr>
            <p:spPr bwMode="auto">
              <a:xfrm flipH="1">
                <a:off x="3150" y="1292"/>
                <a:ext cx="34" cy="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63" name="Line 151"/>
              <p:cNvSpPr>
                <a:spLocks noChangeShapeType="1"/>
              </p:cNvSpPr>
              <p:nvPr/>
            </p:nvSpPr>
            <p:spPr bwMode="auto">
              <a:xfrm flipH="1">
                <a:off x="3150" y="989"/>
                <a:ext cx="34" cy="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64" name="Line 152"/>
              <p:cNvSpPr>
                <a:spLocks noChangeShapeType="1"/>
              </p:cNvSpPr>
              <p:nvPr/>
            </p:nvSpPr>
            <p:spPr bwMode="auto">
              <a:xfrm flipH="1">
                <a:off x="3150" y="685"/>
                <a:ext cx="34" cy="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sp>
            <p:nvSpPr>
              <p:cNvPr id="65" name="Line 153"/>
              <p:cNvSpPr>
                <a:spLocks noChangeShapeType="1"/>
              </p:cNvSpPr>
              <p:nvPr/>
            </p:nvSpPr>
            <p:spPr bwMode="auto">
              <a:xfrm flipH="1">
                <a:off x="3150" y="1597"/>
                <a:ext cx="34" cy="0"/>
              </a:xfrm>
              <a:prstGeom prst="line">
                <a:avLst/>
              </a:prstGeom>
              <a:noFill/>
              <a:ln w="19050">
                <a:solidFill>
                  <a:schemeClr val="tx1"/>
                </a:solidFill>
                <a:round/>
                <a:headEnd/>
                <a:tailEnd/>
              </a:ln>
            </p:spPr>
            <p:txBody>
              <a:bodyPr/>
              <a:lstStyle/>
              <a:p>
                <a:endParaRPr lang="en-US" sz="1200" dirty="0">
                  <a:latin typeface="Calibri" pitchFamily="34" charset="0"/>
                  <a:cs typeface="Calibri" pitchFamily="34" charset="0"/>
                </a:endParaRPr>
              </a:p>
            </p:txBody>
          </p:sp>
        </p:grpSp>
        <p:sp>
          <p:nvSpPr>
            <p:cNvPr id="66" name="Rectangle 155"/>
            <p:cNvSpPr>
              <a:spLocks noChangeArrowheads="1"/>
            </p:cNvSpPr>
            <p:nvPr/>
          </p:nvSpPr>
          <p:spPr bwMode="auto">
            <a:xfrm>
              <a:off x="215024" y="1888609"/>
              <a:ext cx="326315" cy="184666"/>
            </a:xfrm>
            <a:prstGeom prst="rect">
              <a:avLst/>
            </a:prstGeom>
            <a:noFill/>
            <a:ln w="9525">
              <a:noFill/>
              <a:miter lim="800000"/>
              <a:headEnd/>
              <a:tailEnd/>
            </a:ln>
          </p:spPr>
          <p:txBody>
            <a:bodyPr wrap="square" lIns="0" tIns="0" rIns="0" bIns="0">
              <a:spAutoFit/>
            </a:bodyPr>
            <a:lstStyle/>
            <a:p>
              <a:pPr algn="r">
                <a:buFontTx/>
                <a:buNone/>
              </a:pPr>
              <a:r>
                <a:rPr lang="fr-FR" sz="1200" dirty="0">
                  <a:latin typeface="Calibri" pitchFamily="34" charset="0"/>
                  <a:cs typeface="Calibri" pitchFamily="34" charset="0"/>
                </a:rPr>
                <a:t>150</a:t>
              </a:r>
            </a:p>
          </p:txBody>
        </p:sp>
        <p:sp>
          <p:nvSpPr>
            <p:cNvPr id="67" name="Rectangle 156"/>
            <p:cNvSpPr>
              <a:spLocks noChangeArrowheads="1"/>
            </p:cNvSpPr>
            <p:nvPr/>
          </p:nvSpPr>
          <p:spPr bwMode="auto">
            <a:xfrm>
              <a:off x="215024" y="1404422"/>
              <a:ext cx="326315" cy="184666"/>
            </a:xfrm>
            <a:prstGeom prst="rect">
              <a:avLst/>
            </a:prstGeom>
            <a:noFill/>
            <a:ln w="9525">
              <a:noFill/>
              <a:miter lim="800000"/>
              <a:headEnd/>
              <a:tailEnd/>
            </a:ln>
          </p:spPr>
          <p:txBody>
            <a:bodyPr wrap="square" lIns="0" tIns="0" rIns="0" bIns="0">
              <a:spAutoFit/>
            </a:bodyPr>
            <a:lstStyle/>
            <a:p>
              <a:pPr algn="r">
                <a:buFontTx/>
                <a:buNone/>
              </a:pPr>
              <a:r>
                <a:rPr lang="fr-FR" sz="1200" dirty="0">
                  <a:latin typeface="Calibri" pitchFamily="34" charset="0"/>
                  <a:cs typeface="Calibri" pitchFamily="34" charset="0"/>
                </a:rPr>
                <a:t>200</a:t>
              </a:r>
            </a:p>
          </p:txBody>
        </p:sp>
        <p:sp>
          <p:nvSpPr>
            <p:cNvPr id="68" name="Rectangle 157"/>
            <p:cNvSpPr>
              <a:spLocks noChangeArrowheads="1"/>
            </p:cNvSpPr>
            <p:nvPr/>
          </p:nvSpPr>
          <p:spPr bwMode="auto">
            <a:xfrm>
              <a:off x="215024" y="921822"/>
              <a:ext cx="326315" cy="184666"/>
            </a:xfrm>
            <a:prstGeom prst="rect">
              <a:avLst/>
            </a:prstGeom>
            <a:noFill/>
            <a:ln w="9525">
              <a:noFill/>
              <a:miter lim="800000"/>
              <a:headEnd/>
              <a:tailEnd/>
            </a:ln>
          </p:spPr>
          <p:txBody>
            <a:bodyPr wrap="square" lIns="0" tIns="0" rIns="0" bIns="0">
              <a:spAutoFit/>
            </a:bodyPr>
            <a:lstStyle/>
            <a:p>
              <a:pPr algn="r">
                <a:buFontTx/>
                <a:buNone/>
              </a:pPr>
              <a:r>
                <a:rPr lang="fr-FR" sz="1200" dirty="0">
                  <a:latin typeface="Calibri" pitchFamily="34" charset="0"/>
                  <a:cs typeface="Calibri" pitchFamily="34" charset="0"/>
                </a:rPr>
                <a:t>250</a:t>
              </a:r>
            </a:p>
          </p:txBody>
        </p:sp>
        <p:sp>
          <p:nvSpPr>
            <p:cNvPr id="69" name="Rectangle 158"/>
            <p:cNvSpPr>
              <a:spLocks noChangeArrowheads="1"/>
            </p:cNvSpPr>
            <p:nvPr/>
          </p:nvSpPr>
          <p:spPr bwMode="auto">
            <a:xfrm>
              <a:off x="215024" y="2286000"/>
              <a:ext cx="326315" cy="184666"/>
            </a:xfrm>
            <a:prstGeom prst="rect">
              <a:avLst/>
            </a:prstGeom>
            <a:noFill/>
            <a:ln w="9525">
              <a:noFill/>
              <a:miter lim="800000"/>
              <a:headEnd/>
              <a:tailEnd/>
            </a:ln>
          </p:spPr>
          <p:txBody>
            <a:bodyPr wrap="square" lIns="0" tIns="0" rIns="0" bIns="0">
              <a:spAutoFit/>
            </a:bodyPr>
            <a:lstStyle/>
            <a:p>
              <a:pPr algn="r">
                <a:buFontTx/>
                <a:buNone/>
              </a:pPr>
              <a:r>
                <a:rPr lang="fr-FR" sz="1200" dirty="0">
                  <a:latin typeface="Calibri" pitchFamily="34" charset="0"/>
                  <a:cs typeface="Calibri" pitchFamily="34" charset="0"/>
                </a:rPr>
                <a:t>100</a:t>
              </a:r>
            </a:p>
          </p:txBody>
        </p:sp>
        <p:sp>
          <p:nvSpPr>
            <p:cNvPr id="70" name="Rectangle 886"/>
            <p:cNvSpPr>
              <a:spLocks noChangeArrowheads="1"/>
            </p:cNvSpPr>
            <p:nvPr/>
          </p:nvSpPr>
          <p:spPr bwMode="auto">
            <a:xfrm>
              <a:off x="1344614" y="2752725"/>
              <a:ext cx="991660"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Time (min)</a:t>
              </a:r>
            </a:p>
          </p:txBody>
        </p:sp>
        <p:sp>
          <p:nvSpPr>
            <p:cNvPr id="71" name="Freeform 70"/>
            <p:cNvSpPr/>
            <p:nvPr/>
          </p:nvSpPr>
          <p:spPr>
            <a:xfrm>
              <a:off x="609601" y="1933060"/>
              <a:ext cx="2152236" cy="509850"/>
            </a:xfrm>
            <a:custGeom>
              <a:avLst/>
              <a:gdLst>
                <a:gd name="connsiteX0" fmla="*/ 0 w 2452688"/>
                <a:gd name="connsiteY0" fmla="*/ 542925 h 581025"/>
                <a:gd name="connsiteX1" fmla="*/ 0 w 2452688"/>
                <a:gd name="connsiteY1" fmla="*/ 542925 h 581025"/>
                <a:gd name="connsiteX2" fmla="*/ 204788 w 2452688"/>
                <a:gd name="connsiteY2" fmla="*/ 528638 h 581025"/>
                <a:gd name="connsiteX3" fmla="*/ 423863 w 2452688"/>
                <a:gd name="connsiteY3" fmla="*/ 485775 h 581025"/>
                <a:gd name="connsiteX4" fmla="*/ 652463 w 2452688"/>
                <a:gd name="connsiteY4" fmla="*/ 0 h 581025"/>
                <a:gd name="connsiteX5" fmla="*/ 862013 w 2452688"/>
                <a:gd name="connsiteY5" fmla="*/ 319088 h 581025"/>
                <a:gd name="connsiteX6" fmla="*/ 1095375 w 2452688"/>
                <a:gd name="connsiteY6" fmla="*/ 476250 h 581025"/>
                <a:gd name="connsiteX7" fmla="*/ 1314450 w 2452688"/>
                <a:gd name="connsiteY7" fmla="*/ 419100 h 581025"/>
                <a:gd name="connsiteX8" fmla="*/ 1571625 w 2452688"/>
                <a:gd name="connsiteY8" fmla="*/ 438150 h 581025"/>
                <a:gd name="connsiteX9" fmla="*/ 1781175 w 2452688"/>
                <a:gd name="connsiteY9" fmla="*/ 419100 h 581025"/>
                <a:gd name="connsiteX10" fmla="*/ 2000250 w 2452688"/>
                <a:gd name="connsiteY10" fmla="*/ 423863 h 581025"/>
                <a:gd name="connsiteX11" fmla="*/ 2224088 w 2452688"/>
                <a:gd name="connsiteY11" fmla="*/ 438150 h 581025"/>
                <a:gd name="connsiteX12" fmla="*/ 2452688 w 2452688"/>
                <a:gd name="connsiteY12" fmla="*/ 581025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52688" h="581025">
                  <a:moveTo>
                    <a:pt x="0" y="542925"/>
                  </a:moveTo>
                  <a:lnTo>
                    <a:pt x="0" y="542925"/>
                  </a:lnTo>
                  <a:lnTo>
                    <a:pt x="204788" y="528638"/>
                  </a:lnTo>
                  <a:lnTo>
                    <a:pt x="423863" y="485775"/>
                  </a:lnTo>
                  <a:lnTo>
                    <a:pt x="652463" y="0"/>
                  </a:lnTo>
                  <a:lnTo>
                    <a:pt x="862013" y="319088"/>
                  </a:lnTo>
                  <a:lnTo>
                    <a:pt x="1095375" y="476250"/>
                  </a:lnTo>
                  <a:lnTo>
                    <a:pt x="1314450" y="419100"/>
                  </a:lnTo>
                  <a:lnTo>
                    <a:pt x="1571625" y="438150"/>
                  </a:lnTo>
                  <a:lnTo>
                    <a:pt x="1781175" y="419100"/>
                  </a:lnTo>
                  <a:lnTo>
                    <a:pt x="2000250" y="423863"/>
                  </a:lnTo>
                  <a:lnTo>
                    <a:pt x="2224088" y="438150"/>
                  </a:lnTo>
                  <a:lnTo>
                    <a:pt x="2452688" y="581025"/>
                  </a:lnTo>
                </a:path>
              </a:pathLst>
            </a:custGeom>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sz="1200" dirty="0">
                <a:latin typeface="Calibri" pitchFamily="34" charset="0"/>
                <a:cs typeface="Calibri" pitchFamily="34" charset="0"/>
              </a:endParaRPr>
            </a:p>
          </p:txBody>
        </p:sp>
        <p:sp>
          <p:nvSpPr>
            <p:cNvPr id="72" name="Freeform 71"/>
            <p:cNvSpPr/>
            <p:nvPr/>
          </p:nvSpPr>
          <p:spPr>
            <a:xfrm>
              <a:off x="585789" y="1399659"/>
              <a:ext cx="2160593" cy="936118"/>
            </a:xfrm>
            <a:custGeom>
              <a:avLst/>
              <a:gdLst>
                <a:gd name="connsiteX0" fmla="*/ 0 w 2462212"/>
                <a:gd name="connsiteY0" fmla="*/ 1033463 h 1066800"/>
                <a:gd name="connsiteX1" fmla="*/ 242887 w 2462212"/>
                <a:gd name="connsiteY1" fmla="*/ 1004888 h 1066800"/>
                <a:gd name="connsiteX2" fmla="*/ 433387 w 2462212"/>
                <a:gd name="connsiteY2" fmla="*/ 1066800 h 1066800"/>
                <a:gd name="connsiteX3" fmla="*/ 681037 w 2462212"/>
                <a:gd name="connsiteY3" fmla="*/ 152400 h 1066800"/>
                <a:gd name="connsiteX4" fmla="*/ 900112 w 2462212"/>
                <a:gd name="connsiteY4" fmla="*/ 0 h 1066800"/>
                <a:gd name="connsiteX5" fmla="*/ 1128712 w 2462212"/>
                <a:gd name="connsiteY5" fmla="*/ 47625 h 1066800"/>
                <a:gd name="connsiteX6" fmla="*/ 1347787 w 2462212"/>
                <a:gd name="connsiteY6" fmla="*/ 338138 h 1066800"/>
                <a:gd name="connsiteX7" fmla="*/ 1562100 w 2462212"/>
                <a:gd name="connsiteY7" fmla="*/ 714375 h 1066800"/>
                <a:gd name="connsiteX8" fmla="*/ 1781175 w 2462212"/>
                <a:gd name="connsiteY8" fmla="*/ 523875 h 1066800"/>
                <a:gd name="connsiteX9" fmla="*/ 2000250 w 2462212"/>
                <a:gd name="connsiteY9" fmla="*/ 923925 h 1066800"/>
                <a:gd name="connsiteX10" fmla="*/ 2243137 w 2462212"/>
                <a:gd name="connsiteY10" fmla="*/ 823913 h 1066800"/>
                <a:gd name="connsiteX11" fmla="*/ 2462212 w 2462212"/>
                <a:gd name="connsiteY11" fmla="*/ 70485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2212" h="1066800">
                  <a:moveTo>
                    <a:pt x="0" y="1033463"/>
                  </a:moveTo>
                  <a:lnTo>
                    <a:pt x="242887" y="1004888"/>
                  </a:lnTo>
                  <a:lnTo>
                    <a:pt x="433387" y="1066800"/>
                  </a:lnTo>
                  <a:lnTo>
                    <a:pt x="681037" y="152400"/>
                  </a:lnTo>
                  <a:lnTo>
                    <a:pt x="900112" y="0"/>
                  </a:lnTo>
                  <a:lnTo>
                    <a:pt x="1128712" y="47625"/>
                  </a:lnTo>
                  <a:lnTo>
                    <a:pt x="1347787" y="338138"/>
                  </a:lnTo>
                  <a:lnTo>
                    <a:pt x="1562100" y="714375"/>
                  </a:lnTo>
                  <a:lnTo>
                    <a:pt x="1781175" y="523875"/>
                  </a:lnTo>
                  <a:lnTo>
                    <a:pt x="2000250" y="923925"/>
                  </a:lnTo>
                  <a:lnTo>
                    <a:pt x="2243137" y="823913"/>
                  </a:lnTo>
                  <a:lnTo>
                    <a:pt x="2462212" y="704850"/>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sz="1200" dirty="0">
                <a:latin typeface="Calibri" pitchFamily="34" charset="0"/>
                <a:cs typeface="Calibri" pitchFamily="34" charset="0"/>
              </a:endParaRPr>
            </a:p>
          </p:txBody>
        </p:sp>
        <p:sp>
          <p:nvSpPr>
            <p:cNvPr id="114" name="TextBox 113"/>
            <p:cNvSpPr txBox="1"/>
            <p:nvPr/>
          </p:nvSpPr>
          <p:spPr>
            <a:xfrm rot="16200000">
              <a:off x="-920443" y="1809196"/>
              <a:ext cx="2148665" cy="307777"/>
            </a:xfrm>
            <a:prstGeom prst="rect">
              <a:avLst/>
            </a:prstGeom>
            <a:noFill/>
          </p:spPr>
          <p:txBody>
            <a:bodyPr wrap="none" rtlCol="0">
              <a:spAutoFit/>
            </a:bodyPr>
            <a:lstStyle/>
            <a:p>
              <a:r>
                <a:rPr lang="en-US" sz="1400" b="1" dirty="0" smtClean="0">
                  <a:latin typeface="Calibri" pitchFamily="34" charset="0"/>
                  <a:cs typeface="Calibri" pitchFamily="34" charset="0"/>
                </a:rPr>
                <a:t>NE</a:t>
              </a:r>
              <a:r>
                <a:rPr lang="en-US" sz="1400" dirty="0" smtClean="0">
                  <a:latin typeface="Calibri" pitchFamily="34" charset="0"/>
                  <a:cs typeface="Calibri" pitchFamily="34" charset="0"/>
                </a:rPr>
                <a:t> Change From Basal (%)</a:t>
              </a:r>
              <a:endParaRPr lang="en-US" sz="1400" dirty="0">
                <a:latin typeface="Calibri" pitchFamily="34" charset="0"/>
                <a:cs typeface="Calibri" pitchFamily="34" charset="0"/>
              </a:endParaRPr>
            </a:p>
          </p:txBody>
        </p:sp>
      </p:grpSp>
      <p:grpSp>
        <p:nvGrpSpPr>
          <p:cNvPr id="120" name="Group 119"/>
          <p:cNvGrpSpPr/>
          <p:nvPr/>
        </p:nvGrpSpPr>
        <p:grpSpPr>
          <a:xfrm>
            <a:off x="5867400" y="880865"/>
            <a:ext cx="3224569" cy="2167135"/>
            <a:chOff x="5867400" y="880865"/>
            <a:chExt cx="3224569" cy="2167135"/>
          </a:xfrm>
        </p:grpSpPr>
        <p:sp>
          <p:nvSpPr>
            <p:cNvPr id="111" name="Rectangle 110"/>
            <p:cNvSpPr/>
            <p:nvPr/>
          </p:nvSpPr>
          <p:spPr>
            <a:xfrm>
              <a:off x="5867400" y="914400"/>
              <a:ext cx="3200400" cy="2133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73" name="Line 380"/>
            <p:cNvSpPr>
              <a:spLocks noChangeShapeType="1"/>
            </p:cNvSpPr>
            <p:nvPr/>
          </p:nvSpPr>
          <p:spPr bwMode="auto">
            <a:xfrm>
              <a:off x="6399101" y="2546418"/>
              <a:ext cx="2590711" cy="1519"/>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nvGrpSpPr>
            <p:cNvPr id="74" name="Group 385"/>
            <p:cNvGrpSpPr>
              <a:grpSpLocks/>
            </p:cNvGrpSpPr>
            <p:nvPr/>
          </p:nvGrpSpPr>
          <p:grpSpPr bwMode="auto">
            <a:xfrm>
              <a:off x="6810249" y="2548670"/>
              <a:ext cx="2122413" cy="51655"/>
              <a:chOff x="1045" y="1769"/>
              <a:chExt cx="1397" cy="34"/>
            </a:xfrm>
          </p:grpSpPr>
          <p:grpSp>
            <p:nvGrpSpPr>
              <p:cNvPr id="75" name="Group 386"/>
              <p:cNvGrpSpPr>
                <a:grpSpLocks/>
              </p:cNvGrpSpPr>
              <p:nvPr/>
            </p:nvGrpSpPr>
            <p:grpSpPr bwMode="auto">
              <a:xfrm>
                <a:off x="1045" y="1769"/>
                <a:ext cx="1258" cy="23"/>
                <a:chOff x="1045" y="1769"/>
                <a:chExt cx="1258" cy="23"/>
              </a:xfrm>
            </p:grpSpPr>
            <p:sp>
              <p:nvSpPr>
                <p:cNvPr id="81" name="Line 387"/>
                <p:cNvSpPr>
                  <a:spLocks noChangeShapeType="1"/>
                </p:cNvSpPr>
                <p:nvPr/>
              </p:nvSpPr>
              <p:spPr bwMode="auto">
                <a:xfrm>
                  <a:off x="1045" y="1769"/>
                  <a:ext cx="1" cy="23"/>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82" name="Line 388"/>
                <p:cNvSpPr>
                  <a:spLocks noChangeShapeType="1"/>
                </p:cNvSpPr>
                <p:nvPr/>
              </p:nvSpPr>
              <p:spPr bwMode="auto">
                <a:xfrm>
                  <a:off x="1324" y="1769"/>
                  <a:ext cx="1" cy="23"/>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83" name="Line 389"/>
                <p:cNvSpPr>
                  <a:spLocks noChangeShapeType="1"/>
                </p:cNvSpPr>
                <p:nvPr/>
              </p:nvSpPr>
              <p:spPr bwMode="auto">
                <a:xfrm>
                  <a:off x="1464" y="1769"/>
                  <a:ext cx="1" cy="23"/>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84" name="Line 390"/>
                <p:cNvSpPr>
                  <a:spLocks noChangeShapeType="1"/>
                </p:cNvSpPr>
                <p:nvPr/>
              </p:nvSpPr>
              <p:spPr bwMode="auto">
                <a:xfrm>
                  <a:off x="1743" y="1769"/>
                  <a:ext cx="1" cy="23"/>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85" name="Line 391"/>
                <p:cNvSpPr>
                  <a:spLocks noChangeShapeType="1"/>
                </p:cNvSpPr>
                <p:nvPr/>
              </p:nvSpPr>
              <p:spPr bwMode="auto">
                <a:xfrm>
                  <a:off x="1883" y="1769"/>
                  <a:ext cx="1" cy="23"/>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86" name="Line 392"/>
                <p:cNvSpPr>
                  <a:spLocks noChangeShapeType="1"/>
                </p:cNvSpPr>
                <p:nvPr/>
              </p:nvSpPr>
              <p:spPr bwMode="auto">
                <a:xfrm>
                  <a:off x="2163" y="1769"/>
                  <a:ext cx="1" cy="23"/>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87" name="Line 393"/>
                <p:cNvSpPr>
                  <a:spLocks noChangeShapeType="1"/>
                </p:cNvSpPr>
                <p:nvPr/>
              </p:nvSpPr>
              <p:spPr bwMode="auto">
                <a:xfrm>
                  <a:off x="2302" y="1769"/>
                  <a:ext cx="1" cy="23"/>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grpSp>
            <p:nvGrpSpPr>
              <p:cNvPr id="76" name="Group 394"/>
              <p:cNvGrpSpPr>
                <a:grpSpLocks/>
              </p:cNvGrpSpPr>
              <p:nvPr/>
            </p:nvGrpSpPr>
            <p:grpSpPr bwMode="auto">
              <a:xfrm>
                <a:off x="1186" y="1769"/>
                <a:ext cx="1256" cy="34"/>
                <a:chOff x="1186" y="1769"/>
                <a:chExt cx="1256" cy="34"/>
              </a:xfrm>
            </p:grpSpPr>
            <p:sp>
              <p:nvSpPr>
                <p:cNvPr id="77" name="Line 395"/>
                <p:cNvSpPr>
                  <a:spLocks noChangeShapeType="1"/>
                </p:cNvSpPr>
                <p:nvPr/>
              </p:nvSpPr>
              <p:spPr bwMode="auto">
                <a:xfrm>
                  <a:off x="1186" y="1769"/>
                  <a:ext cx="0" cy="34"/>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78" name="Line 396"/>
                <p:cNvSpPr>
                  <a:spLocks noChangeShapeType="1"/>
                </p:cNvSpPr>
                <p:nvPr/>
              </p:nvSpPr>
              <p:spPr bwMode="auto">
                <a:xfrm>
                  <a:off x="1604" y="1769"/>
                  <a:ext cx="0" cy="34"/>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79" name="Line 397"/>
                <p:cNvSpPr>
                  <a:spLocks noChangeShapeType="1"/>
                </p:cNvSpPr>
                <p:nvPr/>
              </p:nvSpPr>
              <p:spPr bwMode="auto">
                <a:xfrm>
                  <a:off x="2023" y="1769"/>
                  <a:ext cx="0" cy="34"/>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80" name="Line 398"/>
                <p:cNvSpPr>
                  <a:spLocks noChangeShapeType="1"/>
                </p:cNvSpPr>
                <p:nvPr/>
              </p:nvSpPr>
              <p:spPr bwMode="auto">
                <a:xfrm>
                  <a:off x="2442" y="1769"/>
                  <a:ext cx="0" cy="34"/>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grpSp>
        <p:sp>
          <p:nvSpPr>
            <p:cNvPr id="88" name="Line 399"/>
            <p:cNvSpPr>
              <a:spLocks noChangeShapeType="1"/>
            </p:cNvSpPr>
            <p:nvPr/>
          </p:nvSpPr>
          <p:spPr bwMode="auto">
            <a:xfrm flipV="1">
              <a:off x="6623118" y="1063619"/>
              <a:ext cx="1520" cy="148431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nvGrpSpPr>
            <p:cNvPr id="89" name="Group 400"/>
            <p:cNvGrpSpPr>
              <a:grpSpLocks/>
            </p:cNvGrpSpPr>
            <p:nvPr/>
          </p:nvGrpSpPr>
          <p:grpSpPr bwMode="auto">
            <a:xfrm>
              <a:off x="6576226" y="1053980"/>
              <a:ext cx="53174" cy="1305045"/>
              <a:chOff x="742" y="792"/>
              <a:chExt cx="35" cy="859"/>
            </a:xfrm>
          </p:grpSpPr>
          <p:sp>
            <p:nvSpPr>
              <p:cNvPr id="90" name="Line 401"/>
              <p:cNvSpPr>
                <a:spLocks noChangeShapeType="1"/>
              </p:cNvSpPr>
              <p:nvPr/>
            </p:nvSpPr>
            <p:spPr bwMode="auto">
              <a:xfrm flipH="1">
                <a:off x="742" y="1650"/>
                <a:ext cx="34"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91" name="Line 402"/>
              <p:cNvSpPr>
                <a:spLocks noChangeShapeType="1"/>
              </p:cNvSpPr>
              <p:nvPr/>
            </p:nvSpPr>
            <p:spPr bwMode="auto">
              <a:xfrm flipH="1">
                <a:off x="743" y="1479"/>
                <a:ext cx="34"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92" name="Line 403"/>
              <p:cNvSpPr>
                <a:spLocks noChangeShapeType="1"/>
              </p:cNvSpPr>
              <p:nvPr/>
            </p:nvSpPr>
            <p:spPr bwMode="auto">
              <a:xfrm flipH="1">
                <a:off x="743" y="1307"/>
                <a:ext cx="34"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93" name="Line 404"/>
              <p:cNvSpPr>
                <a:spLocks noChangeShapeType="1"/>
              </p:cNvSpPr>
              <p:nvPr/>
            </p:nvSpPr>
            <p:spPr bwMode="auto">
              <a:xfrm flipH="1">
                <a:off x="743" y="1135"/>
                <a:ext cx="34"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94" name="Line 405"/>
              <p:cNvSpPr>
                <a:spLocks noChangeShapeType="1"/>
              </p:cNvSpPr>
              <p:nvPr/>
            </p:nvSpPr>
            <p:spPr bwMode="auto">
              <a:xfrm flipH="1">
                <a:off x="743" y="964"/>
                <a:ext cx="34"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95" name="Line 406"/>
              <p:cNvSpPr>
                <a:spLocks noChangeShapeType="1"/>
              </p:cNvSpPr>
              <p:nvPr/>
            </p:nvSpPr>
            <p:spPr bwMode="auto">
              <a:xfrm flipH="1">
                <a:off x="743" y="792"/>
                <a:ext cx="34"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96" name="Line 407"/>
              <p:cNvSpPr>
                <a:spLocks noChangeShapeType="1"/>
              </p:cNvSpPr>
              <p:nvPr/>
            </p:nvSpPr>
            <p:spPr bwMode="auto">
              <a:xfrm flipH="1">
                <a:off x="743" y="1650"/>
                <a:ext cx="34"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sp>
          <p:nvSpPr>
            <p:cNvPr id="97" name="Rectangle 409"/>
            <p:cNvSpPr>
              <a:spLocks noChangeArrowheads="1"/>
            </p:cNvSpPr>
            <p:nvPr/>
          </p:nvSpPr>
          <p:spPr bwMode="auto">
            <a:xfrm>
              <a:off x="6896377" y="2603500"/>
              <a:ext cx="81308" cy="184666"/>
            </a:xfrm>
            <a:prstGeom prst="rect">
              <a:avLst/>
            </a:prstGeom>
            <a:noFill/>
            <a:ln w="9525">
              <a:noFill/>
              <a:miter lim="800000"/>
              <a:headEnd/>
              <a:tailEnd/>
            </a:ln>
          </p:spPr>
          <p:txBody>
            <a:bodyPr wrap="square" lIns="0" tIns="0" rIns="0" bIns="0">
              <a:spAutoFit/>
            </a:bodyPr>
            <a:lstStyle/>
            <a:p>
              <a:pPr>
                <a:buFontTx/>
                <a:buNone/>
              </a:pPr>
              <a:r>
                <a:rPr lang="fr-FR" sz="1200" dirty="0">
                  <a:latin typeface="Calibri" pitchFamily="34" charset="0"/>
                  <a:cs typeface="Calibri" pitchFamily="34" charset="0"/>
                </a:rPr>
                <a:t>0</a:t>
              </a:r>
            </a:p>
          </p:txBody>
        </p:sp>
        <p:sp>
          <p:nvSpPr>
            <p:cNvPr id="98" name="Rectangle 410"/>
            <p:cNvSpPr>
              <a:spLocks noChangeArrowheads="1"/>
            </p:cNvSpPr>
            <p:nvPr/>
          </p:nvSpPr>
          <p:spPr bwMode="auto">
            <a:xfrm>
              <a:off x="7525504" y="2603500"/>
              <a:ext cx="323096" cy="184666"/>
            </a:xfrm>
            <a:prstGeom prst="rect">
              <a:avLst/>
            </a:prstGeom>
            <a:noFill/>
            <a:ln w="9525">
              <a:noFill/>
              <a:miter lim="800000"/>
              <a:headEnd/>
              <a:tailEnd/>
            </a:ln>
          </p:spPr>
          <p:txBody>
            <a:bodyPr wrap="square" lIns="0" tIns="0" rIns="0" bIns="0">
              <a:spAutoFit/>
            </a:bodyPr>
            <a:lstStyle/>
            <a:p>
              <a:pPr>
                <a:buFontTx/>
                <a:buNone/>
              </a:pPr>
              <a:r>
                <a:rPr lang="fr-FR" sz="1200" dirty="0">
                  <a:latin typeface="Calibri" pitchFamily="34" charset="0"/>
                  <a:cs typeface="Calibri" pitchFamily="34" charset="0"/>
                </a:rPr>
                <a:t>60</a:t>
              </a:r>
            </a:p>
          </p:txBody>
        </p:sp>
        <p:sp>
          <p:nvSpPr>
            <p:cNvPr id="99" name="Rectangle 411"/>
            <p:cNvSpPr>
              <a:spLocks noChangeArrowheads="1"/>
            </p:cNvSpPr>
            <p:nvPr/>
          </p:nvSpPr>
          <p:spPr bwMode="auto">
            <a:xfrm>
              <a:off x="8149868" y="2603500"/>
              <a:ext cx="384531" cy="184666"/>
            </a:xfrm>
            <a:prstGeom prst="rect">
              <a:avLst/>
            </a:prstGeom>
            <a:noFill/>
            <a:ln w="9525">
              <a:noFill/>
              <a:miter lim="800000"/>
              <a:headEnd/>
              <a:tailEnd/>
            </a:ln>
          </p:spPr>
          <p:txBody>
            <a:bodyPr wrap="square" lIns="0" tIns="0" rIns="0" bIns="0">
              <a:spAutoFit/>
            </a:bodyPr>
            <a:lstStyle/>
            <a:p>
              <a:pPr>
                <a:buFontTx/>
                <a:buNone/>
              </a:pPr>
              <a:r>
                <a:rPr lang="fr-FR" sz="1200" dirty="0">
                  <a:latin typeface="Calibri" pitchFamily="34" charset="0"/>
                  <a:cs typeface="Calibri" pitchFamily="34" charset="0"/>
                </a:rPr>
                <a:t>120</a:t>
              </a:r>
            </a:p>
          </p:txBody>
        </p:sp>
        <p:sp>
          <p:nvSpPr>
            <p:cNvPr id="100" name="Rectangle 412"/>
            <p:cNvSpPr>
              <a:spLocks noChangeArrowheads="1"/>
            </p:cNvSpPr>
            <p:nvPr/>
          </p:nvSpPr>
          <p:spPr bwMode="auto">
            <a:xfrm>
              <a:off x="8763000" y="2590800"/>
              <a:ext cx="328969" cy="184666"/>
            </a:xfrm>
            <a:prstGeom prst="rect">
              <a:avLst/>
            </a:prstGeom>
            <a:noFill/>
            <a:ln w="9525">
              <a:noFill/>
              <a:miter lim="800000"/>
              <a:headEnd/>
              <a:tailEnd/>
            </a:ln>
          </p:spPr>
          <p:txBody>
            <a:bodyPr wrap="square" lIns="0" tIns="0" rIns="0" bIns="0">
              <a:spAutoFit/>
            </a:bodyPr>
            <a:lstStyle/>
            <a:p>
              <a:pPr>
                <a:buFontTx/>
                <a:buNone/>
              </a:pPr>
              <a:r>
                <a:rPr lang="fr-FR" sz="1200" dirty="0">
                  <a:latin typeface="Calibri" pitchFamily="34" charset="0"/>
                  <a:cs typeface="Calibri" pitchFamily="34" charset="0"/>
                </a:rPr>
                <a:t>180</a:t>
              </a:r>
            </a:p>
          </p:txBody>
        </p:sp>
        <p:sp>
          <p:nvSpPr>
            <p:cNvPr id="101" name="Rectangle 413"/>
            <p:cNvSpPr>
              <a:spLocks noChangeArrowheads="1"/>
            </p:cNvSpPr>
            <p:nvPr/>
          </p:nvSpPr>
          <p:spPr bwMode="auto">
            <a:xfrm>
              <a:off x="7598727" y="2790825"/>
              <a:ext cx="935673"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Time (min)</a:t>
              </a:r>
            </a:p>
          </p:txBody>
        </p:sp>
        <p:sp>
          <p:nvSpPr>
            <p:cNvPr id="102" name="Rectangle 415"/>
            <p:cNvSpPr>
              <a:spLocks noChangeArrowheads="1"/>
            </p:cNvSpPr>
            <p:nvPr/>
          </p:nvSpPr>
          <p:spPr bwMode="auto">
            <a:xfrm>
              <a:off x="6249830" y="2003425"/>
              <a:ext cx="379569"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150</a:t>
              </a:r>
            </a:p>
          </p:txBody>
        </p:sp>
        <p:sp>
          <p:nvSpPr>
            <p:cNvPr id="103" name="Rectangle 416"/>
            <p:cNvSpPr>
              <a:spLocks noChangeArrowheads="1"/>
            </p:cNvSpPr>
            <p:nvPr/>
          </p:nvSpPr>
          <p:spPr bwMode="auto">
            <a:xfrm>
              <a:off x="6249830" y="1731963"/>
              <a:ext cx="379569"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200</a:t>
              </a:r>
            </a:p>
          </p:txBody>
        </p:sp>
        <p:sp>
          <p:nvSpPr>
            <p:cNvPr id="104" name="Rectangle 417"/>
            <p:cNvSpPr>
              <a:spLocks noChangeArrowheads="1"/>
            </p:cNvSpPr>
            <p:nvPr/>
          </p:nvSpPr>
          <p:spPr bwMode="auto">
            <a:xfrm>
              <a:off x="6249830" y="1458913"/>
              <a:ext cx="379569"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250</a:t>
              </a:r>
            </a:p>
          </p:txBody>
        </p:sp>
        <p:sp>
          <p:nvSpPr>
            <p:cNvPr id="105" name="Rectangle 418"/>
            <p:cNvSpPr>
              <a:spLocks noChangeArrowheads="1"/>
            </p:cNvSpPr>
            <p:nvPr/>
          </p:nvSpPr>
          <p:spPr bwMode="auto">
            <a:xfrm>
              <a:off x="6249830" y="1187450"/>
              <a:ext cx="379569"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300</a:t>
              </a:r>
            </a:p>
          </p:txBody>
        </p:sp>
        <p:sp>
          <p:nvSpPr>
            <p:cNvPr id="106" name="Rectangle 419"/>
            <p:cNvSpPr>
              <a:spLocks noChangeArrowheads="1"/>
            </p:cNvSpPr>
            <p:nvPr/>
          </p:nvSpPr>
          <p:spPr bwMode="auto">
            <a:xfrm>
              <a:off x="6249830" y="914400"/>
              <a:ext cx="379569"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350</a:t>
              </a:r>
            </a:p>
          </p:txBody>
        </p:sp>
        <p:sp>
          <p:nvSpPr>
            <p:cNvPr id="107" name="Rectangle 420"/>
            <p:cNvSpPr>
              <a:spLocks noChangeArrowheads="1"/>
            </p:cNvSpPr>
            <p:nvPr/>
          </p:nvSpPr>
          <p:spPr bwMode="auto">
            <a:xfrm>
              <a:off x="6249830" y="2289175"/>
              <a:ext cx="379569" cy="184666"/>
            </a:xfrm>
            <a:prstGeom prst="rect">
              <a:avLst/>
            </a:prstGeom>
            <a:noFill/>
            <a:ln w="9525">
              <a:noFill/>
              <a:miter lim="800000"/>
              <a:headEnd/>
              <a:tailEnd/>
            </a:ln>
          </p:spPr>
          <p:txBody>
            <a:bodyPr wrap="square" lIns="0" tIns="0" rIns="0" bIns="0">
              <a:spAutoFit/>
            </a:bodyPr>
            <a:lstStyle/>
            <a:p>
              <a:pPr algn="l">
                <a:buFontTx/>
                <a:buNone/>
              </a:pPr>
              <a:r>
                <a:rPr lang="fr-FR" sz="1200" dirty="0">
                  <a:latin typeface="Calibri" pitchFamily="34" charset="0"/>
                  <a:cs typeface="Calibri" pitchFamily="34" charset="0"/>
                </a:rPr>
                <a:t>100</a:t>
              </a:r>
            </a:p>
          </p:txBody>
        </p:sp>
        <p:sp>
          <p:nvSpPr>
            <p:cNvPr id="108" name="Freeform 107"/>
            <p:cNvSpPr/>
            <p:nvPr/>
          </p:nvSpPr>
          <p:spPr>
            <a:xfrm>
              <a:off x="6597900" y="2336846"/>
              <a:ext cx="2342700" cy="177754"/>
            </a:xfrm>
            <a:custGeom>
              <a:avLst/>
              <a:gdLst>
                <a:gd name="connsiteX0" fmla="*/ 0 w 2447925"/>
                <a:gd name="connsiteY0" fmla="*/ 33338 h 185738"/>
                <a:gd name="connsiteX1" fmla="*/ 233363 w 2447925"/>
                <a:gd name="connsiteY1" fmla="*/ 14288 h 185738"/>
                <a:gd name="connsiteX2" fmla="*/ 461963 w 2447925"/>
                <a:gd name="connsiteY2" fmla="*/ 4763 h 185738"/>
                <a:gd name="connsiteX3" fmla="*/ 666750 w 2447925"/>
                <a:gd name="connsiteY3" fmla="*/ 0 h 185738"/>
                <a:gd name="connsiteX4" fmla="*/ 909638 w 2447925"/>
                <a:gd name="connsiteY4" fmla="*/ 42863 h 185738"/>
                <a:gd name="connsiteX5" fmla="*/ 1119188 w 2447925"/>
                <a:gd name="connsiteY5" fmla="*/ 104775 h 185738"/>
                <a:gd name="connsiteX6" fmla="*/ 1343025 w 2447925"/>
                <a:gd name="connsiteY6" fmla="*/ 14288 h 185738"/>
                <a:gd name="connsiteX7" fmla="*/ 1566863 w 2447925"/>
                <a:gd name="connsiteY7" fmla="*/ 104775 h 185738"/>
                <a:gd name="connsiteX8" fmla="*/ 1781175 w 2447925"/>
                <a:gd name="connsiteY8" fmla="*/ 47625 h 185738"/>
                <a:gd name="connsiteX9" fmla="*/ 1985963 w 2447925"/>
                <a:gd name="connsiteY9" fmla="*/ 42863 h 185738"/>
                <a:gd name="connsiteX10" fmla="*/ 2224088 w 2447925"/>
                <a:gd name="connsiteY10" fmla="*/ 80963 h 185738"/>
                <a:gd name="connsiteX11" fmla="*/ 2447925 w 2447925"/>
                <a:gd name="connsiteY11" fmla="*/ 185738 h 18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47925" h="185738">
                  <a:moveTo>
                    <a:pt x="0" y="33338"/>
                  </a:moveTo>
                  <a:lnTo>
                    <a:pt x="233363" y="14288"/>
                  </a:lnTo>
                  <a:lnTo>
                    <a:pt x="461963" y="4763"/>
                  </a:lnTo>
                  <a:lnTo>
                    <a:pt x="666750" y="0"/>
                  </a:lnTo>
                  <a:lnTo>
                    <a:pt x="909638" y="42863"/>
                  </a:lnTo>
                  <a:lnTo>
                    <a:pt x="1119188" y="104775"/>
                  </a:lnTo>
                  <a:lnTo>
                    <a:pt x="1343025" y="14288"/>
                  </a:lnTo>
                  <a:lnTo>
                    <a:pt x="1566863" y="104775"/>
                  </a:lnTo>
                  <a:lnTo>
                    <a:pt x="1781175" y="47625"/>
                  </a:lnTo>
                  <a:lnTo>
                    <a:pt x="1985963" y="42863"/>
                  </a:lnTo>
                  <a:lnTo>
                    <a:pt x="2224088" y="80963"/>
                  </a:lnTo>
                  <a:lnTo>
                    <a:pt x="2447925" y="185738"/>
                  </a:lnTo>
                </a:path>
              </a:pathLst>
            </a:custGeom>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109" name="Freeform 108"/>
            <p:cNvSpPr/>
            <p:nvPr/>
          </p:nvSpPr>
          <p:spPr>
            <a:xfrm>
              <a:off x="6616541" y="1194385"/>
              <a:ext cx="2333583" cy="1144002"/>
            </a:xfrm>
            <a:custGeom>
              <a:avLst/>
              <a:gdLst>
                <a:gd name="connsiteX0" fmla="*/ 0 w 2438400"/>
                <a:gd name="connsiteY0" fmla="*/ 1181100 h 1195387"/>
                <a:gd name="connsiteX1" fmla="*/ 228600 w 2438400"/>
                <a:gd name="connsiteY1" fmla="*/ 1195387 h 1195387"/>
                <a:gd name="connsiteX2" fmla="*/ 433388 w 2438400"/>
                <a:gd name="connsiteY2" fmla="*/ 1195387 h 1195387"/>
                <a:gd name="connsiteX3" fmla="*/ 666750 w 2438400"/>
                <a:gd name="connsiteY3" fmla="*/ 752475 h 1195387"/>
                <a:gd name="connsiteX4" fmla="*/ 866775 w 2438400"/>
                <a:gd name="connsiteY4" fmla="*/ 0 h 1195387"/>
                <a:gd name="connsiteX5" fmla="*/ 1100138 w 2438400"/>
                <a:gd name="connsiteY5" fmla="*/ 90487 h 1195387"/>
                <a:gd name="connsiteX6" fmla="*/ 1319213 w 2438400"/>
                <a:gd name="connsiteY6" fmla="*/ 481012 h 1195387"/>
                <a:gd name="connsiteX7" fmla="*/ 1533525 w 2438400"/>
                <a:gd name="connsiteY7" fmla="*/ 819150 h 1195387"/>
                <a:gd name="connsiteX8" fmla="*/ 1752600 w 2438400"/>
                <a:gd name="connsiteY8" fmla="*/ 990600 h 1195387"/>
                <a:gd name="connsiteX9" fmla="*/ 1985963 w 2438400"/>
                <a:gd name="connsiteY9" fmla="*/ 1109662 h 1195387"/>
                <a:gd name="connsiteX10" fmla="*/ 2200275 w 2438400"/>
                <a:gd name="connsiteY10" fmla="*/ 1128712 h 1195387"/>
                <a:gd name="connsiteX11" fmla="*/ 2438400 w 2438400"/>
                <a:gd name="connsiteY11" fmla="*/ 1195387 h 119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8400" h="1195387">
                  <a:moveTo>
                    <a:pt x="0" y="1181100"/>
                  </a:moveTo>
                  <a:lnTo>
                    <a:pt x="228600" y="1195387"/>
                  </a:lnTo>
                  <a:lnTo>
                    <a:pt x="433388" y="1195387"/>
                  </a:lnTo>
                  <a:lnTo>
                    <a:pt x="666750" y="752475"/>
                  </a:lnTo>
                  <a:lnTo>
                    <a:pt x="866775" y="0"/>
                  </a:lnTo>
                  <a:lnTo>
                    <a:pt x="1100138" y="90487"/>
                  </a:lnTo>
                  <a:lnTo>
                    <a:pt x="1319213" y="481012"/>
                  </a:lnTo>
                  <a:lnTo>
                    <a:pt x="1533525" y="819150"/>
                  </a:lnTo>
                  <a:lnTo>
                    <a:pt x="1752600" y="990600"/>
                  </a:lnTo>
                  <a:lnTo>
                    <a:pt x="1985963" y="1109662"/>
                  </a:lnTo>
                  <a:lnTo>
                    <a:pt x="2200275" y="1128712"/>
                  </a:lnTo>
                  <a:lnTo>
                    <a:pt x="2438400" y="1195387"/>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dirty="0">
                <a:latin typeface="Calibri" pitchFamily="34" charset="0"/>
                <a:cs typeface="Calibri" pitchFamily="34" charset="0"/>
              </a:endParaRPr>
            </a:p>
          </p:txBody>
        </p:sp>
        <p:sp>
          <p:nvSpPr>
            <p:cNvPr id="115" name="TextBox 114"/>
            <p:cNvSpPr txBox="1"/>
            <p:nvPr/>
          </p:nvSpPr>
          <p:spPr>
            <a:xfrm rot="16200000">
              <a:off x="5015270" y="1809196"/>
              <a:ext cx="2164439" cy="307777"/>
            </a:xfrm>
            <a:prstGeom prst="rect">
              <a:avLst/>
            </a:prstGeom>
            <a:noFill/>
          </p:spPr>
          <p:txBody>
            <a:bodyPr wrap="none" rtlCol="0">
              <a:spAutoFit/>
            </a:bodyPr>
            <a:lstStyle/>
            <a:p>
              <a:r>
                <a:rPr lang="en-US" sz="1400" b="1" dirty="0" smtClean="0">
                  <a:latin typeface="Calibri" pitchFamily="34" charset="0"/>
                  <a:cs typeface="Calibri" pitchFamily="34" charset="0"/>
                </a:rPr>
                <a:t>DA</a:t>
              </a:r>
              <a:r>
                <a:rPr lang="en-US" sz="1400" dirty="0" smtClean="0">
                  <a:latin typeface="Calibri" pitchFamily="34" charset="0"/>
                  <a:cs typeface="Calibri" pitchFamily="34" charset="0"/>
                </a:rPr>
                <a:t> Change From Basal (%)</a:t>
              </a:r>
              <a:endParaRPr lang="en-US" sz="1400" dirty="0">
                <a:latin typeface="Calibri" pitchFamily="34" charset="0"/>
                <a:cs typeface="Calibri" pitchFamily="34" charset="0"/>
              </a:endParaRPr>
            </a:p>
          </p:txBody>
        </p:sp>
      </p:grpSp>
      <p:grpSp>
        <p:nvGrpSpPr>
          <p:cNvPr id="112" name="Group 111"/>
          <p:cNvGrpSpPr/>
          <p:nvPr/>
        </p:nvGrpSpPr>
        <p:grpSpPr>
          <a:xfrm>
            <a:off x="4114800" y="4343400"/>
            <a:ext cx="304800" cy="393493"/>
            <a:chOff x="2286000" y="1775461"/>
            <a:chExt cx="1423935" cy="1838281"/>
          </a:xfrm>
        </p:grpSpPr>
        <p:sp>
          <p:nvSpPr>
            <p:cNvPr id="113" name="Plaque 112"/>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18" name="Plaque 117"/>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1" name="Rounded Rectangle 120"/>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2" name="Oval 121"/>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123" name="Group 122"/>
          <p:cNvGrpSpPr/>
          <p:nvPr/>
        </p:nvGrpSpPr>
        <p:grpSpPr>
          <a:xfrm rot="4299588">
            <a:off x="4648200" y="4343400"/>
            <a:ext cx="304800" cy="393493"/>
            <a:chOff x="2286000" y="1775461"/>
            <a:chExt cx="1423935" cy="1838281"/>
          </a:xfrm>
        </p:grpSpPr>
        <p:sp>
          <p:nvSpPr>
            <p:cNvPr id="124" name="Plaque 123"/>
            <p:cNvSpPr/>
            <p:nvPr/>
          </p:nvSpPr>
          <p:spPr>
            <a:xfrm rot="18412189">
              <a:off x="3032760" y="18135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5" name="Plaque 124"/>
            <p:cNvSpPr/>
            <p:nvPr/>
          </p:nvSpPr>
          <p:spPr>
            <a:xfrm rot="2562747">
              <a:off x="3100335" y="27813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6" name="Rounded Rectangle 125"/>
            <p:cNvSpPr/>
            <p:nvPr/>
          </p:nvSpPr>
          <p:spPr>
            <a:xfrm rot="1439477">
              <a:off x="2488457" y="29279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7" name="Oval 126"/>
            <p:cNvSpPr/>
            <p:nvPr/>
          </p:nvSpPr>
          <p:spPr>
            <a:xfrm>
              <a:off x="2286000" y="19812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cxnSp>
        <p:nvCxnSpPr>
          <p:cNvPr id="129" name="Straight Connector 128"/>
          <p:cNvCxnSpPr/>
          <p:nvPr/>
        </p:nvCxnSpPr>
        <p:spPr>
          <a:xfrm>
            <a:off x="2057400" y="1143000"/>
            <a:ext cx="1524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30" name="Straight Connector 129"/>
          <p:cNvCxnSpPr/>
          <p:nvPr/>
        </p:nvCxnSpPr>
        <p:spPr>
          <a:xfrm>
            <a:off x="2057400" y="1295400"/>
            <a:ext cx="152400" cy="0"/>
          </a:xfrm>
          <a:prstGeom prst="line">
            <a:avLst/>
          </a:prstGeom>
        </p:spPr>
        <p:style>
          <a:lnRef idx="3">
            <a:schemeClr val="accent3"/>
          </a:lnRef>
          <a:fillRef idx="0">
            <a:schemeClr val="accent3"/>
          </a:fillRef>
          <a:effectRef idx="2">
            <a:schemeClr val="accent3"/>
          </a:effectRef>
          <a:fontRef idx="minor">
            <a:schemeClr val="tx1"/>
          </a:fontRef>
        </p:style>
      </p:cxnSp>
      <p:sp>
        <p:nvSpPr>
          <p:cNvPr id="131" name="TextBox 130"/>
          <p:cNvSpPr txBox="1"/>
          <p:nvPr/>
        </p:nvSpPr>
        <p:spPr>
          <a:xfrm>
            <a:off x="2209800" y="990600"/>
            <a:ext cx="748603" cy="276999"/>
          </a:xfrm>
          <a:prstGeom prst="rect">
            <a:avLst/>
          </a:prstGeom>
          <a:noFill/>
        </p:spPr>
        <p:txBody>
          <a:bodyPr wrap="none" rtlCol="0">
            <a:spAutoFit/>
          </a:bodyPr>
          <a:lstStyle/>
          <a:p>
            <a:r>
              <a:rPr lang="en-US" sz="1200" dirty="0" smtClean="0">
                <a:latin typeface="Calibri" pitchFamily="34" charset="0"/>
                <a:cs typeface="Calibri" pitchFamily="34" charset="0"/>
              </a:rPr>
              <a:t>Valdoxan</a:t>
            </a:r>
            <a:endParaRPr lang="en-US" sz="1200" dirty="0">
              <a:latin typeface="Calibri" pitchFamily="34" charset="0"/>
              <a:cs typeface="Calibri" pitchFamily="34" charset="0"/>
            </a:endParaRPr>
          </a:p>
        </p:txBody>
      </p:sp>
      <p:sp>
        <p:nvSpPr>
          <p:cNvPr id="132" name="TextBox 131"/>
          <p:cNvSpPr txBox="1"/>
          <p:nvPr/>
        </p:nvSpPr>
        <p:spPr>
          <a:xfrm>
            <a:off x="2209800" y="1219200"/>
            <a:ext cx="633828" cy="276999"/>
          </a:xfrm>
          <a:prstGeom prst="rect">
            <a:avLst/>
          </a:prstGeom>
          <a:noFill/>
        </p:spPr>
        <p:txBody>
          <a:bodyPr wrap="none" rtlCol="0">
            <a:spAutoFit/>
          </a:bodyPr>
          <a:lstStyle/>
          <a:p>
            <a:r>
              <a:rPr lang="en-US" sz="1200" dirty="0" smtClean="0">
                <a:latin typeface="Calibri" pitchFamily="34" charset="0"/>
                <a:cs typeface="Calibri" pitchFamily="34" charset="0"/>
              </a:rPr>
              <a:t>Vehicle</a:t>
            </a:r>
            <a:endParaRPr lang="en-US" sz="1200" dirty="0">
              <a:latin typeface="Calibri" pitchFamily="34" charset="0"/>
              <a:cs typeface="Calibri" pitchFamily="34" charset="0"/>
            </a:endParaRPr>
          </a:p>
        </p:txBody>
      </p:sp>
      <p:sp>
        <p:nvSpPr>
          <p:cNvPr id="128" name="Rectangle 127"/>
          <p:cNvSpPr/>
          <p:nvPr/>
        </p:nvSpPr>
        <p:spPr>
          <a:xfrm>
            <a:off x="0" y="6450106"/>
            <a:ext cx="9144000" cy="461665"/>
          </a:xfrm>
          <a:prstGeom prst="rect">
            <a:avLst/>
          </a:prstGeom>
        </p:spPr>
        <p:txBody>
          <a:bodyPr wrap="square" anchor="t">
            <a:spAutoFit/>
          </a:bodyPr>
          <a:lstStyle/>
          <a:p>
            <a:pPr algn="ctr"/>
            <a:r>
              <a:rPr lang="en-US" sz="1200" dirty="0" smtClean="0">
                <a:latin typeface="Calibri" pitchFamily="34" charset="0"/>
                <a:cs typeface="Calibri" pitchFamily="34" charset="0"/>
              </a:rPr>
              <a:t>Stahl SM. </a:t>
            </a:r>
            <a:r>
              <a:rPr lang="en-US" sz="1200" i="1" dirty="0" smtClean="0">
                <a:latin typeface="Calibri" pitchFamily="34" charset="0"/>
                <a:cs typeface="Calibri" pitchFamily="34" charset="0"/>
              </a:rPr>
              <a:t>Stahl’s Essential Psychopharmacology. </a:t>
            </a:r>
            <a:r>
              <a:rPr lang="en-US" sz="1200" dirty="0" smtClean="0">
                <a:latin typeface="Calibri" pitchFamily="34" charset="0"/>
                <a:cs typeface="Calibri" pitchFamily="34" charset="0"/>
              </a:rPr>
              <a:t>3rd ed. 2008; </a:t>
            </a:r>
            <a:r>
              <a:rPr lang="en-US" sz="1200" dirty="0" err="1" smtClean="0">
                <a:latin typeface="Calibri" pitchFamily="34" charset="0"/>
                <a:cs typeface="Calibri" pitchFamily="34" charset="0"/>
              </a:rPr>
              <a:t>Millan</a:t>
            </a:r>
            <a:r>
              <a:rPr lang="en-US" sz="1200" dirty="0" smtClean="0">
                <a:latin typeface="Calibri" pitchFamily="34" charset="0"/>
                <a:cs typeface="Calibri" pitchFamily="34" charset="0"/>
              </a:rPr>
              <a:t> MJ et al. </a:t>
            </a:r>
            <a:r>
              <a:rPr lang="en-US" sz="1200" i="1" dirty="0" smtClean="0">
                <a:latin typeface="Calibri" pitchFamily="34" charset="0"/>
                <a:cs typeface="Calibri" pitchFamily="34" charset="0"/>
              </a:rPr>
              <a:t>J Pharmacol and Exp Ther. </a:t>
            </a:r>
            <a:r>
              <a:rPr lang="en-US" sz="1200" dirty="0" smtClean="0">
                <a:latin typeface="Calibri" pitchFamily="34" charset="0"/>
                <a:cs typeface="Calibri" pitchFamily="34" charset="0"/>
              </a:rPr>
              <a:t>2003.</a:t>
            </a:r>
          </a:p>
          <a:p>
            <a:pPr algn="ctr"/>
            <a:r>
              <a:rPr lang="en-US" sz="1200" dirty="0" smtClean="0">
                <a:latin typeface="Calibri" pitchFamily="34" charset="0"/>
                <a:cs typeface="Calibri" pitchFamily="34" charset="0"/>
              </a:rPr>
              <a:t>Stephen M. Stahl, MD, PhD; University of California, San Diego.</a:t>
            </a:r>
            <a:endParaRPr lang="en-US" sz="1200" dirty="0">
              <a:latin typeface="Calibri" pitchFamily="34" charset="0"/>
              <a:cs typeface="Calibri" pitchFamily="34" charset="0"/>
            </a:endParaRPr>
          </a:p>
        </p:txBody>
      </p:sp>
      <p:sp>
        <p:nvSpPr>
          <p:cNvPr id="133" name="Rectangle 132"/>
          <p:cNvSpPr/>
          <p:nvPr/>
        </p:nvSpPr>
        <p:spPr>
          <a:xfrm>
            <a:off x="6781800" y="4495800"/>
            <a:ext cx="2209800" cy="1981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latin typeface="Calibri" pitchFamily="34" charset="0"/>
                <a:cs typeface="Calibri" pitchFamily="34" charset="0"/>
              </a:rPr>
              <a:t>Valdoxan, through regulation of circadian rhythms, has optimized effects on dopamine and norepinephrine. </a:t>
            </a:r>
            <a:endParaRPr lang="en-US" dirty="0">
              <a:latin typeface="Calibri" pitchFamily="34" charset="0"/>
              <a:cs typeface="Calibri" pitchFamily="34" charset="0"/>
            </a:endParaRPr>
          </a:p>
        </p:txBody>
      </p:sp>
      <p:cxnSp>
        <p:nvCxnSpPr>
          <p:cNvPr id="135" name="Straight Arrow Connector 134"/>
          <p:cNvCxnSpPr/>
          <p:nvPr/>
        </p:nvCxnSpPr>
        <p:spPr>
          <a:xfrm>
            <a:off x="4800600" y="4204447"/>
            <a:ext cx="2286000" cy="1588"/>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36" name="TextBox 135"/>
          <p:cNvSpPr txBox="1"/>
          <p:nvPr/>
        </p:nvSpPr>
        <p:spPr>
          <a:xfrm>
            <a:off x="7176849" y="3886200"/>
            <a:ext cx="1103186" cy="646331"/>
          </a:xfrm>
          <a:prstGeom prst="rect">
            <a:avLst/>
          </a:prstGeom>
          <a:noFill/>
        </p:spPr>
        <p:txBody>
          <a:bodyPr wrap="none" rtlCol="0">
            <a:spAutoFit/>
          </a:bodyPr>
          <a:lstStyle/>
          <a:p>
            <a:pPr algn="ctr"/>
            <a:r>
              <a:rPr lang="en-US" dirty="0" smtClean="0">
                <a:latin typeface="Calibri" pitchFamily="34" charset="0"/>
                <a:cs typeface="Calibri" pitchFamily="34" charset="0"/>
              </a:rPr>
              <a:t>MT</a:t>
            </a:r>
            <a:r>
              <a:rPr lang="en-US" baseline="-25000" dirty="0" smtClean="0">
                <a:latin typeface="Calibri" pitchFamily="34" charset="0"/>
                <a:cs typeface="Calibri" pitchFamily="34" charset="0"/>
              </a:rPr>
              <a:t>1</a:t>
            </a:r>
            <a:r>
              <a:rPr lang="en-US" dirty="0" smtClean="0">
                <a:latin typeface="Calibri" pitchFamily="34" charset="0"/>
                <a:cs typeface="Calibri" pitchFamily="34" charset="0"/>
              </a:rPr>
              <a:t>/MT</a:t>
            </a:r>
            <a:r>
              <a:rPr lang="en-US" baseline="-25000" dirty="0" smtClean="0">
                <a:latin typeface="Calibri" pitchFamily="34" charset="0"/>
                <a:cs typeface="Calibri" pitchFamily="34" charset="0"/>
              </a:rPr>
              <a:t>2</a:t>
            </a:r>
            <a:r>
              <a:rPr lang="en-US" dirty="0" smtClean="0">
                <a:latin typeface="Calibri" pitchFamily="34" charset="0"/>
                <a:cs typeface="Calibri" pitchFamily="34" charset="0"/>
              </a:rPr>
              <a:t> </a:t>
            </a:r>
          </a:p>
          <a:p>
            <a:pPr algn="ctr"/>
            <a:r>
              <a:rPr lang="en-US" dirty="0" smtClean="0">
                <a:latin typeface="Calibri" pitchFamily="34" charset="0"/>
                <a:cs typeface="Calibri" pitchFamily="34" charset="0"/>
              </a:rPr>
              <a:t>agonism</a:t>
            </a:r>
            <a:endParaRPr lang="en-US"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85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85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85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8566"/>
                                        </p:tgtEl>
                                        <p:attrNameLst>
                                          <p:attrName>style.visibility</p:attrName>
                                        </p:attrNameLst>
                                      </p:cBhvr>
                                      <p:to>
                                        <p:strVal val="visible"/>
                                      </p:to>
                                    </p:set>
                                  </p:childTnLst>
                                </p:cTn>
                              </p:par>
                              <p:par>
                                <p:cTn id="15" presetID="2" presetClass="entr" presetSubtype="4" fill="hold" nodeType="withEffect">
                                  <p:stCondLst>
                                    <p:cond delay="0"/>
                                  </p:stCondLst>
                                  <p:childTnLst>
                                    <p:set>
                                      <p:cBhvr>
                                        <p:cTn id="16" dur="1" fill="hold">
                                          <p:stCondLst>
                                            <p:cond delay="0"/>
                                          </p:stCondLst>
                                        </p:cTn>
                                        <p:tgtEl>
                                          <p:spTgt spid="112"/>
                                        </p:tgtEl>
                                        <p:attrNameLst>
                                          <p:attrName>style.visibility</p:attrName>
                                        </p:attrNameLst>
                                      </p:cBhvr>
                                      <p:to>
                                        <p:strVal val="visible"/>
                                      </p:to>
                                    </p:set>
                                    <p:anim calcmode="lin" valueType="num">
                                      <p:cBhvr additive="base">
                                        <p:cTn id="17" dur="500" fill="hold"/>
                                        <p:tgtEl>
                                          <p:spTgt spid="112"/>
                                        </p:tgtEl>
                                        <p:attrNameLst>
                                          <p:attrName>ppt_x</p:attrName>
                                        </p:attrNameLst>
                                      </p:cBhvr>
                                      <p:tavLst>
                                        <p:tav tm="0">
                                          <p:val>
                                            <p:strVal val="#ppt_x"/>
                                          </p:val>
                                        </p:tav>
                                        <p:tav tm="100000">
                                          <p:val>
                                            <p:strVal val="#ppt_x"/>
                                          </p:val>
                                        </p:tav>
                                      </p:tavLst>
                                    </p:anim>
                                    <p:anim calcmode="lin" valueType="num">
                                      <p:cBhvr additive="base">
                                        <p:cTn id="18" dur="500" fill="hold"/>
                                        <p:tgtEl>
                                          <p:spTgt spid="11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3"/>
                                        </p:tgtEl>
                                        <p:attrNameLst>
                                          <p:attrName>style.visibility</p:attrName>
                                        </p:attrNameLst>
                                      </p:cBhvr>
                                      <p:to>
                                        <p:strVal val="visible"/>
                                      </p:to>
                                    </p:set>
                                    <p:anim calcmode="lin" valueType="num">
                                      <p:cBhvr additive="base">
                                        <p:cTn id="21" dur="500" fill="hold"/>
                                        <p:tgtEl>
                                          <p:spTgt spid="123"/>
                                        </p:tgtEl>
                                        <p:attrNameLst>
                                          <p:attrName>ppt_x</p:attrName>
                                        </p:attrNameLst>
                                      </p:cBhvr>
                                      <p:tavLst>
                                        <p:tav tm="0">
                                          <p:val>
                                            <p:strVal val="#ppt_x"/>
                                          </p:val>
                                        </p:tav>
                                        <p:tav tm="100000">
                                          <p:val>
                                            <p:strVal val="#ppt_x"/>
                                          </p:val>
                                        </p:tav>
                                      </p:tavLst>
                                    </p:anim>
                                    <p:anim calcmode="lin" valueType="num">
                                      <p:cBhvr additive="base">
                                        <p:cTn id="22"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nodeType="clickEffect">
                                  <p:stCondLst>
                                    <p:cond delay="0"/>
                                  </p:stCondLst>
                                  <p:childTnLst>
                                    <p:set>
                                      <p:cBhvr>
                                        <p:cTn id="26" dur="1" fill="hold">
                                          <p:stCondLst>
                                            <p:cond delay="0"/>
                                          </p:stCondLst>
                                        </p:cTn>
                                        <p:tgtEl>
                                          <p:spTgt spid="135"/>
                                        </p:tgtEl>
                                        <p:attrNameLst>
                                          <p:attrName>style.visibility</p:attrName>
                                        </p:attrNameLst>
                                      </p:cBhvr>
                                      <p:to>
                                        <p:strVal val="visible"/>
                                      </p:to>
                                    </p:set>
                                    <p:anim calcmode="lin" valueType="num">
                                      <p:cBhvr>
                                        <p:cTn id="27" dur="500" fill="hold"/>
                                        <p:tgtEl>
                                          <p:spTgt spid="135"/>
                                        </p:tgtEl>
                                        <p:attrNameLst>
                                          <p:attrName>ppt_w</p:attrName>
                                        </p:attrNameLst>
                                      </p:cBhvr>
                                      <p:tavLst>
                                        <p:tav tm="0">
                                          <p:val>
                                            <p:fltVal val="0"/>
                                          </p:val>
                                        </p:tav>
                                        <p:tav tm="100000">
                                          <p:val>
                                            <p:strVal val="#ppt_w"/>
                                          </p:val>
                                        </p:tav>
                                      </p:tavLst>
                                    </p:anim>
                                    <p:anim calcmode="lin" valueType="num">
                                      <p:cBhvr>
                                        <p:cTn id="28" dur="500" fill="hold"/>
                                        <p:tgtEl>
                                          <p:spTgt spid="135"/>
                                        </p:tgtEl>
                                        <p:attrNameLst>
                                          <p:attrName>ppt_h</p:attrName>
                                        </p:attrNameLst>
                                      </p:cBhvr>
                                      <p:tavLst>
                                        <p:tav tm="0">
                                          <p:val>
                                            <p:fltVal val="0"/>
                                          </p:val>
                                        </p:tav>
                                        <p:tav tm="100000">
                                          <p:val>
                                            <p:strVal val="#ppt_h"/>
                                          </p:val>
                                        </p:tav>
                                      </p:tavLst>
                                    </p:anim>
                                    <p:animEffect transition="in" filter="fade">
                                      <p:cBhvr>
                                        <p:cTn id="29" dur="500"/>
                                        <p:tgtEl>
                                          <p:spTgt spid="135"/>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36"/>
                                        </p:tgtEl>
                                        <p:attrNameLst>
                                          <p:attrName>style.visibility</p:attrName>
                                        </p:attrNameLst>
                                      </p:cBhvr>
                                      <p:to>
                                        <p:strVal val="visible"/>
                                      </p:to>
                                    </p:set>
                                    <p:anim calcmode="lin" valueType="num">
                                      <p:cBhvr>
                                        <p:cTn id="32" dur="500" fill="hold"/>
                                        <p:tgtEl>
                                          <p:spTgt spid="136"/>
                                        </p:tgtEl>
                                        <p:attrNameLst>
                                          <p:attrName>ppt_w</p:attrName>
                                        </p:attrNameLst>
                                      </p:cBhvr>
                                      <p:tavLst>
                                        <p:tav tm="0">
                                          <p:val>
                                            <p:fltVal val="0"/>
                                          </p:val>
                                        </p:tav>
                                        <p:tav tm="100000">
                                          <p:val>
                                            <p:strVal val="#ppt_w"/>
                                          </p:val>
                                        </p:tav>
                                      </p:tavLst>
                                    </p:anim>
                                    <p:anim calcmode="lin" valueType="num">
                                      <p:cBhvr>
                                        <p:cTn id="33" dur="500" fill="hold"/>
                                        <p:tgtEl>
                                          <p:spTgt spid="136"/>
                                        </p:tgtEl>
                                        <p:attrNameLst>
                                          <p:attrName>ppt_h</p:attrName>
                                        </p:attrNameLst>
                                      </p:cBhvr>
                                      <p:tavLst>
                                        <p:tav tm="0">
                                          <p:val>
                                            <p:fltVal val="0"/>
                                          </p:val>
                                        </p:tav>
                                        <p:tav tm="100000">
                                          <p:val>
                                            <p:strVal val="#ppt_h"/>
                                          </p:val>
                                        </p:tav>
                                      </p:tavLst>
                                    </p:anim>
                                    <p:animEffect transition="in" filter="fade">
                                      <p:cBhvr>
                                        <p:cTn id="34" dur="500"/>
                                        <p:tgtEl>
                                          <p:spTgt spid="13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85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85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854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857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119"/>
                                        </p:tgtEl>
                                        <p:attrNameLst>
                                          <p:attrName>style.visibility</p:attrName>
                                        </p:attrNameLst>
                                      </p:cBhvr>
                                      <p:to>
                                        <p:strVal val="visible"/>
                                      </p:to>
                                    </p:set>
                                    <p:animEffect transition="in" filter="slide(fromBottom)">
                                      <p:cBhvr>
                                        <p:cTn id="49" dur="500"/>
                                        <p:tgtEl>
                                          <p:spTgt spid="119"/>
                                        </p:tgtEl>
                                      </p:cBhvr>
                                    </p:animEffect>
                                  </p:childTnLst>
                                </p:cTn>
                              </p:par>
                              <p:par>
                                <p:cTn id="50" presetID="1" presetClass="entr" presetSubtype="0" fill="hold" nodeType="withEffect">
                                  <p:stCondLst>
                                    <p:cond delay="0"/>
                                  </p:stCondLst>
                                  <p:childTnLst>
                                    <p:set>
                                      <p:cBhvr>
                                        <p:cTn id="51" dur="1" fill="hold">
                                          <p:stCondLst>
                                            <p:cond delay="0"/>
                                          </p:stCondLst>
                                        </p:cTn>
                                        <p:tgtEl>
                                          <p:spTgt spid="129"/>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30"/>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3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32"/>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120"/>
                                        </p:tgtEl>
                                        <p:attrNameLst>
                                          <p:attrName>style.visibility</p:attrName>
                                        </p:attrNameLst>
                                      </p:cBhvr>
                                      <p:to>
                                        <p:strVal val="visible"/>
                                      </p:to>
                                    </p:set>
                                    <p:animEffect transition="in" filter="slide(fromBottom)">
                                      <p:cBhvr>
                                        <p:cTn id="62" dur="500"/>
                                        <p:tgtEl>
                                          <p:spTgt spid="120"/>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133"/>
                                        </p:tgtEl>
                                        <p:attrNameLst>
                                          <p:attrName>style.visibility</p:attrName>
                                        </p:attrNameLst>
                                      </p:cBhvr>
                                      <p:to>
                                        <p:strVal val="visible"/>
                                      </p:to>
                                    </p:set>
                                    <p:anim calcmode="lin" valueType="num">
                                      <p:cBhvr>
                                        <p:cTn id="67" dur="500" fill="hold"/>
                                        <p:tgtEl>
                                          <p:spTgt spid="133"/>
                                        </p:tgtEl>
                                        <p:attrNameLst>
                                          <p:attrName>ppt_w</p:attrName>
                                        </p:attrNameLst>
                                      </p:cBhvr>
                                      <p:tavLst>
                                        <p:tav tm="0">
                                          <p:val>
                                            <p:fltVal val="0"/>
                                          </p:val>
                                        </p:tav>
                                        <p:tav tm="100000">
                                          <p:val>
                                            <p:strVal val="#ppt_w"/>
                                          </p:val>
                                        </p:tav>
                                      </p:tavLst>
                                    </p:anim>
                                    <p:anim calcmode="lin" valueType="num">
                                      <p:cBhvr>
                                        <p:cTn id="68" dur="500" fill="hold"/>
                                        <p:tgtEl>
                                          <p:spTgt spid="133"/>
                                        </p:tgtEl>
                                        <p:attrNameLst>
                                          <p:attrName>ppt_h</p:attrName>
                                        </p:attrNameLst>
                                      </p:cBhvr>
                                      <p:tavLst>
                                        <p:tav tm="0">
                                          <p:val>
                                            <p:fltVal val="0"/>
                                          </p:val>
                                        </p:tav>
                                        <p:tav tm="100000">
                                          <p:val>
                                            <p:strVal val="#ppt_h"/>
                                          </p:val>
                                        </p:tav>
                                      </p:tavLst>
                                    </p:anim>
                                    <p:animEffect transition="in" filter="fade">
                                      <p:cBhvr>
                                        <p:cTn id="6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45" grpId="0"/>
      <p:bldP spid="278546" grpId="0"/>
      <p:bldP spid="278548" grpId="0"/>
      <p:bldP spid="278549" grpId="0"/>
      <p:bldP spid="278559" grpId="0" animBg="1"/>
      <p:bldP spid="278560" grpId="0" animBg="1"/>
      <p:bldP spid="278566" grpId="0" animBg="1"/>
      <p:bldP spid="278567" grpId="0" animBg="1"/>
      <p:bldP spid="278574" grpId="0" animBg="1"/>
      <p:bldP spid="131" grpId="0"/>
      <p:bldP spid="132" grpId="0"/>
      <p:bldP spid="133" grpId="0" animBg="1"/>
      <p:bldP spid="1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152400"/>
            <a:ext cx="8095488" cy="1066800"/>
          </a:xfrm>
        </p:spPr>
        <p:txBody>
          <a:bodyPr>
            <a:normAutofit fontScale="90000"/>
          </a:bodyPr>
          <a:lstStyle/>
          <a:p>
            <a:r>
              <a:rPr lang="en-US" dirty="0" smtClean="0"/>
              <a:t>Valdoxan’s Clean Binding Profile Suggests Minimal Side Effects</a:t>
            </a:r>
            <a:endParaRPr lang="en-US" dirty="0"/>
          </a:p>
        </p:txBody>
      </p:sp>
      <p:grpSp>
        <p:nvGrpSpPr>
          <p:cNvPr id="2" name="Group 50"/>
          <p:cNvGrpSpPr/>
          <p:nvPr/>
        </p:nvGrpSpPr>
        <p:grpSpPr>
          <a:xfrm>
            <a:off x="1524000" y="2133600"/>
            <a:ext cx="2743200" cy="2590800"/>
            <a:chOff x="304800" y="1828800"/>
            <a:chExt cx="2743200" cy="2590800"/>
          </a:xfrm>
        </p:grpSpPr>
        <p:grpSp>
          <p:nvGrpSpPr>
            <p:cNvPr id="3" name="Group 8"/>
            <p:cNvGrpSpPr/>
            <p:nvPr/>
          </p:nvGrpSpPr>
          <p:grpSpPr>
            <a:xfrm>
              <a:off x="685800" y="2286000"/>
              <a:ext cx="2078992" cy="2046216"/>
              <a:chOff x="3434396" y="1748349"/>
              <a:chExt cx="2078992" cy="2046216"/>
            </a:xfrm>
          </p:grpSpPr>
          <p:sp>
            <p:nvSpPr>
              <p:cNvPr id="10" name="Diagonal Stripe 9"/>
              <p:cNvSpPr/>
              <p:nvPr/>
            </p:nvSpPr>
            <p:spPr>
              <a:xfrm rot="20514880">
                <a:off x="4548858" y="2008670"/>
                <a:ext cx="381000" cy="228600"/>
              </a:xfrm>
              <a:prstGeom prst="diagStripe">
                <a:avLst/>
              </a:prstGeom>
              <a:solidFill>
                <a:schemeClr val="bg2">
                  <a:lumMod val="5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solidFill>
                    <a:schemeClr val="tx1"/>
                  </a:solidFill>
                  <a:latin typeface="Calibri" pitchFamily="34" charset="0"/>
                  <a:cs typeface="Calibri" pitchFamily="34" charset="0"/>
                </a:endParaRPr>
              </a:p>
            </p:txBody>
          </p:sp>
          <p:sp>
            <p:nvSpPr>
              <p:cNvPr id="11" name="Pentagon 10"/>
              <p:cNvSpPr/>
              <p:nvPr/>
            </p:nvSpPr>
            <p:spPr>
              <a:xfrm rot="12762589">
                <a:off x="3434396" y="2242078"/>
                <a:ext cx="609600" cy="381000"/>
              </a:xfrm>
              <a:prstGeom prst="homePlat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2" name="Rectangle 11"/>
              <p:cNvSpPr/>
              <p:nvPr/>
            </p:nvSpPr>
            <p:spPr>
              <a:xfrm>
                <a:off x="4141788" y="1955179"/>
                <a:ext cx="381000" cy="3810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3" name="Regular Pentagon 12"/>
              <p:cNvSpPr/>
              <p:nvPr/>
            </p:nvSpPr>
            <p:spPr>
              <a:xfrm rot="13823222">
                <a:off x="3478685" y="3044676"/>
                <a:ext cx="533400" cy="533400"/>
              </a:xfrm>
              <a:prstGeom prst="pentag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4" name="Text Box 22"/>
              <p:cNvSpPr txBox="1">
                <a:spLocks noChangeArrowheads="1"/>
              </p:cNvSpPr>
              <p:nvPr/>
            </p:nvSpPr>
            <p:spPr bwMode="auto">
              <a:xfrm>
                <a:off x="3532188" y="3174379"/>
                <a:ext cx="405880" cy="276999"/>
              </a:xfrm>
              <a:prstGeom prst="rect">
                <a:avLst/>
              </a:prstGeom>
              <a:noFill/>
              <a:ln w="9525">
                <a:noFill/>
                <a:miter lim="800000"/>
                <a:headEnd/>
                <a:tailEnd/>
              </a:ln>
            </p:spPr>
            <p:txBody>
              <a:bodyPr wrap="none">
                <a:spAutoFit/>
              </a:bodyPr>
              <a:lstStyle/>
              <a:p>
                <a:r>
                  <a:rPr lang="en-US" sz="1200" b="1" dirty="0">
                    <a:solidFill>
                      <a:srgbClr val="000000"/>
                    </a:solidFill>
                    <a:latin typeface="Calibri" pitchFamily="34" charset="0"/>
                    <a:cs typeface="Calibri" pitchFamily="34" charset="0"/>
                  </a:rPr>
                  <a:t>M1</a:t>
                </a:r>
              </a:p>
            </p:txBody>
          </p:sp>
          <p:sp>
            <p:nvSpPr>
              <p:cNvPr id="15" name="Text Box 25"/>
              <p:cNvSpPr txBox="1">
                <a:spLocks noChangeArrowheads="1"/>
              </p:cNvSpPr>
              <p:nvPr/>
            </p:nvSpPr>
            <p:spPr bwMode="auto">
              <a:xfrm>
                <a:off x="4141788" y="1911637"/>
                <a:ext cx="360996" cy="276999"/>
              </a:xfrm>
              <a:prstGeom prst="rect">
                <a:avLst/>
              </a:prstGeom>
              <a:noFill/>
              <a:ln w="9525">
                <a:noFill/>
                <a:miter lim="800000"/>
                <a:headEnd/>
                <a:tailEnd/>
              </a:ln>
            </p:spPr>
            <p:txBody>
              <a:bodyPr wrap="none">
                <a:spAutoFit/>
              </a:bodyPr>
              <a:lstStyle/>
              <a:p>
                <a:r>
                  <a:rPr lang="en-US" sz="1200" b="1" dirty="0">
                    <a:solidFill>
                      <a:srgbClr val="000000"/>
                    </a:solidFill>
                    <a:latin typeface="Calibri" pitchFamily="34" charset="0"/>
                    <a:cs typeface="Calibri" pitchFamily="34" charset="0"/>
                  </a:rPr>
                  <a:t>H1</a:t>
                </a:r>
              </a:p>
            </p:txBody>
          </p:sp>
          <p:sp>
            <p:nvSpPr>
              <p:cNvPr id="16" name="Text Box 26"/>
              <p:cNvSpPr txBox="1">
                <a:spLocks noChangeArrowheads="1"/>
              </p:cNvSpPr>
              <p:nvPr/>
            </p:nvSpPr>
            <p:spPr bwMode="auto">
              <a:xfrm>
                <a:off x="3532188" y="2259979"/>
                <a:ext cx="405721" cy="276999"/>
              </a:xfrm>
              <a:prstGeom prst="rect">
                <a:avLst/>
              </a:prstGeom>
              <a:noFill/>
              <a:ln w="9525">
                <a:noFill/>
                <a:miter lim="800000"/>
                <a:headEnd/>
                <a:tailEnd/>
              </a:ln>
            </p:spPr>
            <p:txBody>
              <a:bodyPr wrap="square">
                <a:spAutoFit/>
              </a:bodyPr>
              <a:lstStyle/>
              <a:p>
                <a:r>
                  <a:rPr lang="en-US" sz="1200" b="1" dirty="0" smtClean="0">
                    <a:solidFill>
                      <a:schemeClr val="bg1"/>
                    </a:solidFill>
                    <a:latin typeface="Calibri" pitchFamily="34" charset="0"/>
                    <a:cs typeface="Calibri" pitchFamily="34" charset="0"/>
                  </a:rPr>
                  <a:t>a1</a:t>
                </a:r>
                <a:endParaRPr lang="en-US" sz="1200" b="1" dirty="0">
                  <a:solidFill>
                    <a:schemeClr val="bg1"/>
                  </a:solidFill>
                  <a:latin typeface="Calibri" pitchFamily="34" charset="0"/>
                  <a:cs typeface="Calibri" pitchFamily="34" charset="0"/>
                </a:endParaRPr>
              </a:p>
            </p:txBody>
          </p:sp>
          <p:sp>
            <p:nvSpPr>
              <p:cNvPr id="17" name="Text Box 28"/>
              <p:cNvSpPr txBox="1">
                <a:spLocks noChangeArrowheads="1"/>
              </p:cNvSpPr>
              <p:nvPr/>
            </p:nvSpPr>
            <p:spPr bwMode="auto">
              <a:xfrm>
                <a:off x="4544560" y="1748349"/>
                <a:ext cx="533400" cy="276999"/>
              </a:xfrm>
              <a:prstGeom prst="rect">
                <a:avLst/>
              </a:prstGeom>
              <a:noFill/>
              <a:ln w="9525">
                <a:noFill/>
                <a:miter lim="800000"/>
                <a:headEnd/>
                <a:tailEnd/>
              </a:ln>
            </p:spPr>
            <p:txBody>
              <a:bodyPr wrap="square">
                <a:spAutoFit/>
              </a:bodyPr>
              <a:lstStyle/>
              <a:p>
                <a:r>
                  <a:rPr lang="en-US" sz="1200" b="1" dirty="0">
                    <a:latin typeface="Calibri" pitchFamily="34" charset="0"/>
                    <a:cs typeface="Calibri" pitchFamily="34" charset="0"/>
                  </a:rPr>
                  <a:t>NA+</a:t>
                </a:r>
              </a:p>
            </p:txBody>
          </p:sp>
          <p:sp>
            <p:nvSpPr>
              <p:cNvPr id="18" name="Rounded Rectangle 17"/>
              <p:cNvSpPr/>
              <p:nvPr/>
            </p:nvSpPr>
            <p:spPr>
              <a:xfrm rot="20117420">
                <a:off x="4567537" y="2173202"/>
                <a:ext cx="762000" cy="381000"/>
              </a:xfrm>
              <a:prstGeom prst="roundRect">
                <a:avLst/>
              </a:prstGeom>
              <a:solidFill>
                <a:schemeClr val="accent6">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19" name="Isosceles Triangle 18"/>
              <p:cNvSpPr/>
              <p:nvPr/>
            </p:nvSpPr>
            <p:spPr>
              <a:xfrm rot="5400000">
                <a:off x="4827588" y="2412379"/>
                <a:ext cx="609600" cy="762000"/>
              </a:xfrm>
              <a:prstGeom prst="triangl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0" name="Rounded Rectangle 19"/>
              <p:cNvSpPr/>
              <p:nvPr/>
            </p:nvSpPr>
            <p:spPr>
              <a:xfrm rot="18985886">
                <a:off x="4717144" y="2956365"/>
                <a:ext cx="304800" cy="685800"/>
              </a:xfrm>
              <a:prstGeom prst="roundRect">
                <a:avLst/>
              </a:prstGeom>
              <a:solidFill>
                <a:schemeClr val="accent4">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1" name="Rounded Rectangle 20"/>
              <p:cNvSpPr/>
              <p:nvPr/>
            </p:nvSpPr>
            <p:spPr>
              <a:xfrm rot="21198126">
                <a:off x="4336144" y="3108765"/>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2" name="Oval 21"/>
              <p:cNvSpPr/>
              <p:nvPr/>
            </p:nvSpPr>
            <p:spPr>
              <a:xfrm>
                <a:off x="3760788" y="2183779"/>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23" name="Text Box 24"/>
              <p:cNvSpPr txBox="1">
                <a:spLocks noChangeArrowheads="1"/>
              </p:cNvSpPr>
              <p:nvPr/>
            </p:nvSpPr>
            <p:spPr bwMode="auto">
              <a:xfrm>
                <a:off x="4827588" y="2183779"/>
                <a:ext cx="385042" cy="276999"/>
              </a:xfrm>
              <a:prstGeom prst="rect">
                <a:avLst/>
              </a:prstGeom>
              <a:noFill/>
              <a:ln w="9525">
                <a:noFill/>
                <a:miter lim="800000"/>
                <a:headEnd/>
                <a:tailEnd/>
              </a:ln>
            </p:spPr>
            <p:txBody>
              <a:bodyPr wrap="none">
                <a:spAutoFit/>
              </a:bodyPr>
              <a:lstStyle/>
              <a:p>
                <a:r>
                  <a:rPr lang="en-US" sz="1200" b="1" dirty="0">
                    <a:solidFill>
                      <a:schemeClr val="bg1"/>
                    </a:solidFill>
                    <a:latin typeface="Calibri" pitchFamily="34" charset="0"/>
                    <a:cs typeface="Calibri" pitchFamily="34" charset="0"/>
                  </a:rPr>
                  <a:t>SRI</a:t>
                </a:r>
              </a:p>
            </p:txBody>
          </p:sp>
          <p:sp>
            <p:nvSpPr>
              <p:cNvPr id="24" name="Text Box 30"/>
              <p:cNvSpPr txBox="1">
                <a:spLocks noChangeArrowheads="1"/>
              </p:cNvSpPr>
              <p:nvPr/>
            </p:nvSpPr>
            <p:spPr bwMode="auto">
              <a:xfrm>
                <a:off x="4903788" y="2640979"/>
                <a:ext cx="413896" cy="276999"/>
              </a:xfrm>
              <a:prstGeom prst="rect">
                <a:avLst/>
              </a:prstGeom>
              <a:noFill/>
              <a:ln w="9525">
                <a:noFill/>
                <a:miter lim="800000"/>
                <a:headEnd/>
                <a:tailEnd/>
              </a:ln>
            </p:spPr>
            <p:txBody>
              <a:bodyPr wrap="none">
                <a:spAutoFit/>
              </a:bodyPr>
              <a:lstStyle/>
              <a:p>
                <a:r>
                  <a:rPr lang="en-US" sz="1200" b="1" dirty="0">
                    <a:solidFill>
                      <a:srgbClr val="000000"/>
                    </a:solidFill>
                    <a:latin typeface="Calibri" pitchFamily="34" charset="0"/>
                    <a:cs typeface="Calibri" pitchFamily="34" charset="0"/>
                  </a:rPr>
                  <a:t>NRI</a:t>
                </a:r>
              </a:p>
            </p:txBody>
          </p:sp>
          <p:sp>
            <p:nvSpPr>
              <p:cNvPr id="25" name="Text Box 29"/>
              <p:cNvSpPr txBox="1">
                <a:spLocks noChangeArrowheads="1"/>
              </p:cNvSpPr>
              <p:nvPr/>
            </p:nvSpPr>
            <p:spPr bwMode="auto">
              <a:xfrm>
                <a:off x="4751388" y="3250579"/>
                <a:ext cx="655949" cy="276999"/>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5-HT2A</a:t>
                </a:r>
                <a:endParaRPr lang="en-US" sz="1200" b="1" dirty="0">
                  <a:latin typeface="Calibri" pitchFamily="34" charset="0"/>
                  <a:cs typeface="Calibri" pitchFamily="34" charset="0"/>
                </a:endParaRPr>
              </a:p>
            </p:txBody>
          </p:sp>
          <p:sp>
            <p:nvSpPr>
              <p:cNvPr id="26" name="Text Box 23"/>
              <p:cNvSpPr txBox="1">
                <a:spLocks noChangeArrowheads="1"/>
              </p:cNvSpPr>
              <p:nvPr/>
            </p:nvSpPr>
            <p:spPr bwMode="auto">
              <a:xfrm>
                <a:off x="3989388" y="3479179"/>
                <a:ext cx="644728" cy="276999"/>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grpSp>
        <p:sp>
          <p:nvSpPr>
            <p:cNvPr id="46" name="TextBox 45"/>
            <p:cNvSpPr txBox="1"/>
            <p:nvPr/>
          </p:nvSpPr>
          <p:spPr>
            <a:xfrm>
              <a:off x="457200" y="1905000"/>
              <a:ext cx="2478114" cy="369332"/>
            </a:xfrm>
            <a:prstGeom prst="rect">
              <a:avLst/>
            </a:prstGeom>
            <a:noFill/>
          </p:spPr>
          <p:txBody>
            <a:bodyPr wrap="square" rtlCol="0">
              <a:spAutoFit/>
            </a:bodyPr>
            <a:lstStyle/>
            <a:p>
              <a:r>
                <a:rPr lang="en-US" dirty="0" smtClean="0">
                  <a:latin typeface="Calibri" pitchFamily="34" charset="0"/>
                  <a:cs typeface="Calibri" pitchFamily="34" charset="0"/>
                </a:rPr>
                <a:t>Tricyclic Antidepressants</a:t>
              </a:r>
              <a:endParaRPr lang="en-US" dirty="0">
                <a:latin typeface="Calibri" pitchFamily="34" charset="0"/>
                <a:cs typeface="Calibri" pitchFamily="34" charset="0"/>
              </a:endParaRPr>
            </a:p>
          </p:txBody>
        </p:sp>
        <p:sp>
          <p:nvSpPr>
            <p:cNvPr id="50" name="Rounded Rectangle 49"/>
            <p:cNvSpPr/>
            <p:nvPr/>
          </p:nvSpPr>
          <p:spPr>
            <a:xfrm>
              <a:off x="304800" y="1828800"/>
              <a:ext cx="2743200" cy="2590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grpSp>
        <p:nvGrpSpPr>
          <p:cNvPr id="42" name="Group 56"/>
          <p:cNvGrpSpPr/>
          <p:nvPr/>
        </p:nvGrpSpPr>
        <p:grpSpPr>
          <a:xfrm>
            <a:off x="4800600" y="2057400"/>
            <a:ext cx="2743200" cy="2743200"/>
            <a:chOff x="6248400" y="2209800"/>
            <a:chExt cx="2743200" cy="2743200"/>
          </a:xfrm>
        </p:grpSpPr>
        <p:grpSp>
          <p:nvGrpSpPr>
            <p:cNvPr id="43" name="Group 33"/>
            <p:cNvGrpSpPr/>
            <p:nvPr/>
          </p:nvGrpSpPr>
          <p:grpSpPr>
            <a:xfrm>
              <a:off x="6934200" y="2971800"/>
              <a:ext cx="1423935" cy="1838281"/>
              <a:chOff x="6553200" y="2080261"/>
              <a:chExt cx="1423935" cy="1838281"/>
            </a:xfrm>
          </p:grpSpPr>
          <p:sp>
            <p:nvSpPr>
              <p:cNvPr id="35" name="Plaque 34"/>
              <p:cNvSpPr/>
              <p:nvPr/>
            </p:nvSpPr>
            <p:spPr>
              <a:xfrm rot="18412189">
                <a:off x="7299960" y="2118361"/>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6" name="Plaque 35"/>
              <p:cNvSpPr/>
              <p:nvPr/>
            </p:nvSpPr>
            <p:spPr>
              <a:xfrm rot="2562747">
                <a:off x="7367535" y="3086155"/>
                <a:ext cx="609600" cy="533400"/>
              </a:xfrm>
              <a:prstGeom prst="plaque">
                <a:avLst>
                  <a:gd name="adj" fmla="val 3299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7" name="TextBox 36"/>
              <p:cNvSpPr txBox="1"/>
              <p:nvPr/>
            </p:nvSpPr>
            <p:spPr>
              <a:xfrm>
                <a:off x="7391400" y="2133600"/>
                <a:ext cx="474810" cy="276999"/>
              </a:xfrm>
              <a:prstGeom prst="rect">
                <a:avLst/>
              </a:prstGeom>
              <a:noFill/>
            </p:spPr>
            <p:txBody>
              <a:bodyPr wrap="none" rtlCol="0">
                <a:spAutoFit/>
              </a:bodyPr>
              <a:lstStyle/>
              <a:p>
                <a:r>
                  <a:rPr lang="en-US" sz="1200" b="1" dirty="0" smtClean="0">
                    <a:latin typeface="Calibri" pitchFamily="34" charset="0"/>
                    <a:cs typeface="Calibri" pitchFamily="34" charset="0"/>
                  </a:rPr>
                  <a:t>MT1</a:t>
                </a:r>
                <a:endParaRPr lang="en-US" sz="1200" b="1" dirty="0">
                  <a:latin typeface="Calibri" pitchFamily="34" charset="0"/>
                  <a:cs typeface="Calibri" pitchFamily="34" charset="0"/>
                </a:endParaRPr>
              </a:p>
            </p:txBody>
          </p:sp>
          <p:sp>
            <p:nvSpPr>
              <p:cNvPr id="38" name="TextBox 37"/>
              <p:cNvSpPr txBox="1"/>
              <p:nvPr/>
            </p:nvSpPr>
            <p:spPr>
              <a:xfrm>
                <a:off x="7467600" y="3276600"/>
                <a:ext cx="474810" cy="276999"/>
              </a:xfrm>
              <a:prstGeom prst="rect">
                <a:avLst/>
              </a:prstGeom>
              <a:noFill/>
            </p:spPr>
            <p:txBody>
              <a:bodyPr wrap="none" rtlCol="0">
                <a:spAutoFit/>
              </a:bodyPr>
              <a:lstStyle/>
              <a:p>
                <a:r>
                  <a:rPr lang="en-US" sz="1200" b="1" dirty="0" smtClean="0">
                    <a:latin typeface="Calibri" pitchFamily="34" charset="0"/>
                    <a:cs typeface="Calibri" pitchFamily="34" charset="0"/>
                  </a:rPr>
                  <a:t>MT2</a:t>
                </a:r>
                <a:endParaRPr lang="en-US" sz="1200" b="1" dirty="0">
                  <a:latin typeface="Calibri" pitchFamily="34" charset="0"/>
                  <a:cs typeface="Calibri" pitchFamily="34" charset="0"/>
                </a:endParaRPr>
              </a:p>
            </p:txBody>
          </p:sp>
          <p:sp>
            <p:nvSpPr>
              <p:cNvPr id="39" name="Rounded Rectangle 38"/>
              <p:cNvSpPr/>
              <p:nvPr/>
            </p:nvSpPr>
            <p:spPr>
              <a:xfrm rot="1439477">
                <a:off x="6755657" y="3232742"/>
                <a:ext cx="304800"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0" name="Text Box 23"/>
              <p:cNvSpPr txBox="1">
                <a:spLocks noChangeArrowheads="1"/>
              </p:cNvSpPr>
              <p:nvPr/>
            </p:nvSpPr>
            <p:spPr bwMode="auto">
              <a:xfrm>
                <a:off x="6629400" y="3505200"/>
                <a:ext cx="644728" cy="276999"/>
              </a:xfrm>
              <a:prstGeom prst="rect">
                <a:avLst/>
              </a:prstGeom>
              <a:noFill/>
              <a:ln w="9525">
                <a:noFill/>
                <a:miter lim="800000"/>
                <a:headEnd/>
                <a:tailEnd/>
              </a:ln>
            </p:spPr>
            <p:txBody>
              <a:bodyPr wrap="none">
                <a:spAutoFit/>
              </a:bodyPr>
              <a:lstStyle/>
              <a:p>
                <a:r>
                  <a:rPr lang="en-US" sz="1200" b="1" dirty="0" smtClean="0">
                    <a:latin typeface="Calibri" pitchFamily="34" charset="0"/>
                    <a:cs typeface="Calibri" pitchFamily="34" charset="0"/>
                  </a:rPr>
                  <a:t>5-HT2C</a:t>
                </a:r>
                <a:endParaRPr lang="en-US" sz="1200" b="1" dirty="0">
                  <a:latin typeface="Calibri" pitchFamily="34" charset="0"/>
                  <a:cs typeface="Calibri" pitchFamily="34" charset="0"/>
                </a:endParaRPr>
              </a:p>
            </p:txBody>
          </p:sp>
          <p:sp>
            <p:nvSpPr>
              <p:cNvPr id="41" name="Oval 40"/>
              <p:cNvSpPr/>
              <p:nvPr/>
            </p:nvSpPr>
            <p:spPr>
              <a:xfrm>
                <a:off x="6553200" y="2286000"/>
                <a:ext cx="1219200" cy="1219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49" name="TextBox 48"/>
            <p:cNvSpPr txBox="1"/>
            <p:nvPr/>
          </p:nvSpPr>
          <p:spPr>
            <a:xfrm>
              <a:off x="6834692" y="2286000"/>
              <a:ext cx="1493807" cy="646331"/>
            </a:xfrm>
            <a:prstGeom prst="rect">
              <a:avLst/>
            </a:prstGeom>
            <a:noFill/>
          </p:spPr>
          <p:txBody>
            <a:bodyPr wrap="none" rtlCol="0">
              <a:spAutoFit/>
            </a:bodyPr>
            <a:lstStyle/>
            <a:p>
              <a:pPr algn="ctr"/>
              <a:r>
                <a:rPr lang="en-US" dirty="0" smtClean="0">
                  <a:latin typeface="Calibri" pitchFamily="34" charset="0"/>
                  <a:cs typeface="Calibri" pitchFamily="34" charset="0"/>
                </a:rPr>
                <a:t>Valdoxan </a:t>
              </a:r>
            </a:p>
            <a:p>
              <a:pPr algn="ctr"/>
              <a:r>
                <a:rPr lang="en-US" dirty="0" smtClean="0">
                  <a:latin typeface="Calibri" pitchFamily="34" charset="0"/>
                  <a:cs typeface="Calibri" pitchFamily="34" charset="0"/>
                </a:rPr>
                <a:t>(agomelatine)</a:t>
              </a:r>
              <a:endParaRPr lang="en-US" dirty="0">
                <a:latin typeface="Calibri" pitchFamily="34" charset="0"/>
                <a:cs typeface="Calibri" pitchFamily="34" charset="0"/>
              </a:endParaRPr>
            </a:p>
          </p:txBody>
        </p:sp>
        <p:sp>
          <p:nvSpPr>
            <p:cNvPr id="54" name="Rounded Rectangle 53"/>
            <p:cNvSpPr/>
            <p:nvPr/>
          </p:nvSpPr>
          <p:spPr>
            <a:xfrm>
              <a:off x="6248400" y="2209800"/>
              <a:ext cx="2743200" cy="2743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grpSp>
      <p:sp>
        <p:nvSpPr>
          <p:cNvPr id="57" name="TextBox 56"/>
          <p:cNvSpPr txBox="1"/>
          <p:nvPr/>
        </p:nvSpPr>
        <p:spPr>
          <a:xfrm>
            <a:off x="1371600" y="5334000"/>
            <a:ext cx="6324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latin typeface="Calibri" pitchFamily="34" charset="0"/>
                <a:cs typeface="Calibri" pitchFamily="34" charset="0"/>
              </a:rPr>
              <a:t>Valdoxan has no influence on extracellular serotonin levels, suggesting an even greater lack of side effects. </a:t>
            </a:r>
            <a:endParaRPr lang="en-US" dirty="0">
              <a:latin typeface="Calibri" pitchFamily="34" charset="0"/>
              <a:cs typeface="Calibri" pitchFamily="34" charset="0"/>
            </a:endParaRPr>
          </a:p>
        </p:txBody>
      </p:sp>
      <p:sp>
        <p:nvSpPr>
          <p:cNvPr id="44" name="Rectangle 43"/>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Stahl SM. </a:t>
            </a:r>
            <a:r>
              <a:rPr lang="en-US" sz="1200" i="1" dirty="0" smtClean="0">
                <a:latin typeface="Calibri" pitchFamily="34" charset="0"/>
                <a:cs typeface="Calibri" pitchFamily="34" charset="0"/>
              </a:rPr>
              <a:t>Stahl’s Essential Psychopharmacology. </a:t>
            </a:r>
            <a:r>
              <a:rPr lang="en-US" sz="1200" dirty="0" smtClean="0">
                <a:latin typeface="Calibri" pitchFamily="34" charset="0"/>
                <a:cs typeface="Calibri" pitchFamily="34" charset="0"/>
              </a:rPr>
              <a:t>3rd ed. 2008; Millan MJ et al. </a:t>
            </a:r>
            <a:r>
              <a:rPr lang="en-US" sz="1200" i="1" dirty="0" smtClean="0">
                <a:latin typeface="Calibri" pitchFamily="34" charset="0"/>
                <a:cs typeface="Calibri" pitchFamily="34" charset="0"/>
              </a:rPr>
              <a:t>Psychopharmacol. </a:t>
            </a:r>
            <a:r>
              <a:rPr lang="en-US" sz="1200" dirty="0" smtClean="0">
                <a:latin typeface="Calibri" pitchFamily="34" charset="0"/>
                <a:cs typeface="Calibri" pitchFamily="34" charset="0"/>
              </a:rPr>
              <a:t>2005.</a:t>
            </a:r>
            <a:endParaRPr lang="en-US" sz="1200" dirty="0">
              <a:latin typeface="Calibri" pitchFamily="34" charset="0"/>
              <a:cs typeface="Calibri" pitchFamily="34" charset="0"/>
            </a:endParaRPr>
          </a:p>
        </p:txBody>
      </p:sp>
      <p:sp>
        <p:nvSpPr>
          <p:cNvPr id="45" name="TextBox 44"/>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Valdoxan Pharmacology:                               Can the circadian clock be reset?</a:t>
            </a:r>
            <a:endParaRPr lang="en-US" dirty="0"/>
          </a:p>
        </p:txBody>
      </p:sp>
      <p:sp>
        <p:nvSpPr>
          <p:cNvPr id="3" name="Content Placeholder 2"/>
          <p:cNvSpPr>
            <a:spLocks noGrp="1"/>
          </p:cNvSpPr>
          <p:nvPr>
            <p:ph idx="1"/>
          </p:nvPr>
        </p:nvSpPr>
        <p:spPr>
          <a:xfrm>
            <a:off x="762000" y="1600200"/>
            <a:ext cx="8171688" cy="5029200"/>
          </a:xfrm>
        </p:spPr>
        <p:txBody>
          <a:bodyPr>
            <a:normAutofit fontScale="32500" lnSpcReduction="20000"/>
          </a:bodyPr>
          <a:lstStyle/>
          <a:p>
            <a:pPr>
              <a:lnSpc>
                <a:spcPct val="120000"/>
              </a:lnSpc>
              <a:spcBef>
                <a:spcPts val="0"/>
              </a:spcBef>
              <a:spcAft>
                <a:spcPts val="1800"/>
              </a:spcAft>
              <a:buClrTx/>
            </a:pPr>
            <a:r>
              <a:rPr lang="en-US" sz="7700" dirty="0" smtClean="0"/>
              <a:t>Valdoxan is an agonist at MT</a:t>
            </a:r>
            <a:r>
              <a:rPr lang="en-US" sz="8000" baseline="-25000" dirty="0" smtClean="0">
                <a:latin typeface="Calibri" pitchFamily="34" charset="0"/>
                <a:cs typeface="Calibri" pitchFamily="34" charset="0"/>
              </a:rPr>
              <a:t>1</a:t>
            </a:r>
            <a:r>
              <a:rPr lang="en-US" sz="7700" baseline="-25000" dirty="0" smtClean="0"/>
              <a:t> </a:t>
            </a:r>
            <a:r>
              <a:rPr lang="en-US" sz="7700" dirty="0" smtClean="0"/>
              <a:t>and MT</a:t>
            </a:r>
            <a:r>
              <a:rPr lang="en-US" sz="8000" baseline="-25000" dirty="0" smtClean="0"/>
              <a:t>2</a:t>
            </a:r>
            <a:r>
              <a:rPr lang="en-US" sz="7700" dirty="0" smtClean="0"/>
              <a:t> and an antagonist at 5-HT</a:t>
            </a:r>
            <a:r>
              <a:rPr lang="en-US" sz="8000" baseline="-25000" dirty="0" smtClean="0"/>
              <a:t>2C</a:t>
            </a:r>
            <a:r>
              <a:rPr lang="en-US" sz="7700" dirty="0" smtClean="0"/>
              <a:t>.</a:t>
            </a:r>
          </a:p>
          <a:p>
            <a:pPr>
              <a:lnSpc>
                <a:spcPct val="120000"/>
              </a:lnSpc>
              <a:spcBef>
                <a:spcPts val="0"/>
              </a:spcBef>
              <a:spcAft>
                <a:spcPts val="600"/>
              </a:spcAft>
              <a:buClrTx/>
            </a:pPr>
            <a:r>
              <a:rPr lang="en-US" sz="7700" dirty="0" smtClean="0"/>
              <a:t>Thanks to this receptor binding profile, Valdoxan . . .</a:t>
            </a:r>
          </a:p>
          <a:p>
            <a:pPr lvl="1">
              <a:lnSpc>
                <a:spcPct val="120000"/>
              </a:lnSpc>
              <a:spcBef>
                <a:spcPts val="0"/>
              </a:spcBef>
              <a:spcAft>
                <a:spcPts val="600"/>
              </a:spcAft>
            </a:pPr>
            <a:r>
              <a:rPr lang="en-US" sz="6900" dirty="0" smtClean="0"/>
              <a:t>Releases NE and DA in the frontal cortex</a:t>
            </a:r>
          </a:p>
          <a:p>
            <a:pPr lvl="1">
              <a:lnSpc>
                <a:spcPct val="120000"/>
              </a:lnSpc>
              <a:spcBef>
                <a:spcPts val="0"/>
              </a:spcBef>
              <a:spcAft>
                <a:spcPts val="600"/>
              </a:spcAft>
            </a:pPr>
            <a:r>
              <a:rPr lang="en-US" sz="6900" dirty="0" smtClean="0"/>
              <a:t>Demonstrates efficacy without increasing serotonin release</a:t>
            </a:r>
          </a:p>
          <a:p>
            <a:pPr lvl="1">
              <a:lnSpc>
                <a:spcPct val="120000"/>
              </a:lnSpc>
              <a:spcBef>
                <a:spcPts val="0"/>
              </a:spcBef>
              <a:spcAft>
                <a:spcPts val="600"/>
              </a:spcAft>
            </a:pPr>
            <a:r>
              <a:rPr lang="en-US" sz="6900" dirty="0" smtClean="0"/>
              <a:t>Decreases stress-induced glutamate release</a:t>
            </a:r>
          </a:p>
          <a:p>
            <a:pPr lvl="1">
              <a:lnSpc>
                <a:spcPct val="120000"/>
              </a:lnSpc>
              <a:spcBef>
                <a:spcPts val="0"/>
              </a:spcBef>
              <a:spcAft>
                <a:spcPts val="600"/>
              </a:spcAft>
            </a:pPr>
            <a:r>
              <a:rPr lang="en-US" sz="6900" dirty="0" smtClean="0"/>
              <a:t>Increases </a:t>
            </a:r>
            <a:r>
              <a:rPr lang="en-US" sz="6900" dirty="0" err="1" smtClean="0"/>
              <a:t>kinases</a:t>
            </a:r>
            <a:r>
              <a:rPr lang="en-US" sz="6900" dirty="0" smtClean="0"/>
              <a:t> that can set the circadian clock forward</a:t>
            </a:r>
          </a:p>
          <a:p>
            <a:pPr lvl="1">
              <a:lnSpc>
                <a:spcPct val="120000"/>
              </a:lnSpc>
              <a:spcBef>
                <a:spcPts val="0"/>
              </a:spcBef>
              <a:spcAft>
                <a:spcPts val="600"/>
              </a:spcAft>
            </a:pPr>
            <a:r>
              <a:rPr lang="en-US" sz="6900" dirty="0" smtClean="0"/>
              <a:t>Increases BDNF,  hippocampal neurogenesis, and cell survival</a:t>
            </a:r>
          </a:p>
          <a:p>
            <a:pPr lvl="1">
              <a:lnSpc>
                <a:spcPct val="120000"/>
              </a:lnSpc>
              <a:spcBef>
                <a:spcPts val="0"/>
              </a:spcBef>
              <a:spcAft>
                <a:spcPts val="600"/>
              </a:spcAft>
            </a:pPr>
            <a:r>
              <a:rPr lang="en-US" sz="6900" dirty="0" smtClean="0"/>
              <a:t>Resynchronizes disturbed circadian rhythms</a:t>
            </a:r>
          </a:p>
          <a:p>
            <a:pPr lvl="1">
              <a:lnSpc>
                <a:spcPct val="120000"/>
              </a:lnSpc>
              <a:spcBef>
                <a:spcPts val="0"/>
              </a:spcBef>
              <a:spcAft>
                <a:spcPts val="600"/>
              </a:spcAft>
            </a:pPr>
            <a:r>
              <a:rPr lang="en-US" sz="6900" dirty="0" smtClean="0"/>
              <a:t>Has a clean binding profile, which suggests a low rate of side effects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left)">
                                      <p:cBhvr>
                                        <p:cTn id="20" dur="500"/>
                                        <p:tgtEl>
                                          <p:spTgt spid="3">
                                            <p:txEl>
                                              <p:pRg st="4" end="4"/>
                                            </p:txEl>
                                          </p:spTgt>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left)">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left)">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wipe(left)">
                                      <p:cBhvr>
                                        <p:cTn id="34" dur="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wipe(left)">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wipe(left)">
                                      <p:cBhvr>
                                        <p:cTn id="4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spcBef>
                <a:spcPts val="1200"/>
              </a:spcBef>
              <a:spcAft>
                <a:spcPts val="1200"/>
              </a:spcAft>
              <a:buClrTx/>
            </a:pPr>
            <a:r>
              <a:rPr lang="en-US" dirty="0" smtClean="0">
                <a:solidFill>
                  <a:schemeClr val="bg1">
                    <a:lumMod val="65000"/>
                  </a:schemeClr>
                </a:solidFill>
              </a:rPr>
              <a:t>Does a broken circadian clock lead to depression?</a:t>
            </a:r>
          </a:p>
          <a:p>
            <a:pPr>
              <a:spcBef>
                <a:spcPts val="1200"/>
              </a:spcBef>
              <a:spcAft>
                <a:spcPts val="1200"/>
              </a:spcAft>
              <a:buClrTx/>
            </a:pPr>
            <a:r>
              <a:rPr lang="en-US" dirty="0" smtClean="0">
                <a:solidFill>
                  <a:schemeClr val="bg1">
                    <a:lumMod val="65000"/>
                  </a:schemeClr>
                </a:solidFill>
              </a:rPr>
              <a:t>Valdoxan Pharmacology:                                  Can the circadian clock be reset?</a:t>
            </a:r>
          </a:p>
          <a:p>
            <a:pPr>
              <a:spcBef>
                <a:spcPts val="1200"/>
              </a:spcBef>
              <a:spcAft>
                <a:spcPts val="1200"/>
              </a:spcAft>
              <a:buClrTx/>
            </a:pPr>
            <a:r>
              <a:rPr lang="en-US" dirty="0" smtClean="0">
                <a:solidFill>
                  <a:schemeClr val="accent6"/>
                </a:solidFill>
              </a:rPr>
              <a:t>Valdoxan Clinical Studies:                                     Does resetting the circadian clock treat depression?</a:t>
            </a:r>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Pretest Question 3</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Valdoxan significantly decreases depression      as early as _____.</a:t>
            </a:r>
          </a:p>
          <a:p>
            <a:pPr marL="0" indent="0">
              <a:buNone/>
            </a:pPr>
            <a:endParaRPr lang="en-US" dirty="0" smtClean="0"/>
          </a:p>
          <a:p>
            <a:pPr marL="870966" lvl="1" indent="-514350">
              <a:buFont typeface="+mj-lt"/>
              <a:buAutoNum type="alphaUcPeriod"/>
            </a:pPr>
            <a:r>
              <a:rPr lang="en-US" sz="3200" dirty="0" smtClean="0">
                <a:latin typeface="Calibri" pitchFamily="34" charset="0"/>
                <a:cs typeface="Calibri" pitchFamily="34" charset="0"/>
              </a:rPr>
              <a:t>1</a:t>
            </a:r>
            <a:r>
              <a:rPr lang="en-US" sz="3200" dirty="0" smtClean="0"/>
              <a:t> day</a:t>
            </a:r>
          </a:p>
          <a:p>
            <a:pPr marL="870966" lvl="1" indent="-514350">
              <a:buFont typeface="+mj-lt"/>
              <a:buAutoNum type="alphaUcPeriod"/>
            </a:pPr>
            <a:r>
              <a:rPr lang="en-US" sz="3200" dirty="0" smtClean="0">
                <a:latin typeface="Calibri" pitchFamily="34" charset="0"/>
                <a:cs typeface="Calibri" pitchFamily="34" charset="0"/>
              </a:rPr>
              <a:t>1 </a:t>
            </a:r>
            <a:r>
              <a:rPr lang="en-US" sz="3200" dirty="0" smtClean="0"/>
              <a:t>week</a:t>
            </a:r>
          </a:p>
          <a:p>
            <a:pPr marL="870966" lvl="1" indent="-514350">
              <a:buFont typeface="+mj-lt"/>
              <a:buAutoNum type="alphaUcPeriod"/>
            </a:pPr>
            <a:r>
              <a:rPr lang="en-US" sz="3200" dirty="0" smtClean="0"/>
              <a:t>2 weeks</a:t>
            </a:r>
          </a:p>
          <a:p>
            <a:pPr marL="870966" lvl="1" indent="-514350">
              <a:buFont typeface="+mj-lt"/>
              <a:buAutoNum type="alphaUcPeriod"/>
            </a:pPr>
            <a:r>
              <a:rPr lang="en-US" sz="3200" dirty="0" smtClean="0">
                <a:latin typeface="Calibri" pitchFamily="34" charset="0"/>
                <a:cs typeface="Calibri" pitchFamily="34" charset="0"/>
              </a:rPr>
              <a:t>1</a:t>
            </a:r>
            <a:r>
              <a:rPr lang="en-US" sz="3200" dirty="0" smtClean="0"/>
              <a:t> month</a:t>
            </a:r>
          </a:p>
          <a:p>
            <a:endParaRPr lang="en-US" dirty="0" smtClean="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495800" y="4076700"/>
            <a:ext cx="1828800" cy="2286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7" name="Rectangle 16"/>
          <p:cNvSpPr/>
          <p:nvPr/>
        </p:nvSpPr>
        <p:spPr>
          <a:xfrm>
            <a:off x="2667000" y="4076700"/>
            <a:ext cx="1828800" cy="2286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6" name="Rectangle 15"/>
          <p:cNvSpPr/>
          <p:nvPr/>
        </p:nvSpPr>
        <p:spPr>
          <a:xfrm>
            <a:off x="838200" y="4076700"/>
            <a:ext cx="1828800" cy="2286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259075" name="Rectangle 3"/>
          <p:cNvSpPr>
            <a:spLocks noChangeArrowheads="1"/>
          </p:cNvSpPr>
          <p:nvPr/>
        </p:nvSpPr>
        <p:spPr bwMode="auto">
          <a:xfrm>
            <a:off x="2948049" y="3711575"/>
            <a:ext cx="3224088" cy="338554"/>
          </a:xfrm>
          <a:prstGeom prst="rect">
            <a:avLst/>
          </a:prstGeom>
          <a:noFill/>
          <a:ln w="9525">
            <a:noFill/>
            <a:miter lim="800000"/>
            <a:headEnd/>
            <a:tailEnd/>
          </a:ln>
        </p:spPr>
        <p:txBody>
          <a:bodyPr wrap="none" lIns="0" tIns="0" rIns="0" bIns="0">
            <a:spAutoFit/>
          </a:bodyPr>
          <a:lstStyle/>
          <a:p>
            <a:pPr algn="ctr" eaLnBrk="1" hangingPunct="1">
              <a:spcBef>
                <a:spcPct val="0"/>
              </a:spcBef>
            </a:pPr>
            <a:r>
              <a:rPr lang="fr-FR" sz="2200" b="1" dirty="0" smtClean="0">
                <a:solidFill>
                  <a:schemeClr val="tx2"/>
                </a:solidFill>
                <a:latin typeface="Calibri" pitchFamily="34" charset="0"/>
                <a:cs typeface="Calibri" pitchFamily="34" charset="0"/>
              </a:rPr>
              <a:t>Head-to-Head </a:t>
            </a:r>
            <a:r>
              <a:rPr lang="fr-FR" sz="2200" b="1" dirty="0">
                <a:solidFill>
                  <a:schemeClr val="tx2"/>
                </a:solidFill>
                <a:latin typeface="Calibri" pitchFamily="34" charset="0"/>
                <a:cs typeface="Calibri" pitchFamily="34" charset="0"/>
              </a:rPr>
              <a:t>C</a:t>
            </a:r>
            <a:r>
              <a:rPr lang="fr-FR" sz="2200" b="1" dirty="0" smtClean="0">
                <a:solidFill>
                  <a:schemeClr val="tx2"/>
                </a:solidFill>
                <a:latin typeface="Calibri" pitchFamily="34" charset="0"/>
                <a:cs typeface="Calibri" pitchFamily="34" charset="0"/>
              </a:rPr>
              <a:t>omparisons</a:t>
            </a:r>
            <a:endParaRPr lang="fr-FR" sz="2800" b="1" i="1" dirty="0">
              <a:solidFill>
                <a:schemeClr val="tx2"/>
              </a:solidFill>
              <a:latin typeface="Calibri" pitchFamily="34" charset="0"/>
              <a:cs typeface="Calibri" pitchFamily="34" charset="0"/>
            </a:endParaRPr>
          </a:p>
        </p:txBody>
      </p:sp>
      <p:sp>
        <p:nvSpPr>
          <p:cNvPr id="259083" name="Rectangle 11"/>
          <p:cNvSpPr>
            <a:spLocks noChangeArrowheads="1"/>
          </p:cNvSpPr>
          <p:nvPr/>
        </p:nvSpPr>
        <p:spPr bwMode="auto">
          <a:xfrm>
            <a:off x="3495207" y="1143000"/>
            <a:ext cx="2151999" cy="338554"/>
          </a:xfrm>
          <a:prstGeom prst="rect">
            <a:avLst/>
          </a:prstGeom>
          <a:noFill/>
          <a:ln w="9525">
            <a:noFill/>
            <a:miter lim="800000"/>
            <a:headEnd/>
            <a:tailEnd/>
          </a:ln>
        </p:spPr>
        <p:txBody>
          <a:bodyPr wrap="none" lIns="0" tIns="0" rIns="0" bIns="0">
            <a:spAutoFit/>
          </a:bodyPr>
          <a:lstStyle/>
          <a:p>
            <a:pPr algn="ctr" eaLnBrk="1" hangingPunct="1">
              <a:spcBef>
                <a:spcPct val="0"/>
              </a:spcBef>
            </a:pPr>
            <a:r>
              <a:rPr lang="fr-FR" sz="2200" b="1" dirty="0">
                <a:solidFill>
                  <a:schemeClr val="tx2"/>
                </a:solidFill>
                <a:latin typeface="Calibri" pitchFamily="34" charset="0"/>
                <a:cs typeface="Calibri" pitchFamily="34" charset="0"/>
              </a:rPr>
              <a:t>Studies </a:t>
            </a:r>
            <a:r>
              <a:rPr lang="fr-FR" sz="2200" b="1" dirty="0" smtClean="0">
                <a:solidFill>
                  <a:schemeClr val="tx2"/>
                </a:solidFill>
                <a:latin typeface="Calibri" pitchFamily="34" charset="0"/>
                <a:cs typeface="Calibri" pitchFamily="34" charset="0"/>
              </a:rPr>
              <a:t>vs Placebo</a:t>
            </a:r>
            <a:endParaRPr lang="fr-FR" sz="2800" b="1" i="1" dirty="0">
              <a:solidFill>
                <a:schemeClr val="tx2"/>
              </a:solidFill>
              <a:latin typeface="Calibri" pitchFamily="34" charset="0"/>
              <a:cs typeface="Calibri" pitchFamily="34" charset="0"/>
            </a:endParaRPr>
          </a:p>
        </p:txBody>
      </p:sp>
      <p:sp>
        <p:nvSpPr>
          <p:cNvPr id="259113" name="Rectangle 41"/>
          <p:cNvSpPr>
            <a:spLocks noChangeArrowheads="1"/>
          </p:cNvSpPr>
          <p:nvPr/>
        </p:nvSpPr>
        <p:spPr bwMode="auto">
          <a:xfrm>
            <a:off x="4572000" y="4000500"/>
            <a:ext cx="1758950" cy="2378075"/>
          </a:xfrm>
          <a:prstGeom prst="rect">
            <a:avLst/>
          </a:prstGeom>
          <a:noFill/>
          <a:ln w="19050" algn="ctr">
            <a:noFill/>
            <a:miter lim="800000"/>
            <a:headEnd/>
            <a:tailEnd/>
          </a:ln>
          <a:effectLst/>
        </p:spPr>
        <p:txBody>
          <a:bodyPr lIns="3600" tIns="3600" rIns="3600" bIns="3600" anchor="ctr"/>
          <a:lstStyle/>
          <a:p>
            <a:pPr algn="ctr">
              <a:spcBef>
                <a:spcPct val="0"/>
              </a:spcBef>
              <a:spcAft>
                <a:spcPct val="25000"/>
              </a:spcAft>
            </a:pPr>
            <a:r>
              <a:rPr lang="fr-FR" sz="1800" b="1" dirty="0">
                <a:solidFill>
                  <a:schemeClr val="tx2"/>
                </a:solidFill>
                <a:latin typeface="Calibri" pitchFamily="34" charset="0"/>
                <a:cs typeface="Calibri" pitchFamily="34" charset="0"/>
              </a:rPr>
              <a:t>Valdoxan</a:t>
            </a:r>
            <a:br>
              <a:rPr lang="fr-FR" sz="1800" b="1" dirty="0">
                <a:solidFill>
                  <a:schemeClr val="tx2"/>
                </a:solidFill>
                <a:latin typeface="Calibri" pitchFamily="34" charset="0"/>
                <a:cs typeface="Calibri" pitchFamily="34" charset="0"/>
              </a:rPr>
            </a:br>
            <a:r>
              <a:rPr lang="fr-FR" sz="1800" b="1" dirty="0">
                <a:solidFill>
                  <a:schemeClr val="tx2"/>
                </a:solidFill>
                <a:latin typeface="Calibri" pitchFamily="34" charset="0"/>
                <a:cs typeface="Calibri" pitchFamily="34" charset="0"/>
              </a:rPr>
              <a:t>25-50 mg</a:t>
            </a:r>
          </a:p>
          <a:p>
            <a:pPr algn="ctr">
              <a:spcBef>
                <a:spcPct val="0"/>
              </a:spcBef>
              <a:spcAft>
                <a:spcPct val="25000"/>
              </a:spcAft>
            </a:pPr>
            <a:r>
              <a:rPr lang="fr-FR" sz="1600" dirty="0">
                <a:latin typeface="Calibri" pitchFamily="34" charset="0"/>
                <a:cs typeface="Calibri" pitchFamily="34" charset="0"/>
              </a:rPr>
              <a:t>vs</a:t>
            </a:r>
          </a:p>
          <a:p>
            <a:pPr algn="ctr">
              <a:spcBef>
                <a:spcPct val="0"/>
              </a:spcBef>
              <a:spcAft>
                <a:spcPct val="25000"/>
              </a:spcAft>
            </a:pPr>
            <a:r>
              <a:rPr lang="fr-FR" sz="1600" dirty="0" smtClean="0">
                <a:latin typeface="Calibri" pitchFamily="34" charset="0"/>
                <a:cs typeface="Calibri" pitchFamily="34" charset="0"/>
              </a:rPr>
              <a:t>sertraline</a:t>
            </a:r>
            <a:r>
              <a:rPr lang="fr-FR" sz="1600" dirty="0">
                <a:latin typeface="Calibri" pitchFamily="34" charset="0"/>
                <a:cs typeface="Calibri" pitchFamily="34" charset="0"/>
              </a:rPr>
              <a:t/>
            </a:r>
            <a:br>
              <a:rPr lang="fr-FR" sz="1600" dirty="0">
                <a:latin typeface="Calibri" pitchFamily="34" charset="0"/>
                <a:cs typeface="Calibri" pitchFamily="34" charset="0"/>
              </a:rPr>
            </a:br>
            <a:r>
              <a:rPr lang="fr-FR" sz="1600" dirty="0">
                <a:latin typeface="Calibri" pitchFamily="34" charset="0"/>
                <a:cs typeface="Calibri" pitchFamily="34" charset="0"/>
              </a:rPr>
              <a:t>50-100 mg</a:t>
            </a:r>
          </a:p>
          <a:p>
            <a:pPr algn="ctr">
              <a:spcBef>
                <a:spcPct val="0"/>
              </a:spcBef>
              <a:spcAft>
                <a:spcPct val="25000"/>
              </a:spcAft>
            </a:pPr>
            <a:r>
              <a:rPr lang="fr-FR" sz="1600" dirty="0">
                <a:latin typeface="Calibri" pitchFamily="34" charset="0"/>
                <a:cs typeface="Calibri" pitchFamily="34" charset="0"/>
              </a:rPr>
              <a:t>Kasper et al,</a:t>
            </a:r>
            <a:br>
              <a:rPr lang="fr-FR" sz="1600" dirty="0">
                <a:latin typeface="Calibri" pitchFamily="34" charset="0"/>
                <a:cs typeface="Calibri" pitchFamily="34" charset="0"/>
              </a:rPr>
            </a:br>
            <a:r>
              <a:rPr lang="fr-FR" sz="1600" dirty="0">
                <a:latin typeface="Calibri" pitchFamily="34" charset="0"/>
                <a:cs typeface="Calibri" pitchFamily="34" charset="0"/>
              </a:rPr>
              <a:t>2010</a:t>
            </a:r>
          </a:p>
        </p:txBody>
      </p:sp>
      <p:sp>
        <p:nvSpPr>
          <p:cNvPr id="259114" name="Rectangle 42"/>
          <p:cNvSpPr>
            <a:spLocks noChangeArrowheads="1"/>
          </p:cNvSpPr>
          <p:nvPr/>
        </p:nvSpPr>
        <p:spPr bwMode="auto">
          <a:xfrm>
            <a:off x="2667000" y="4000500"/>
            <a:ext cx="1758950" cy="2378075"/>
          </a:xfrm>
          <a:prstGeom prst="rect">
            <a:avLst/>
          </a:prstGeom>
          <a:noFill/>
          <a:ln w="19050" algn="ctr">
            <a:noFill/>
            <a:miter lim="800000"/>
            <a:headEnd/>
            <a:tailEnd/>
          </a:ln>
          <a:effectLst/>
        </p:spPr>
        <p:txBody>
          <a:bodyPr lIns="3600" tIns="3600" rIns="3600" bIns="3600" anchor="ctr"/>
          <a:lstStyle/>
          <a:p>
            <a:pPr algn="ctr">
              <a:spcBef>
                <a:spcPct val="0"/>
              </a:spcBef>
              <a:spcAft>
                <a:spcPct val="25000"/>
              </a:spcAft>
            </a:pPr>
            <a:r>
              <a:rPr lang="fr-FR" sz="1800" b="1" dirty="0">
                <a:solidFill>
                  <a:schemeClr val="tx2"/>
                </a:solidFill>
                <a:latin typeface="Calibri" pitchFamily="34" charset="0"/>
                <a:cs typeface="Calibri" pitchFamily="34" charset="0"/>
              </a:rPr>
              <a:t>Valdoxan</a:t>
            </a:r>
            <a:br>
              <a:rPr lang="fr-FR" sz="1800" b="1" dirty="0">
                <a:solidFill>
                  <a:schemeClr val="tx2"/>
                </a:solidFill>
                <a:latin typeface="Calibri" pitchFamily="34" charset="0"/>
                <a:cs typeface="Calibri" pitchFamily="34" charset="0"/>
              </a:rPr>
            </a:br>
            <a:r>
              <a:rPr lang="fr-FR" sz="1800" b="1" dirty="0">
                <a:solidFill>
                  <a:schemeClr val="tx2"/>
                </a:solidFill>
                <a:latin typeface="Calibri" pitchFamily="34" charset="0"/>
                <a:cs typeface="Calibri" pitchFamily="34" charset="0"/>
              </a:rPr>
              <a:t>50 mg</a:t>
            </a:r>
          </a:p>
          <a:p>
            <a:pPr algn="ctr">
              <a:spcBef>
                <a:spcPct val="0"/>
              </a:spcBef>
              <a:spcAft>
                <a:spcPct val="25000"/>
              </a:spcAft>
            </a:pPr>
            <a:r>
              <a:rPr lang="fr-FR" sz="1600" dirty="0">
                <a:latin typeface="Calibri" pitchFamily="34" charset="0"/>
                <a:cs typeface="Calibri" pitchFamily="34" charset="0"/>
              </a:rPr>
              <a:t>vs</a:t>
            </a:r>
          </a:p>
          <a:p>
            <a:pPr algn="ctr">
              <a:spcBef>
                <a:spcPct val="0"/>
              </a:spcBef>
              <a:spcAft>
                <a:spcPct val="25000"/>
              </a:spcAft>
            </a:pPr>
            <a:r>
              <a:rPr lang="fr-FR" sz="1600" dirty="0" smtClean="0">
                <a:latin typeface="Calibri" pitchFamily="34" charset="0"/>
                <a:cs typeface="Calibri" pitchFamily="34" charset="0"/>
              </a:rPr>
              <a:t>venlafaxine</a:t>
            </a:r>
            <a:r>
              <a:rPr lang="fr-FR" sz="1600" dirty="0">
                <a:latin typeface="Calibri" pitchFamily="34" charset="0"/>
                <a:cs typeface="Calibri" pitchFamily="34" charset="0"/>
              </a:rPr>
              <a:t/>
            </a:r>
            <a:br>
              <a:rPr lang="fr-FR" sz="1600" dirty="0">
                <a:latin typeface="Calibri" pitchFamily="34" charset="0"/>
                <a:cs typeface="Calibri" pitchFamily="34" charset="0"/>
              </a:rPr>
            </a:br>
            <a:r>
              <a:rPr lang="fr-FR" sz="1600" dirty="0">
                <a:latin typeface="Calibri" pitchFamily="34" charset="0"/>
                <a:cs typeface="Calibri" pitchFamily="34" charset="0"/>
              </a:rPr>
              <a:t>150 mg</a:t>
            </a:r>
          </a:p>
          <a:p>
            <a:pPr algn="ctr">
              <a:spcBef>
                <a:spcPct val="0"/>
              </a:spcBef>
              <a:spcAft>
                <a:spcPct val="25000"/>
              </a:spcAft>
            </a:pPr>
            <a:r>
              <a:rPr lang="fr-FR" sz="1600" dirty="0">
                <a:latin typeface="Calibri" pitchFamily="34" charset="0"/>
                <a:cs typeface="Calibri" pitchFamily="34" charset="0"/>
              </a:rPr>
              <a:t>Kennedy et al,</a:t>
            </a:r>
            <a:br>
              <a:rPr lang="fr-FR" sz="1600" dirty="0">
                <a:latin typeface="Calibri" pitchFamily="34" charset="0"/>
                <a:cs typeface="Calibri" pitchFamily="34" charset="0"/>
              </a:rPr>
            </a:br>
            <a:r>
              <a:rPr lang="fr-FR" sz="1600" dirty="0">
                <a:latin typeface="Calibri" pitchFamily="34" charset="0"/>
                <a:cs typeface="Calibri" pitchFamily="34" charset="0"/>
              </a:rPr>
              <a:t>2008</a:t>
            </a:r>
          </a:p>
        </p:txBody>
      </p:sp>
      <p:sp>
        <p:nvSpPr>
          <p:cNvPr id="259115" name="Rectangle 43"/>
          <p:cNvSpPr>
            <a:spLocks noChangeArrowheads="1"/>
          </p:cNvSpPr>
          <p:nvPr/>
        </p:nvSpPr>
        <p:spPr bwMode="auto">
          <a:xfrm>
            <a:off x="914400" y="4000500"/>
            <a:ext cx="1758950" cy="2378075"/>
          </a:xfrm>
          <a:prstGeom prst="rect">
            <a:avLst/>
          </a:prstGeom>
          <a:noFill/>
          <a:ln w="19050" algn="ctr">
            <a:noFill/>
            <a:miter lim="800000"/>
            <a:headEnd/>
            <a:tailEnd/>
          </a:ln>
          <a:effectLst/>
        </p:spPr>
        <p:txBody>
          <a:bodyPr lIns="3600" tIns="3600" rIns="3600" bIns="3600" anchor="ctr"/>
          <a:lstStyle/>
          <a:p>
            <a:pPr algn="ctr">
              <a:spcBef>
                <a:spcPct val="0"/>
              </a:spcBef>
              <a:spcAft>
                <a:spcPct val="25000"/>
              </a:spcAft>
            </a:pPr>
            <a:r>
              <a:rPr lang="fr-FR" sz="1800" b="1" dirty="0">
                <a:solidFill>
                  <a:schemeClr val="tx2"/>
                </a:solidFill>
                <a:latin typeface="Calibri" pitchFamily="34" charset="0"/>
                <a:cs typeface="Calibri" pitchFamily="34" charset="0"/>
              </a:rPr>
              <a:t>Valdoxan</a:t>
            </a:r>
            <a:br>
              <a:rPr lang="fr-FR" sz="1800" b="1" dirty="0">
                <a:solidFill>
                  <a:schemeClr val="tx2"/>
                </a:solidFill>
                <a:latin typeface="Calibri" pitchFamily="34" charset="0"/>
                <a:cs typeface="Calibri" pitchFamily="34" charset="0"/>
              </a:rPr>
            </a:br>
            <a:r>
              <a:rPr lang="fr-FR" sz="1800" b="1" dirty="0">
                <a:solidFill>
                  <a:schemeClr val="tx2"/>
                </a:solidFill>
                <a:latin typeface="Calibri" pitchFamily="34" charset="0"/>
                <a:cs typeface="Calibri" pitchFamily="34" charset="0"/>
              </a:rPr>
              <a:t>25-50 mg</a:t>
            </a:r>
          </a:p>
          <a:p>
            <a:pPr algn="ctr">
              <a:spcBef>
                <a:spcPct val="0"/>
              </a:spcBef>
              <a:spcAft>
                <a:spcPct val="25000"/>
              </a:spcAft>
            </a:pPr>
            <a:r>
              <a:rPr lang="fr-FR" sz="1600" dirty="0">
                <a:latin typeface="Calibri" pitchFamily="34" charset="0"/>
                <a:cs typeface="Calibri" pitchFamily="34" charset="0"/>
              </a:rPr>
              <a:t>vs</a:t>
            </a:r>
          </a:p>
          <a:p>
            <a:pPr algn="ctr">
              <a:spcBef>
                <a:spcPct val="0"/>
              </a:spcBef>
              <a:spcAft>
                <a:spcPct val="25000"/>
              </a:spcAft>
            </a:pPr>
            <a:r>
              <a:rPr lang="fr-FR" sz="1600" dirty="0" smtClean="0">
                <a:latin typeface="Calibri" pitchFamily="34" charset="0"/>
                <a:cs typeface="Calibri" pitchFamily="34" charset="0"/>
              </a:rPr>
              <a:t>venlafaxine</a:t>
            </a:r>
            <a:r>
              <a:rPr lang="fr-FR" sz="1600" dirty="0">
                <a:latin typeface="Calibri" pitchFamily="34" charset="0"/>
                <a:cs typeface="Calibri" pitchFamily="34" charset="0"/>
              </a:rPr>
              <a:t/>
            </a:r>
            <a:br>
              <a:rPr lang="fr-FR" sz="1600" dirty="0">
                <a:latin typeface="Calibri" pitchFamily="34" charset="0"/>
                <a:cs typeface="Calibri" pitchFamily="34" charset="0"/>
              </a:rPr>
            </a:br>
            <a:r>
              <a:rPr lang="fr-FR" sz="1600" dirty="0">
                <a:latin typeface="Calibri" pitchFamily="34" charset="0"/>
                <a:cs typeface="Calibri" pitchFamily="34" charset="0"/>
              </a:rPr>
              <a:t>75-150 mg</a:t>
            </a:r>
          </a:p>
          <a:p>
            <a:pPr algn="ctr">
              <a:spcBef>
                <a:spcPct val="0"/>
              </a:spcBef>
              <a:spcAft>
                <a:spcPct val="25000"/>
              </a:spcAft>
            </a:pPr>
            <a:r>
              <a:rPr lang="fr-FR" sz="1600" dirty="0">
                <a:latin typeface="Calibri" pitchFamily="34" charset="0"/>
                <a:cs typeface="Calibri" pitchFamily="34" charset="0"/>
              </a:rPr>
              <a:t>Lemoine et al,</a:t>
            </a:r>
            <a:br>
              <a:rPr lang="fr-FR" sz="1600" dirty="0">
                <a:latin typeface="Calibri" pitchFamily="34" charset="0"/>
                <a:cs typeface="Calibri" pitchFamily="34" charset="0"/>
              </a:rPr>
            </a:br>
            <a:r>
              <a:rPr lang="fr-FR" sz="1600" dirty="0">
                <a:latin typeface="Calibri" pitchFamily="34" charset="0"/>
                <a:cs typeface="Calibri" pitchFamily="34" charset="0"/>
              </a:rPr>
              <a:t>2007</a:t>
            </a:r>
          </a:p>
        </p:txBody>
      </p:sp>
      <p:sp>
        <p:nvSpPr>
          <p:cNvPr id="19" name="Title 18"/>
          <p:cNvSpPr>
            <a:spLocks noGrp="1"/>
          </p:cNvSpPr>
          <p:nvPr>
            <p:ph type="title"/>
          </p:nvPr>
        </p:nvSpPr>
        <p:spPr>
          <a:xfrm>
            <a:off x="838200" y="152400"/>
            <a:ext cx="8171688" cy="868680"/>
          </a:xfrm>
        </p:spPr>
        <p:txBody>
          <a:bodyPr>
            <a:normAutofit/>
          </a:bodyPr>
          <a:lstStyle/>
          <a:p>
            <a:r>
              <a:rPr lang="en-US" dirty="0" smtClean="0"/>
              <a:t>Clinical Efficacy of Valdoxan</a:t>
            </a:r>
            <a:endParaRPr lang="en-US" dirty="0"/>
          </a:p>
        </p:txBody>
      </p:sp>
      <p:sp>
        <p:nvSpPr>
          <p:cNvPr id="12" name="Rectangle 11"/>
          <p:cNvSpPr/>
          <p:nvPr/>
        </p:nvSpPr>
        <p:spPr>
          <a:xfrm>
            <a:off x="6324602" y="4081689"/>
            <a:ext cx="1828800" cy="2286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3" name="Rectangle 41"/>
          <p:cNvSpPr>
            <a:spLocks noChangeArrowheads="1"/>
          </p:cNvSpPr>
          <p:nvPr/>
        </p:nvSpPr>
        <p:spPr bwMode="auto">
          <a:xfrm>
            <a:off x="6340018" y="4016373"/>
            <a:ext cx="1758950" cy="2378075"/>
          </a:xfrm>
          <a:prstGeom prst="rect">
            <a:avLst/>
          </a:prstGeom>
          <a:noFill/>
          <a:ln w="19050" algn="ctr">
            <a:noFill/>
            <a:miter lim="800000"/>
            <a:headEnd/>
            <a:tailEnd/>
          </a:ln>
          <a:effectLst/>
        </p:spPr>
        <p:txBody>
          <a:bodyPr lIns="3600" tIns="3600" rIns="3600" bIns="3600" anchor="ctr"/>
          <a:lstStyle/>
          <a:p>
            <a:pPr algn="ctr">
              <a:spcBef>
                <a:spcPct val="0"/>
              </a:spcBef>
              <a:spcAft>
                <a:spcPct val="25000"/>
              </a:spcAft>
            </a:pPr>
            <a:r>
              <a:rPr lang="fr-FR" sz="1800" b="1" dirty="0">
                <a:solidFill>
                  <a:schemeClr val="tx2"/>
                </a:solidFill>
                <a:latin typeface="Calibri" pitchFamily="34" charset="0"/>
                <a:cs typeface="Calibri" pitchFamily="34" charset="0"/>
              </a:rPr>
              <a:t>Valdoxan</a:t>
            </a:r>
            <a:br>
              <a:rPr lang="fr-FR" sz="1800" b="1" dirty="0">
                <a:solidFill>
                  <a:schemeClr val="tx2"/>
                </a:solidFill>
                <a:latin typeface="Calibri" pitchFamily="34" charset="0"/>
                <a:cs typeface="Calibri" pitchFamily="34" charset="0"/>
              </a:rPr>
            </a:br>
            <a:r>
              <a:rPr lang="fr-FR" sz="1800" b="1" dirty="0" smtClean="0">
                <a:solidFill>
                  <a:schemeClr val="tx2"/>
                </a:solidFill>
                <a:latin typeface="Calibri" pitchFamily="34" charset="0"/>
                <a:cs typeface="Calibri" pitchFamily="34" charset="0"/>
              </a:rPr>
              <a:t>25-50 mg</a:t>
            </a:r>
            <a:endParaRPr lang="fr-FR" sz="1800" b="1" dirty="0">
              <a:solidFill>
                <a:schemeClr val="tx2"/>
              </a:solidFill>
              <a:latin typeface="Calibri" pitchFamily="34" charset="0"/>
              <a:cs typeface="Calibri" pitchFamily="34" charset="0"/>
            </a:endParaRPr>
          </a:p>
          <a:p>
            <a:pPr algn="ctr">
              <a:spcBef>
                <a:spcPct val="0"/>
              </a:spcBef>
              <a:spcAft>
                <a:spcPct val="25000"/>
              </a:spcAft>
            </a:pPr>
            <a:r>
              <a:rPr lang="fr-FR" sz="1600" dirty="0">
                <a:latin typeface="Calibri" pitchFamily="34" charset="0"/>
                <a:cs typeface="Calibri" pitchFamily="34" charset="0"/>
              </a:rPr>
              <a:t>vs</a:t>
            </a:r>
          </a:p>
          <a:p>
            <a:pPr algn="ctr">
              <a:spcBef>
                <a:spcPct val="0"/>
              </a:spcBef>
              <a:spcAft>
                <a:spcPct val="25000"/>
              </a:spcAft>
            </a:pPr>
            <a:r>
              <a:rPr lang="fr-FR" sz="1600" dirty="0" smtClean="0">
                <a:latin typeface="Calibri" pitchFamily="34" charset="0"/>
                <a:cs typeface="Calibri" pitchFamily="34" charset="0"/>
              </a:rPr>
              <a:t>fluoxetine</a:t>
            </a:r>
            <a:r>
              <a:rPr lang="fr-FR" sz="1600" dirty="0">
                <a:latin typeface="Calibri" pitchFamily="34" charset="0"/>
                <a:cs typeface="Calibri" pitchFamily="34" charset="0"/>
              </a:rPr>
              <a:t/>
            </a:r>
            <a:br>
              <a:rPr lang="fr-FR" sz="1600" dirty="0">
                <a:latin typeface="Calibri" pitchFamily="34" charset="0"/>
                <a:cs typeface="Calibri" pitchFamily="34" charset="0"/>
              </a:rPr>
            </a:br>
            <a:r>
              <a:rPr lang="fr-FR" sz="1600" dirty="0" smtClean="0">
                <a:latin typeface="Calibri" pitchFamily="34" charset="0"/>
                <a:cs typeface="Calibri" pitchFamily="34" charset="0"/>
              </a:rPr>
              <a:t>20-40 mg</a:t>
            </a:r>
            <a:endParaRPr lang="fr-FR" sz="1600" dirty="0">
              <a:latin typeface="Calibri" pitchFamily="34" charset="0"/>
              <a:cs typeface="Calibri" pitchFamily="34" charset="0"/>
            </a:endParaRPr>
          </a:p>
          <a:p>
            <a:pPr algn="ctr">
              <a:spcBef>
                <a:spcPct val="0"/>
              </a:spcBef>
              <a:spcAft>
                <a:spcPct val="25000"/>
              </a:spcAft>
            </a:pPr>
            <a:r>
              <a:rPr lang="fr-FR" sz="1600" dirty="0" smtClean="0">
                <a:latin typeface="Calibri" pitchFamily="34" charset="0"/>
                <a:cs typeface="Calibri" pitchFamily="34" charset="0"/>
              </a:rPr>
              <a:t>Hale </a:t>
            </a:r>
            <a:r>
              <a:rPr lang="fr-FR" sz="1600" dirty="0">
                <a:latin typeface="Calibri" pitchFamily="34" charset="0"/>
                <a:cs typeface="Calibri" pitchFamily="34" charset="0"/>
              </a:rPr>
              <a:t>et al,</a:t>
            </a:r>
            <a:br>
              <a:rPr lang="fr-FR" sz="1600" dirty="0">
                <a:latin typeface="Calibri" pitchFamily="34" charset="0"/>
                <a:cs typeface="Calibri" pitchFamily="34" charset="0"/>
              </a:rPr>
            </a:br>
            <a:r>
              <a:rPr lang="fr-FR" sz="1600" dirty="0" smtClean="0">
                <a:latin typeface="Calibri" pitchFamily="34" charset="0"/>
                <a:cs typeface="Calibri" pitchFamily="34" charset="0"/>
              </a:rPr>
              <a:t>2010</a:t>
            </a:r>
            <a:endParaRPr lang="fr-FR" sz="1600" dirty="0">
              <a:latin typeface="Calibri" pitchFamily="34" charset="0"/>
              <a:cs typeface="Calibri" pitchFamily="34" charset="0"/>
            </a:endParaRPr>
          </a:p>
        </p:txBody>
      </p:sp>
      <p:sp>
        <p:nvSpPr>
          <p:cNvPr id="14" name="Rectangle 13"/>
          <p:cNvSpPr/>
          <p:nvPr/>
        </p:nvSpPr>
        <p:spPr>
          <a:xfrm>
            <a:off x="4495800" y="1501775"/>
            <a:ext cx="1828800" cy="2133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eaLnBrk="0" fontAlgn="base" hangingPunct="0">
              <a:spcBef>
                <a:spcPct val="0"/>
              </a:spcBef>
              <a:spcAft>
                <a:spcPct val="45000"/>
              </a:spcAft>
            </a:pPr>
            <a:r>
              <a:rPr lang="fr-FR" sz="2000" b="1" dirty="0" smtClean="0">
                <a:solidFill>
                  <a:schemeClr val="tx2"/>
                </a:solidFill>
                <a:latin typeface="Calibri" pitchFamily="34" charset="0"/>
                <a:cs typeface="Calibri" pitchFamily="34" charset="0"/>
              </a:rPr>
              <a:t>Valdoxan</a:t>
            </a:r>
            <a:br>
              <a:rPr lang="fr-FR" sz="2000" b="1" dirty="0" smtClean="0">
                <a:solidFill>
                  <a:schemeClr val="tx2"/>
                </a:solidFill>
                <a:latin typeface="Calibri" pitchFamily="34" charset="0"/>
                <a:cs typeface="Calibri" pitchFamily="34" charset="0"/>
              </a:rPr>
            </a:br>
            <a:r>
              <a:rPr lang="fr-FR" sz="2000" b="1" dirty="0" smtClean="0">
                <a:solidFill>
                  <a:schemeClr val="tx2"/>
                </a:solidFill>
                <a:latin typeface="Calibri" pitchFamily="34" charset="0"/>
                <a:cs typeface="Calibri" pitchFamily="34" charset="0"/>
              </a:rPr>
              <a:t>25-50 mg</a:t>
            </a:r>
          </a:p>
          <a:p>
            <a:pPr lvl="0" algn="ctr" eaLnBrk="0" fontAlgn="base" hangingPunct="0">
              <a:spcBef>
                <a:spcPct val="0"/>
              </a:spcBef>
              <a:spcAft>
                <a:spcPct val="45000"/>
              </a:spcAft>
            </a:pPr>
            <a:r>
              <a:rPr lang="fr-FR" sz="1600" dirty="0" smtClean="0">
                <a:latin typeface="Calibri" pitchFamily="34" charset="0"/>
                <a:cs typeface="Calibri" pitchFamily="34" charset="0"/>
              </a:rPr>
              <a:t>maintenance study</a:t>
            </a:r>
          </a:p>
          <a:p>
            <a:pPr lvl="0" algn="ctr" eaLnBrk="0" fontAlgn="base" hangingPunct="0">
              <a:spcBef>
                <a:spcPct val="0"/>
              </a:spcBef>
              <a:spcAft>
                <a:spcPct val="45000"/>
              </a:spcAft>
            </a:pPr>
            <a:r>
              <a:rPr lang="fr-FR" sz="1600" dirty="0" smtClean="0">
                <a:latin typeface="Calibri" pitchFamily="34" charset="0"/>
                <a:cs typeface="Calibri" pitchFamily="34" charset="0"/>
              </a:rPr>
              <a:t>Goodwin et al,</a:t>
            </a:r>
            <a:br>
              <a:rPr lang="fr-FR" sz="1600" dirty="0" smtClean="0">
                <a:latin typeface="Calibri" pitchFamily="34" charset="0"/>
                <a:cs typeface="Calibri" pitchFamily="34" charset="0"/>
              </a:rPr>
            </a:br>
            <a:r>
              <a:rPr lang="fr-FR" sz="1600" dirty="0" smtClean="0">
                <a:latin typeface="Calibri" pitchFamily="34" charset="0"/>
                <a:cs typeface="Calibri" pitchFamily="34" charset="0"/>
              </a:rPr>
              <a:t>2009</a:t>
            </a:r>
            <a:endParaRPr lang="fr-FR" sz="1600" dirty="0" smtClean="0">
              <a:solidFill>
                <a:schemeClr val="tx1"/>
              </a:solidFill>
              <a:latin typeface="Calibri" pitchFamily="34" charset="0"/>
              <a:cs typeface="Calibri" pitchFamily="34" charset="0"/>
            </a:endParaRPr>
          </a:p>
        </p:txBody>
      </p:sp>
      <p:sp>
        <p:nvSpPr>
          <p:cNvPr id="15" name="Rectangle 14"/>
          <p:cNvSpPr/>
          <p:nvPr/>
        </p:nvSpPr>
        <p:spPr>
          <a:xfrm>
            <a:off x="2667000" y="1501775"/>
            <a:ext cx="1828800" cy="2133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eaLnBrk="0" fontAlgn="base" hangingPunct="0">
              <a:spcBef>
                <a:spcPct val="0"/>
              </a:spcBef>
              <a:spcAft>
                <a:spcPct val="45000"/>
              </a:spcAft>
            </a:pPr>
            <a:r>
              <a:rPr lang="fr-FR" sz="2000" b="1" dirty="0" smtClean="0">
                <a:solidFill>
                  <a:schemeClr val="tx2"/>
                </a:solidFill>
                <a:latin typeface="Calibri" pitchFamily="34" charset="0"/>
                <a:cs typeface="Calibri" pitchFamily="34" charset="0"/>
              </a:rPr>
              <a:t>Valdoxan</a:t>
            </a:r>
            <a:br>
              <a:rPr lang="fr-FR" sz="2000" b="1" dirty="0" smtClean="0">
                <a:solidFill>
                  <a:schemeClr val="tx2"/>
                </a:solidFill>
                <a:latin typeface="Calibri" pitchFamily="34" charset="0"/>
                <a:cs typeface="Calibri" pitchFamily="34" charset="0"/>
              </a:rPr>
            </a:br>
            <a:r>
              <a:rPr lang="fr-FR" sz="2000" b="1" dirty="0" smtClean="0">
                <a:solidFill>
                  <a:schemeClr val="tx2"/>
                </a:solidFill>
                <a:latin typeface="Calibri" pitchFamily="34" charset="0"/>
                <a:cs typeface="Calibri" pitchFamily="34" charset="0"/>
              </a:rPr>
              <a:t>25-50 mg</a:t>
            </a:r>
          </a:p>
          <a:p>
            <a:pPr lvl="0" algn="ctr" eaLnBrk="0" fontAlgn="base" hangingPunct="0">
              <a:spcBef>
                <a:spcPct val="0"/>
              </a:spcBef>
              <a:spcAft>
                <a:spcPct val="45000"/>
              </a:spcAft>
            </a:pPr>
            <a:r>
              <a:rPr lang="fr-FR" sz="1600" dirty="0" smtClean="0">
                <a:latin typeface="Calibri" pitchFamily="34" charset="0"/>
                <a:cs typeface="Calibri" pitchFamily="34" charset="0"/>
              </a:rPr>
              <a:t>2 flexible dose studies</a:t>
            </a:r>
          </a:p>
          <a:p>
            <a:pPr lvl="0" algn="ctr" eaLnBrk="0" fontAlgn="base" hangingPunct="0">
              <a:spcBef>
                <a:spcPct val="0"/>
              </a:spcBef>
              <a:spcAft>
                <a:spcPct val="45000"/>
              </a:spcAft>
            </a:pPr>
            <a:r>
              <a:rPr lang="fr-FR" sz="1600" dirty="0" smtClean="0">
                <a:latin typeface="Calibri" pitchFamily="34" charset="0"/>
                <a:cs typeface="Calibri" pitchFamily="34" charset="0"/>
              </a:rPr>
              <a:t>Kennedy &amp; </a:t>
            </a:r>
            <a:r>
              <a:rPr lang="fr-FR" sz="1600" dirty="0" err="1" smtClean="0">
                <a:latin typeface="Calibri" pitchFamily="34" charset="0"/>
                <a:cs typeface="Calibri" pitchFamily="34" charset="0"/>
              </a:rPr>
              <a:t>Emsley</a:t>
            </a:r>
            <a:r>
              <a:rPr lang="fr-FR" sz="1600" dirty="0" smtClean="0">
                <a:latin typeface="Calibri" pitchFamily="34" charset="0"/>
                <a:cs typeface="Calibri" pitchFamily="34" charset="0"/>
              </a:rPr>
              <a:t>, 2006</a:t>
            </a:r>
            <a:br>
              <a:rPr lang="fr-FR" sz="1600" dirty="0" smtClean="0">
                <a:latin typeface="Calibri" pitchFamily="34" charset="0"/>
                <a:cs typeface="Calibri" pitchFamily="34" charset="0"/>
              </a:rPr>
            </a:br>
            <a:r>
              <a:rPr lang="fr-FR" sz="1600" dirty="0" err="1" smtClean="0">
                <a:latin typeface="Calibri" pitchFamily="34" charset="0"/>
                <a:cs typeface="Calibri" pitchFamily="34" charset="0"/>
              </a:rPr>
              <a:t>Olié</a:t>
            </a:r>
            <a:r>
              <a:rPr lang="fr-FR" sz="1600" dirty="0" smtClean="0">
                <a:latin typeface="Calibri" pitchFamily="34" charset="0"/>
                <a:cs typeface="Calibri" pitchFamily="34" charset="0"/>
              </a:rPr>
              <a:t> &amp; </a:t>
            </a:r>
            <a:r>
              <a:rPr lang="fr-FR" sz="1600" dirty="0" err="1" smtClean="0">
                <a:latin typeface="Calibri" pitchFamily="34" charset="0"/>
                <a:cs typeface="Calibri" pitchFamily="34" charset="0"/>
              </a:rPr>
              <a:t>Kasper</a:t>
            </a:r>
            <a:r>
              <a:rPr lang="fr-FR" sz="1600" dirty="0" smtClean="0">
                <a:latin typeface="Calibri" pitchFamily="34" charset="0"/>
                <a:cs typeface="Calibri" pitchFamily="34" charset="0"/>
              </a:rPr>
              <a:t>, 2007</a:t>
            </a:r>
            <a:endParaRPr lang="fr-FR" sz="1600" dirty="0" smtClean="0">
              <a:solidFill>
                <a:schemeClr val="tx1"/>
              </a:solidFill>
              <a:latin typeface="Calibri" pitchFamily="34" charset="0"/>
              <a:cs typeface="Calibri" pitchFamily="34" charset="0"/>
            </a:endParaRPr>
          </a:p>
        </p:txBody>
      </p:sp>
      <p:sp>
        <p:nvSpPr>
          <p:cNvPr id="20" name="Rectangle 19"/>
          <p:cNvSpPr/>
          <p:nvPr/>
        </p:nvSpPr>
        <p:spPr>
          <a:xfrm>
            <a:off x="838200" y="1501775"/>
            <a:ext cx="1828800" cy="2133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eaLnBrk="0" fontAlgn="base" hangingPunct="0">
              <a:spcBef>
                <a:spcPct val="0"/>
              </a:spcBef>
              <a:spcAft>
                <a:spcPct val="45000"/>
              </a:spcAft>
            </a:pPr>
            <a:r>
              <a:rPr lang="fr-FR" sz="2000" b="1" dirty="0" smtClean="0">
                <a:solidFill>
                  <a:schemeClr val="tx2"/>
                </a:solidFill>
                <a:latin typeface="Calibri" pitchFamily="34" charset="0"/>
                <a:cs typeface="Calibri" pitchFamily="34" charset="0"/>
              </a:rPr>
              <a:t>Valdoxan</a:t>
            </a:r>
            <a:br>
              <a:rPr lang="fr-FR" sz="2000" b="1" dirty="0" smtClean="0">
                <a:solidFill>
                  <a:schemeClr val="tx2"/>
                </a:solidFill>
                <a:latin typeface="Calibri" pitchFamily="34" charset="0"/>
                <a:cs typeface="Calibri" pitchFamily="34" charset="0"/>
              </a:rPr>
            </a:br>
            <a:r>
              <a:rPr lang="fr-FR" sz="2000" b="1" dirty="0" smtClean="0">
                <a:solidFill>
                  <a:schemeClr val="tx2"/>
                </a:solidFill>
                <a:latin typeface="Calibri" pitchFamily="34" charset="0"/>
                <a:cs typeface="Calibri" pitchFamily="34" charset="0"/>
              </a:rPr>
              <a:t>1, 5, 25 mg</a:t>
            </a:r>
          </a:p>
          <a:p>
            <a:pPr lvl="0" algn="ctr" eaLnBrk="0" fontAlgn="base" hangingPunct="0">
              <a:spcBef>
                <a:spcPct val="0"/>
              </a:spcBef>
              <a:spcAft>
                <a:spcPct val="45000"/>
              </a:spcAft>
            </a:pPr>
            <a:r>
              <a:rPr lang="fr-FR" sz="1600" dirty="0" smtClean="0">
                <a:latin typeface="Calibri" pitchFamily="34" charset="0"/>
                <a:cs typeface="Calibri" pitchFamily="34" charset="0"/>
              </a:rPr>
              <a:t>dose-finding study</a:t>
            </a:r>
          </a:p>
          <a:p>
            <a:pPr lvl="0" algn="ctr" eaLnBrk="0" fontAlgn="base" hangingPunct="0">
              <a:spcBef>
                <a:spcPct val="0"/>
              </a:spcBef>
              <a:spcAft>
                <a:spcPct val="45000"/>
              </a:spcAft>
            </a:pPr>
            <a:r>
              <a:rPr lang="fr-FR" sz="1600" dirty="0" smtClean="0">
                <a:latin typeface="Calibri" pitchFamily="34" charset="0"/>
                <a:cs typeface="Calibri" pitchFamily="34" charset="0"/>
              </a:rPr>
              <a:t>Lôo et al,</a:t>
            </a:r>
            <a:br>
              <a:rPr lang="fr-FR" sz="1600" dirty="0" smtClean="0">
                <a:latin typeface="Calibri" pitchFamily="34" charset="0"/>
                <a:cs typeface="Calibri" pitchFamily="34" charset="0"/>
              </a:rPr>
            </a:br>
            <a:r>
              <a:rPr lang="fr-FR" sz="1600" dirty="0" smtClean="0">
                <a:latin typeface="Calibri" pitchFamily="34" charset="0"/>
                <a:cs typeface="Calibri" pitchFamily="34" charset="0"/>
              </a:rPr>
              <a:t>2002</a:t>
            </a:r>
            <a:endParaRPr lang="fr-FR" sz="1600" dirty="0" smtClean="0">
              <a:solidFill>
                <a:schemeClr val="tx1"/>
              </a:solidFill>
              <a:latin typeface="Calibri" pitchFamily="34" charset="0"/>
              <a:cs typeface="Calibri" pitchFamily="34" charset="0"/>
            </a:endParaRPr>
          </a:p>
        </p:txBody>
      </p:sp>
      <p:sp>
        <p:nvSpPr>
          <p:cNvPr id="21" name="Rectangle 20"/>
          <p:cNvSpPr/>
          <p:nvPr/>
        </p:nvSpPr>
        <p:spPr>
          <a:xfrm>
            <a:off x="6324600" y="1501775"/>
            <a:ext cx="1828800" cy="2133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eaLnBrk="0" fontAlgn="base" hangingPunct="0">
              <a:spcBef>
                <a:spcPct val="0"/>
              </a:spcBef>
              <a:spcAft>
                <a:spcPct val="45000"/>
              </a:spcAft>
            </a:pPr>
            <a:r>
              <a:rPr lang="fr-FR" sz="2000" b="1" dirty="0" smtClean="0">
                <a:solidFill>
                  <a:schemeClr val="tx2"/>
                </a:solidFill>
                <a:latin typeface="Calibri" pitchFamily="34" charset="0"/>
                <a:cs typeface="Calibri" pitchFamily="34" charset="0"/>
              </a:rPr>
              <a:t>Valdoxan</a:t>
            </a:r>
            <a:br>
              <a:rPr lang="fr-FR" sz="2000" b="1" dirty="0" smtClean="0">
                <a:solidFill>
                  <a:schemeClr val="tx2"/>
                </a:solidFill>
                <a:latin typeface="Calibri" pitchFamily="34" charset="0"/>
                <a:cs typeface="Calibri" pitchFamily="34" charset="0"/>
              </a:rPr>
            </a:br>
            <a:r>
              <a:rPr lang="fr-FR" sz="2000" b="1" dirty="0" smtClean="0">
                <a:solidFill>
                  <a:schemeClr val="tx2"/>
                </a:solidFill>
                <a:latin typeface="Calibri" pitchFamily="34" charset="0"/>
                <a:cs typeface="Calibri" pitchFamily="34" charset="0"/>
              </a:rPr>
              <a:t>25, 50 mg</a:t>
            </a:r>
          </a:p>
          <a:p>
            <a:pPr lvl="0" algn="ctr" eaLnBrk="0" fontAlgn="base" hangingPunct="0">
              <a:spcBef>
                <a:spcPct val="0"/>
              </a:spcBef>
              <a:spcAft>
                <a:spcPct val="45000"/>
              </a:spcAft>
            </a:pPr>
            <a:r>
              <a:rPr lang="fr-FR" sz="1600" dirty="0" smtClean="0">
                <a:latin typeface="Calibri" pitchFamily="34" charset="0"/>
                <a:cs typeface="Calibri" pitchFamily="34" charset="0"/>
              </a:rPr>
              <a:t>fixed-dose </a:t>
            </a:r>
            <a:r>
              <a:rPr lang="fr-FR" sz="1600" dirty="0" err="1" smtClean="0">
                <a:latin typeface="Calibri" pitchFamily="34" charset="0"/>
                <a:cs typeface="Calibri" pitchFamily="34" charset="0"/>
              </a:rPr>
              <a:t>study</a:t>
            </a:r>
            <a:endParaRPr lang="fr-FR" sz="1600" dirty="0" smtClean="0">
              <a:latin typeface="Calibri" pitchFamily="34" charset="0"/>
              <a:cs typeface="Calibri" pitchFamily="34" charset="0"/>
            </a:endParaRPr>
          </a:p>
          <a:p>
            <a:pPr lvl="0" algn="ctr" eaLnBrk="0" fontAlgn="base" hangingPunct="0">
              <a:spcBef>
                <a:spcPct val="0"/>
              </a:spcBef>
              <a:spcAft>
                <a:spcPct val="45000"/>
              </a:spcAft>
            </a:pPr>
            <a:r>
              <a:rPr lang="fr-FR" sz="1600" dirty="0" smtClean="0">
                <a:latin typeface="Calibri" pitchFamily="34" charset="0"/>
                <a:cs typeface="Calibri" pitchFamily="34" charset="0"/>
              </a:rPr>
              <a:t>Stahl et al,</a:t>
            </a:r>
            <a:br>
              <a:rPr lang="fr-FR" sz="1600" dirty="0" smtClean="0">
                <a:latin typeface="Calibri" pitchFamily="34" charset="0"/>
                <a:cs typeface="Calibri" pitchFamily="34" charset="0"/>
              </a:rPr>
            </a:br>
            <a:r>
              <a:rPr lang="fr-FR" sz="1600" dirty="0" smtClean="0">
                <a:latin typeface="Calibri" pitchFamily="34" charset="0"/>
                <a:cs typeface="Calibri" pitchFamily="34" charset="0"/>
              </a:rPr>
              <a:t>2010</a:t>
            </a:r>
            <a:endParaRPr lang="fr-FR" sz="1600" dirty="0" smtClean="0">
              <a:solidFill>
                <a:schemeClr val="tx1"/>
              </a:solidFill>
              <a:latin typeface="Calibri" pitchFamily="34" charset="0"/>
              <a:cs typeface="Calibri" pitchFamily="34" charset="0"/>
            </a:endParaRPr>
          </a:p>
        </p:txBody>
      </p:sp>
      <p:sp>
        <p:nvSpPr>
          <p:cNvPr id="22" name="TextBox 21"/>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59083"/>
                                        </p:tgtEl>
                                        <p:attrNameLst>
                                          <p:attrName>style.visibility</p:attrName>
                                        </p:attrNameLst>
                                      </p:cBhvr>
                                      <p:to>
                                        <p:strVal val="visible"/>
                                      </p:to>
                                    </p:set>
                                    <p:anim calcmode="lin" valueType="num">
                                      <p:cBhvr>
                                        <p:cTn id="7" dur="500" fill="hold"/>
                                        <p:tgtEl>
                                          <p:spTgt spid="259083"/>
                                        </p:tgtEl>
                                        <p:attrNameLst>
                                          <p:attrName>ppt_w</p:attrName>
                                        </p:attrNameLst>
                                      </p:cBhvr>
                                      <p:tavLst>
                                        <p:tav tm="0">
                                          <p:val>
                                            <p:fltVal val="0"/>
                                          </p:val>
                                        </p:tav>
                                        <p:tav tm="100000">
                                          <p:val>
                                            <p:strVal val="#ppt_w"/>
                                          </p:val>
                                        </p:tav>
                                      </p:tavLst>
                                    </p:anim>
                                    <p:anim calcmode="lin" valueType="num">
                                      <p:cBhvr>
                                        <p:cTn id="8" dur="500" fill="hold"/>
                                        <p:tgtEl>
                                          <p:spTgt spid="259083"/>
                                        </p:tgtEl>
                                        <p:attrNameLst>
                                          <p:attrName>ppt_h</p:attrName>
                                        </p:attrNameLst>
                                      </p:cBhvr>
                                      <p:tavLst>
                                        <p:tav tm="0">
                                          <p:val>
                                            <p:fltVal val="0"/>
                                          </p:val>
                                        </p:tav>
                                        <p:tav tm="100000">
                                          <p:val>
                                            <p:strVal val="#ppt_h"/>
                                          </p:val>
                                        </p:tav>
                                      </p:tavLst>
                                    </p:anim>
                                    <p:animEffect transition="in" filter="fade">
                                      <p:cBhvr>
                                        <p:cTn id="9" dur="500"/>
                                        <p:tgtEl>
                                          <p:spTgt spid="259083"/>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slide(fromBottom)">
                                      <p:cBhvr>
                                        <p:cTn id="14" dur="500"/>
                                        <p:tgtEl>
                                          <p:spTgt spid="20"/>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Bottom)">
                                      <p:cBhvr>
                                        <p:cTn id="20" dur="500"/>
                                        <p:tgtEl>
                                          <p:spTgt spid="14"/>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slide(fromBottom)">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59075"/>
                                        </p:tgtEl>
                                        <p:attrNameLst>
                                          <p:attrName>style.visibility</p:attrName>
                                        </p:attrNameLst>
                                      </p:cBhvr>
                                      <p:to>
                                        <p:strVal val="visible"/>
                                      </p:to>
                                    </p:set>
                                    <p:anim calcmode="lin" valueType="num">
                                      <p:cBhvr>
                                        <p:cTn id="28" dur="500" fill="hold"/>
                                        <p:tgtEl>
                                          <p:spTgt spid="259075"/>
                                        </p:tgtEl>
                                        <p:attrNameLst>
                                          <p:attrName>ppt_w</p:attrName>
                                        </p:attrNameLst>
                                      </p:cBhvr>
                                      <p:tavLst>
                                        <p:tav tm="0">
                                          <p:val>
                                            <p:fltVal val="0"/>
                                          </p:val>
                                        </p:tav>
                                        <p:tav tm="100000">
                                          <p:val>
                                            <p:strVal val="#ppt_w"/>
                                          </p:val>
                                        </p:tav>
                                      </p:tavLst>
                                    </p:anim>
                                    <p:anim calcmode="lin" valueType="num">
                                      <p:cBhvr>
                                        <p:cTn id="29" dur="500" fill="hold"/>
                                        <p:tgtEl>
                                          <p:spTgt spid="259075"/>
                                        </p:tgtEl>
                                        <p:attrNameLst>
                                          <p:attrName>ppt_h</p:attrName>
                                        </p:attrNameLst>
                                      </p:cBhvr>
                                      <p:tavLst>
                                        <p:tav tm="0">
                                          <p:val>
                                            <p:fltVal val="0"/>
                                          </p:val>
                                        </p:tav>
                                        <p:tav tm="100000">
                                          <p:val>
                                            <p:strVal val="#ppt_h"/>
                                          </p:val>
                                        </p:tav>
                                      </p:tavLst>
                                    </p:anim>
                                    <p:animEffect transition="in" filter="fade">
                                      <p:cBhvr>
                                        <p:cTn id="30" dur="500"/>
                                        <p:tgtEl>
                                          <p:spTgt spid="259075"/>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lide(fromBottom)">
                                      <p:cBhvr>
                                        <p:cTn id="35" dur="500"/>
                                        <p:tgtEl>
                                          <p:spTgt spid="18"/>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slide(fromBottom)">
                                      <p:cBhvr>
                                        <p:cTn id="38" dur="500"/>
                                        <p:tgtEl>
                                          <p:spTgt spid="1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slide(fromBottom)">
                                      <p:cBhvr>
                                        <p:cTn id="41" dur="500"/>
                                        <p:tgtEl>
                                          <p:spTgt spid="16"/>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259113"/>
                                        </p:tgtEl>
                                        <p:attrNameLst>
                                          <p:attrName>style.visibility</p:attrName>
                                        </p:attrNameLst>
                                      </p:cBhvr>
                                      <p:to>
                                        <p:strVal val="visible"/>
                                      </p:to>
                                    </p:set>
                                    <p:animEffect transition="in" filter="slide(fromBottom)">
                                      <p:cBhvr>
                                        <p:cTn id="44" dur="500"/>
                                        <p:tgtEl>
                                          <p:spTgt spid="259113"/>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59114"/>
                                        </p:tgtEl>
                                        <p:attrNameLst>
                                          <p:attrName>style.visibility</p:attrName>
                                        </p:attrNameLst>
                                      </p:cBhvr>
                                      <p:to>
                                        <p:strVal val="visible"/>
                                      </p:to>
                                    </p:set>
                                    <p:animEffect transition="in" filter="slide(fromBottom)">
                                      <p:cBhvr>
                                        <p:cTn id="47" dur="500"/>
                                        <p:tgtEl>
                                          <p:spTgt spid="259114"/>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259115"/>
                                        </p:tgtEl>
                                        <p:attrNameLst>
                                          <p:attrName>style.visibility</p:attrName>
                                        </p:attrNameLst>
                                      </p:cBhvr>
                                      <p:to>
                                        <p:strVal val="visible"/>
                                      </p:to>
                                    </p:set>
                                    <p:animEffect transition="in" filter="slide(fromBottom)">
                                      <p:cBhvr>
                                        <p:cTn id="50" dur="500"/>
                                        <p:tgtEl>
                                          <p:spTgt spid="259115"/>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slide(fromBottom)">
                                      <p:cBhvr>
                                        <p:cTn id="53" dur="500"/>
                                        <p:tgtEl>
                                          <p:spTgt spid="12"/>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slide(fromBottom)">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259075" grpId="0"/>
      <p:bldP spid="259083" grpId="0"/>
      <p:bldP spid="259113" grpId="0"/>
      <p:bldP spid="259114" grpId="0"/>
      <p:bldP spid="259115" grpId="0"/>
      <p:bldP spid="12" grpId="0" animBg="1"/>
      <p:bldP spid="13" grpId="0"/>
      <p:bldP spid="14" grpId="0" animBg="1"/>
      <p:bldP spid="15" grpId="0" animBg="1"/>
      <p:bldP spid="20" grpId="0" animBg="1"/>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p:cNvSpPr/>
          <p:nvPr/>
        </p:nvSpPr>
        <p:spPr>
          <a:xfrm>
            <a:off x="381000" y="1371600"/>
            <a:ext cx="8534400" cy="464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220364" name="Rectangle 1228"/>
          <p:cNvSpPr>
            <a:spLocks noChangeArrowheads="1"/>
          </p:cNvSpPr>
          <p:nvPr/>
        </p:nvSpPr>
        <p:spPr bwMode="auto">
          <a:xfrm>
            <a:off x="320675" y="5677120"/>
            <a:ext cx="5724525" cy="20955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20365" name="Rectangle 1229"/>
          <p:cNvSpPr>
            <a:spLocks noChangeArrowheads="1"/>
          </p:cNvSpPr>
          <p:nvPr/>
        </p:nvSpPr>
        <p:spPr bwMode="auto">
          <a:xfrm>
            <a:off x="2362200" y="5715000"/>
            <a:ext cx="4582386" cy="279180"/>
          </a:xfrm>
          <a:prstGeom prst="rect">
            <a:avLst/>
          </a:prstGeom>
          <a:noFill/>
          <a:ln w="9525">
            <a:noFill/>
            <a:miter lim="800000"/>
            <a:headEnd/>
            <a:tailEnd/>
          </a:ln>
        </p:spPr>
        <p:txBody>
          <a:bodyPr wrap="none" lIns="90000" tIns="46800" rIns="90000" bIns="46800">
            <a:spAutoFit/>
          </a:bodyPr>
          <a:lstStyle/>
          <a:p>
            <a:pPr algn="l"/>
            <a:r>
              <a:rPr lang="fr-FR" sz="1200" dirty="0">
                <a:latin typeface="Calibri" pitchFamily="34" charset="0"/>
                <a:cs typeface="Calibri" pitchFamily="34" charset="0"/>
              </a:rPr>
              <a:t>Responder defined by a decrease in baseline </a:t>
            </a:r>
            <a:r>
              <a:rPr lang="fr-FR" sz="1200" dirty="0" smtClean="0">
                <a:latin typeface="Calibri" pitchFamily="34" charset="0"/>
                <a:cs typeface="Calibri" pitchFamily="34" charset="0"/>
              </a:rPr>
              <a:t>HAM-D </a:t>
            </a:r>
            <a:r>
              <a:rPr lang="fr-FR" sz="1200" dirty="0">
                <a:latin typeface="Calibri" pitchFamily="34" charset="0"/>
                <a:cs typeface="Calibri" pitchFamily="34" charset="0"/>
              </a:rPr>
              <a:t>total score </a:t>
            </a:r>
            <a:r>
              <a:rPr lang="fr-FR" sz="1200" dirty="0" smtClean="0">
                <a:latin typeface="Calibri" pitchFamily="34" charset="0"/>
                <a:cs typeface="Calibri" pitchFamily="34" charset="0"/>
                <a:sym typeface="Symbol" pitchFamily="18" charset="2"/>
              </a:rPr>
              <a:t> </a:t>
            </a:r>
            <a:r>
              <a:rPr lang="fr-FR" sz="1200" dirty="0" smtClean="0">
                <a:latin typeface="Calibri" pitchFamily="34" charset="0"/>
                <a:cs typeface="Calibri" pitchFamily="34" charset="0"/>
              </a:rPr>
              <a:t>50</a:t>
            </a:r>
            <a:r>
              <a:rPr lang="fr-FR" sz="1200" dirty="0">
                <a:latin typeface="Calibri" pitchFamily="34" charset="0"/>
                <a:cs typeface="Calibri" pitchFamily="34" charset="0"/>
              </a:rPr>
              <a:t>%</a:t>
            </a:r>
          </a:p>
        </p:txBody>
      </p:sp>
      <p:sp>
        <p:nvSpPr>
          <p:cNvPr id="220451" name="Rectangle 1315"/>
          <p:cNvSpPr>
            <a:spLocks noChangeArrowheads="1"/>
          </p:cNvSpPr>
          <p:nvPr/>
        </p:nvSpPr>
        <p:spPr bwMode="auto">
          <a:xfrm>
            <a:off x="1214097" y="1524000"/>
            <a:ext cx="6746078" cy="338554"/>
          </a:xfrm>
          <a:prstGeom prst="rect">
            <a:avLst/>
          </a:prstGeom>
          <a:noFill/>
          <a:ln w="9525">
            <a:noFill/>
            <a:miter lim="800000"/>
            <a:headEnd/>
            <a:tailEnd/>
          </a:ln>
        </p:spPr>
        <p:txBody>
          <a:bodyPr wrap="none" lIns="0" tIns="0" rIns="0" bIns="0">
            <a:spAutoFit/>
          </a:bodyPr>
          <a:lstStyle/>
          <a:p>
            <a:pPr algn="ctr">
              <a:spcBef>
                <a:spcPct val="0"/>
              </a:spcBef>
            </a:pPr>
            <a:r>
              <a:rPr lang="fr-FR" sz="2200" b="1" dirty="0" smtClean="0">
                <a:solidFill>
                  <a:schemeClr val="tx2"/>
                </a:solidFill>
                <a:latin typeface="Calibri" pitchFamily="34" charset="0"/>
                <a:cs typeface="Calibri" pitchFamily="34" charset="0"/>
              </a:rPr>
              <a:t>HAM-D </a:t>
            </a:r>
            <a:r>
              <a:rPr lang="fr-FR" sz="2200" b="1" dirty="0">
                <a:solidFill>
                  <a:schemeClr val="tx2"/>
                </a:solidFill>
                <a:latin typeface="Calibri" pitchFamily="34" charset="0"/>
                <a:cs typeface="Calibri" pitchFamily="34" charset="0"/>
              </a:rPr>
              <a:t>R</a:t>
            </a:r>
            <a:r>
              <a:rPr lang="fr-FR" sz="2200" b="1" dirty="0" smtClean="0">
                <a:solidFill>
                  <a:schemeClr val="tx2"/>
                </a:solidFill>
                <a:latin typeface="Calibri" pitchFamily="34" charset="0"/>
                <a:cs typeface="Calibri" pitchFamily="34" charset="0"/>
              </a:rPr>
              <a:t>esponder </a:t>
            </a:r>
            <a:r>
              <a:rPr lang="fr-FR" sz="2200" b="1" dirty="0">
                <a:solidFill>
                  <a:schemeClr val="tx2"/>
                </a:solidFill>
                <a:latin typeface="Calibri" pitchFamily="34" charset="0"/>
                <a:cs typeface="Calibri" pitchFamily="34" charset="0"/>
              </a:rPr>
              <a:t>D</a:t>
            </a:r>
            <a:r>
              <a:rPr lang="fr-FR" sz="2200" b="1" dirty="0" smtClean="0">
                <a:solidFill>
                  <a:schemeClr val="tx2"/>
                </a:solidFill>
                <a:latin typeface="Calibri" pitchFamily="34" charset="0"/>
                <a:cs typeface="Calibri" pitchFamily="34" charset="0"/>
              </a:rPr>
              <a:t>ifference </a:t>
            </a:r>
            <a:r>
              <a:rPr lang="fr-FR" sz="2200" b="1" dirty="0">
                <a:solidFill>
                  <a:schemeClr val="tx2"/>
                </a:solidFill>
                <a:latin typeface="Calibri" pitchFamily="34" charset="0"/>
                <a:cs typeface="Calibri" pitchFamily="34" charset="0"/>
              </a:rPr>
              <a:t>F</a:t>
            </a:r>
            <a:r>
              <a:rPr lang="fr-FR" sz="2200" b="1" dirty="0" smtClean="0">
                <a:solidFill>
                  <a:schemeClr val="tx2"/>
                </a:solidFill>
                <a:latin typeface="Calibri" pitchFamily="34" charset="0"/>
                <a:cs typeface="Calibri" pitchFamily="34" charset="0"/>
              </a:rPr>
              <a:t>rom Placebo </a:t>
            </a:r>
            <a:r>
              <a:rPr lang="fr-FR" sz="2200" b="1" dirty="0">
                <a:solidFill>
                  <a:schemeClr val="tx2"/>
                </a:solidFill>
                <a:latin typeface="Calibri" pitchFamily="34" charset="0"/>
                <a:cs typeface="Calibri" pitchFamily="34" charset="0"/>
              </a:rPr>
              <a:t>(6-8 </a:t>
            </a:r>
            <a:r>
              <a:rPr lang="fr-FR" sz="2200" b="1" dirty="0" smtClean="0">
                <a:solidFill>
                  <a:schemeClr val="tx2"/>
                </a:solidFill>
                <a:latin typeface="Calibri" pitchFamily="34" charset="0"/>
                <a:cs typeface="Calibri" pitchFamily="34" charset="0"/>
              </a:rPr>
              <a:t>weeks)</a:t>
            </a:r>
            <a:endParaRPr lang="fr-FR" sz="2200" b="1" dirty="0">
              <a:solidFill>
                <a:schemeClr val="tx2"/>
              </a:solidFill>
              <a:latin typeface="Calibri" pitchFamily="34" charset="0"/>
              <a:cs typeface="Calibri" pitchFamily="34" charset="0"/>
            </a:endParaRPr>
          </a:p>
        </p:txBody>
      </p:sp>
      <p:sp>
        <p:nvSpPr>
          <p:cNvPr id="220179" name="Line 1043"/>
          <p:cNvSpPr>
            <a:spLocks noChangeShapeType="1"/>
          </p:cNvSpPr>
          <p:nvPr/>
        </p:nvSpPr>
        <p:spPr bwMode="auto">
          <a:xfrm>
            <a:off x="1657350" y="5378512"/>
            <a:ext cx="2128838" cy="1587"/>
          </a:xfrm>
          <a:prstGeom prst="line">
            <a:avLst/>
          </a:prstGeom>
          <a:noFill/>
          <a:ln w="19050">
            <a:solidFill>
              <a:schemeClr val="tx1"/>
            </a:solidFill>
            <a:round/>
            <a:headEnd type="triangle" w="lg" len="lg"/>
            <a:tailEnd type="triangle" w="lg" len="lg"/>
          </a:ln>
        </p:spPr>
        <p:txBody>
          <a:bodyPr/>
          <a:lstStyle/>
          <a:p>
            <a:endParaRPr lang="en-US" dirty="0">
              <a:latin typeface="Calibri" pitchFamily="34" charset="0"/>
              <a:cs typeface="Calibri" pitchFamily="34" charset="0"/>
            </a:endParaRPr>
          </a:p>
        </p:txBody>
      </p:sp>
      <p:sp>
        <p:nvSpPr>
          <p:cNvPr id="220183" name="Line 1047"/>
          <p:cNvSpPr>
            <a:spLocks noChangeShapeType="1"/>
          </p:cNvSpPr>
          <p:nvPr/>
        </p:nvSpPr>
        <p:spPr bwMode="auto">
          <a:xfrm>
            <a:off x="3802063" y="5378512"/>
            <a:ext cx="4532312" cy="1587"/>
          </a:xfrm>
          <a:prstGeom prst="line">
            <a:avLst/>
          </a:prstGeom>
          <a:noFill/>
          <a:ln w="19050">
            <a:solidFill>
              <a:schemeClr val="accent1"/>
            </a:solidFill>
            <a:round/>
            <a:headEnd type="triangle" w="lg" len="lg"/>
            <a:tailEnd type="triangle" w="lg" len="lg"/>
          </a:ln>
        </p:spPr>
        <p:txBody>
          <a:bodyPr/>
          <a:lstStyle/>
          <a:p>
            <a:endParaRPr lang="en-US" dirty="0">
              <a:latin typeface="Calibri" pitchFamily="34" charset="0"/>
              <a:cs typeface="Calibri" pitchFamily="34" charset="0"/>
            </a:endParaRPr>
          </a:p>
        </p:txBody>
      </p:sp>
      <p:sp>
        <p:nvSpPr>
          <p:cNvPr id="220412" name="Rectangle 1276"/>
          <p:cNvSpPr>
            <a:spLocks noChangeArrowheads="1"/>
          </p:cNvSpPr>
          <p:nvPr/>
        </p:nvSpPr>
        <p:spPr bwMode="auto">
          <a:xfrm>
            <a:off x="2103786" y="5418199"/>
            <a:ext cx="1234377" cy="246221"/>
          </a:xfrm>
          <a:prstGeom prst="rect">
            <a:avLst/>
          </a:prstGeom>
          <a:noFill/>
          <a:ln w="9525">
            <a:noFill/>
            <a:miter lim="800000"/>
            <a:headEnd/>
            <a:tailEnd/>
          </a:ln>
        </p:spPr>
        <p:txBody>
          <a:bodyPr wrap="none" lIns="0" tIns="0" rIns="0" bIns="0">
            <a:spAutoFit/>
          </a:bodyPr>
          <a:lstStyle/>
          <a:p>
            <a:pPr algn="ctr"/>
            <a:r>
              <a:rPr lang="fr-FR" sz="1600" dirty="0" err="1" smtClean="0">
                <a:latin typeface="Calibri" pitchFamily="34" charset="0"/>
                <a:cs typeface="Calibri" pitchFamily="34" charset="0"/>
              </a:rPr>
              <a:t>Favors</a:t>
            </a:r>
            <a:r>
              <a:rPr lang="fr-FR" sz="1600" dirty="0" smtClean="0">
                <a:latin typeface="Calibri" pitchFamily="34" charset="0"/>
                <a:cs typeface="Calibri" pitchFamily="34" charset="0"/>
              </a:rPr>
              <a:t> </a:t>
            </a:r>
            <a:r>
              <a:rPr lang="fr-FR" sz="1600" dirty="0">
                <a:latin typeface="Calibri" pitchFamily="34" charset="0"/>
                <a:cs typeface="Calibri" pitchFamily="34" charset="0"/>
              </a:rPr>
              <a:t>Placebo</a:t>
            </a:r>
          </a:p>
        </p:txBody>
      </p:sp>
      <p:sp>
        <p:nvSpPr>
          <p:cNvPr id="220414" name="Rectangle 1278"/>
          <p:cNvSpPr>
            <a:spLocks noChangeArrowheads="1"/>
          </p:cNvSpPr>
          <p:nvPr/>
        </p:nvSpPr>
        <p:spPr bwMode="auto">
          <a:xfrm>
            <a:off x="5379665" y="5418199"/>
            <a:ext cx="1377108" cy="246221"/>
          </a:xfrm>
          <a:prstGeom prst="rect">
            <a:avLst/>
          </a:prstGeom>
          <a:noFill/>
          <a:ln w="9525">
            <a:noFill/>
            <a:miter lim="800000"/>
            <a:headEnd/>
            <a:tailEnd/>
          </a:ln>
        </p:spPr>
        <p:txBody>
          <a:bodyPr wrap="none" lIns="0" tIns="0" rIns="0" bIns="0">
            <a:spAutoFit/>
          </a:bodyPr>
          <a:lstStyle/>
          <a:p>
            <a:pPr algn="ctr"/>
            <a:r>
              <a:rPr lang="fr-FR" sz="1600" dirty="0" err="1" smtClean="0">
                <a:solidFill>
                  <a:schemeClr val="accent1"/>
                </a:solidFill>
                <a:latin typeface="Calibri" pitchFamily="34" charset="0"/>
                <a:cs typeface="Calibri" pitchFamily="34" charset="0"/>
              </a:rPr>
              <a:t>Favors</a:t>
            </a:r>
            <a:r>
              <a:rPr lang="fr-FR" sz="1600" dirty="0" smtClean="0">
                <a:solidFill>
                  <a:schemeClr val="accent1"/>
                </a:solidFill>
                <a:latin typeface="Calibri" pitchFamily="34" charset="0"/>
                <a:cs typeface="Calibri" pitchFamily="34" charset="0"/>
              </a:rPr>
              <a:t> </a:t>
            </a:r>
            <a:r>
              <a:rPr lang="fr-FR" sz="1600" dirty="0">
                <a:solidFill>
                  <a:schemeClr val="accent1"/>
                </a:solidFill>
                <a:latin typeface="Calibri" pitchFamily="34" charset="0"/>
                <a:cs typeface="Calibri" pitchFamily="34" charset="0"/>
              </a:rPr>
              <a:t>Valdoxan </a:t>
            </a:r>
          </a:p>
        </p:txBody>
      </p:sp>
      <p:grpSp>
        <p:nvGrpSpPr>
          <p:cNvPr id="7" name="Group 1321"/>
          <p:cNvGrpSpPr>
            <a:grpSpLocks/>
          </p:cNvGrpSpPr>
          <p:nvPr/>
        </p:nvGrpSpPr>
        <p:grpSpPr bwMode="auto">
          <a:xfrm>
            <a:off x="1712913" y="2209862"/>
            <a:ext cx="6619875" cy="2733676"/>
            <a:chOff x="1276" y="1156"/>
            <a:chExt cx="4170" cy="1722"/>
          </a:xfrm>
        </p:grpSpPr>
        <p:grpSp>
          <p:nvGrpSpPr>
            <p:cNvPr id="8" name="Group 1319"/>
            <p:cNvGrpSpPr>
              <a:grpSpLocks/>
            </p:cNvGrpSpPr>
            <p:nvPr/>
          </p:nvGrpSpPr>
          <p:grpSpPr bwMode="auto">
            <a:xfrm>
              <a:off x="1276" y="2810"/>
              <a:ext cx="4170" cy="68"/>
              <a:chOff x="1276" y="2810"/>
              <a:chExt cx="4170" cy="68"/>
            </a:xfrm>
          </p:grpSpPr>
          <p:sp>
            <p:nvSpPr>
              <p:cNvPr id="220290" name="Line 1154"/>
              <p:cNvSpPr>
                <a:spLocks noChangeShapeType="1"/>
              </p:cNvSpPr>
              <p:nvPr/>
            </p:nvSpPr>
            <p:spPr bwMode="auto">
              <a:xfrm flipH="1">
                <a:off x="1276" y="2810"/>
                <a:ext cx="4170" cy="1"/>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grpSp>
            <p:nvGrpSpPr>
              <p:cNvPr id="9" name="Group 1318"/>
              <p:cNvGrpSpPr>
                <a:grpSpLocks/>
              </p:cNvGrpSpPr>
              <p:nvPr/>
            </p:nvGrpSpPr>
            <p:grpSpPr bwMode="auto">
              <a:xfrm>
                <a:off x="1276" y="2810"/>
                <a:ext cx="4164" cy="68"/>
                <a:chOff x="1276" y="2810"/>
                <a:chExt cx="4164" cy="68"/>
              </a:xfrm>
            </p:grpSpPr>
            <p:sp>
              <p:nvSpPr>
                <p:cNvPr id="220291" name="Line 1155"/>
                <p:cNvSpPr>
                  <a:spLocks noChangeShapeType="1"/>
                </p:cNvSpPr>
                <p:nvPr/>
              </p:nvSpPr>
              <p:spPr bwMode="auto">
                <a:xfrm flipV="1">
                  <a:off x="5038"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2" name="Line 1156"/>
                <p:cNvSpPr>
                  <a:spLocks noChangeShapeType="1"/>
                </p:cNvSpPr>
                <p:nvPr/>
              </p:nvSpPr>
              <p:spPr bwMode="auto">
                <a:xfrm flipV="1">
                  <a:off x="2158"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3" name="Line 1157"/>
                <p:cNvSpPr>
                  <a:spLocks noChangeShapeType="1"/>
                </p:cNvSpPr>
                <p:nvPr/>
              </p:nvSpPr>
              <p:spPr bwMode="auto">
                <a:xfrm flipV="1">
                  <a:off x="2596"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4" name="Line 1158"/>
                <p:cNvSpPr>
                  <a:spLocks noChangeShapeType="1"/>
                </p:cNvSpPr>
                <p:nvPr/>
              </p:nvSpPr>
              <p:spPr bwMode="auto">
                <a:xfrm flipV="1">
                  <a:off x="3004"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5" name="Line 1159"/>
                <p:cNvSpPr>
                  <a:spLocks noChangeShapeType="1"/>
                </p:cNvSpPr>
                <p:nvPr/>
              </p:nvSpPr>
              <p:spPr bwMode="auto">
                <a:xfrm flipV="1">
                  <a:off x="3412"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6" name="Line 1160"/>
                <p:cNvSpPr>
                  <a:spLocks noChangeShapeType="1"/>
                </p:cNvSpPr>
                <p:nvPr/>
              </p:nvSpPr>
              <p:spPr bwMode="auto">
                <a:xfrm flipV="1">
                  <a:off x="3814"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7" name="Line 1161"/>
                <p:cNvSpPr>
                  <a:spLocks noChangeShapeType="1"/>
                </p:cNvSpPr>
                <p:nvPr/>
              </p:nvSpPr>
              <p:spPr bwMode="auto">
                <a:xfrm flipV="1">
                  <a:off x="4222"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8" name="Line 1162"/>
                <p:cNvSpPr>
                  <a:spLocks noChangeShapeType="1"/>
                </p:cNvSpPr>
                <p:nvPr/>
              </p:nvSpPr>
              <p:spPr bwMode="auto">
                <a:xfrm flipV="1">
                  <a:off x="4630"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299" name="Line 1163"/>
                <p:cNvSpPr>
                  <a:spLocks noChangeShapeType="1"/>
                </p:cNvSpPr>
                <p:nvPr/>
              </p:nvSpPr>
              <p:spPr bwMode="auto">
                <a:xfrm flipV="1">
                  <a:off x="1720"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300" name="Line 1164"/>
                <p:cNvSpPr>
                  <a:spLocks noChangeShapeType="1"/>
                </p:cNvSpPr>
                <p:nvPr/>
              </p:nvSpPr>
              <p:spPr bwMode="auto">
                <a:xfrm flipV="1">
                  <a:off x="1276"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sp>
              <p:nvSpPr>
                <p:cNvPr id="220301" name="Line 1165"/>
                <p:cNvSpPr>
                  <a:spLocks noChangeShapeType="1"/>
                </p:cNvSpPr>
                <p:nvPr/>
              </p:nvSpPr>
              <p:spPr bwMode="auto">
                <a:xfrm flipV="1">
                  <a:off x="5440" y="2810"/>
                  <a:ext cx="0" cy="68"/>
                </a:xfrm>
                <a:prstGeom prst="line">
                  <a:avLst/>
                </a:prstGeom>
                <a:noFill/>
                <a:ln w="19050">
                  <a:solidFill>
                    <a:srgbClr val="FFFFFF"/>
                  </a:solidFill>
                  <a:round/>
                  <a:headEnd/>
                  <a:tailEnd/>
                </a:ln>
              </p:spPr>
              <p:txBody>
                <a:bodyPr/>
                <a:lstStyle/>
                <a:p>
                  <a:endParaRPr lang="en-US" dirty="0">
                    <a:latin typeface="Calibri" pitchFamily="34" charset="0"/>
                    <a:cs typeface="Calibri" pitchFamily="34" charset="0"/>
                  </a:endParaRPr>
                </a:p>
              </p:txBody>
            </p:sp>
          </p:grpSp>
        </p:grpSp>
        <p:sp>
          <p:nvSpPr>
            <p:cNvPr id="220456" name="Line 1320"/>
            <p:cNvSpPr>
              <a:spLocks noChangeShapeType="1"/>
            </p:cNvSpPr>
            <p:nvPr/>
          </p:nvSpPr>
          <p:spPr bwMode="auto">
            <a:xfrm flipV="1">
              <a:off x="2594" y="1156"/>
              <a:ext cx="3" cy="1655"/>
            </a:xfrm>
            <a:prstGeom prst="line">
              <a:avLst/>
            </a:prstGeom>
            <a:noFill/>
            <a:ln w="19050">
              <a:solidFill>
                <a:schemeClr val="tx1"/>
              </a:solidFill>
              <a:prstDash val="sysDot"/>
              <a:round/>
              <a:headEnd/>
              <a:tailEnd/>
            </a:ln>
            <a:effectLst/>
          </p:spPr>
          <p:txBody>
            <a:bodyPr wrap="square" lIns="3600" tIns="3600" rIns="3600" bIns="3600">
              <a:spAutoFit/>
            </a:bodyPr>
            <a:lstStyle/>
            <a:p>
              <a:endParaRPr lang="en-US" dirty="0">
                <a:latin typeface="Calibri" pitchFamily="34" charset="0"/>
                <a:cs typeface="Calibri" pitchFamily="34" charset="0"/>
              </a:endParaRPr>
            </a:p>
          </p:txBody>
        </p:sp>
      </p:grpSp>
      <p:sp>
        <p:nvSpPr>
          <p:cNvPr id="220463" name="Rectangle 1327"/>
          <p:cNvSpPr>
            <a:spLocks noChangeArrowheads="1"/>
          </p:cNvSpPr>
          <p:nvPr/>
        </p:nvSpPr>
        <p:spPr bwMode="auto">
          <a:xfrm>
            <a:off x="3761810" y="4968937"/>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0</a:t>
            </a:r>
            <a:endParaRPr lang="fr-FR" sz="2800" dirty="0">
              <a:latin typeface="Calibri" pitchFamily="34" charset="0"/>
              <a:cs typeface="Calibri" pitchFamily="34" charset="0"/>
            </a:endParaRPr>
          </a:p>
        </p:txBody>
      </p:sp>
      <p:sp>
        <p:nvSpPr>
          <p:cNvPr id="220464" name="Rectangle 1328"/>
          <p:cNvSpPr>
            <a:spLocks noChangeArrowheads="1"/>
          </p:cNvSpPr>
          <p:nvPr/>
        </p:nvSpPr>
        <p:spPr bwMode="auto">
          <a:xfrm>
            <a:off x="4399985" y="4968937"/>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5</a:t>
            </a:r>
            <a:endParaRPr lang="fr-FR" sz="2800" dirty="0">
              <a:latin typeface="Calibri" pitchFamily="34" charset="0"/>
              <a:cs typeface="Calibri" pitchFamily="34" charset="0"/>
            </a:endParaRPr>
          </a:p>
        </p:txBody>
      </p:sp>
      <p:sp>
        <p:nvSpPr>
          <p:cNvPr id="220465" name="Rectangle 1329"/>
          <p:cNvSpPr>
            <a:spLocks noChangeArrowheads="1"/>
          </p:cNvSpPr>
          <p:nvPr/>
        </p:nvSpPr>
        <p:spPr bwMode="auto">
          <a:xfrm>
            <a:off x="4985207" y="4968937"/>
            <a:ext cx="23403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10</a:t>
            </a:r>
            <a:endParaRPr lang="fr-FR" sz="2800" dirty="0">
              <a:latin typeface="Calibri" pitchFamily="34" charset="0"/>
              <a:cs typeface="Calibri" pitchFamily="34" charset="0"/>
            </a:endParaRPr>
          </a:p>
        </p:txBody>
      </p:sp>
      <p:sp>
        <p:nvSpPr>
          <p:cNvPr id="220466" name="Rectangle 1330"/>
          <p:cNvSpPr>
            <a:spLocks noChangeArrowheads="1"/>
          </p:cNvSpPr>
          <p:nvPr/>
        </p:nvSpPr>
        <p:spPr bwMode="auto">
          <a:xfrm>
            <a:off x="6272669" y="4968937"/>
            <a:ext cx="23403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20</a:t>
            </a:r>
            <a:endParaRPr lang="fr-FR" sz="2800" dirty="0">
              <a:latin typeface="Calibri" pitchFamily="34" charset="0"/>
              <a:cs typeface="Calibri" pitchFamily="34" charset="0"/>
            </a:endParaRPr>
          </a:p>
        </p:txBody>
      </p:sp>
      <p:sp>
        <p:nvSpPr>
          <p:cNvPr id="220467" name="Rectangle 1331"/>
          <p:cNvSpPr>
            <a:spLocks noChangeArrowheads="1"/>
          </p:cNvSpPr>
          <p:nvPr/>
        </p:nvSpPr>
        <p:spPr bwMode="auto">
          <a:xfrm>
            <a:off x="6921957" y="4968937"/>
            <a:ext cx="23403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25</a:t>
            </a:r>
            <a:endParaRPr lang="fr-FR" sz="2800" dirty="0">
              <a:latin typeface="Calibri" pitchFamily="34" charset="0"/>
              <a:cs typeface="Calibri" pitchFamily="34" charset="0"/>
            </a:endParaRPr>
          </a:p>
        </p:txBody>
      </p:sp>
      <p:sp>
        <p:nvSpPr>
          <p:cNvPr id="220468" name="Rectangle 1332"/>
          <p:cNvSpPr>
            <a:spLocks noChangeArrowheads="1"/>
          </p:cNvSpPr>
          <p:nvPr/>
        </p:nvSpPr>
        <p:spPr bwMode="auto">
          <a:xfrm>
            <a:off x="2259120" y="4968937"/>
            <a:ext cx="306174"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-10</a:t>
            </a:r>
            <a:endParaRPr lang="fr-FR" sz="2800" dirty="0">
              <a:latin typeface="Calibri" pitchFamily="34" charset="0"/>
              <a:cs typeface="Calibri" pitchFamily="34" charset="0"/>
            </a:endParaRPr>
          </a:p>
        </p:txBody>
      </p:sp>
      <p:sp>
        <p:nvSpPr>
          <p:cNvPr id="220469" name="Rectangle 1333"/>
          <p:cNvSpPr>
            <a:spLocks noChangeArrowheads="1"/>
          </p:cNvSpPr>
          <p:nvPr/>
        </p:nvSpPr>
        <p:spPr bwMode="auto">
          <a:xfrm>
            <a:off x="1551095" y="4968937"/>
            <a:ext cx="306174"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-15</a:t>
            </a:r>
            <a:endParaRPr lang="fr-FR" sz="2800" dirty="0">
              <a:latin typeface="Calibri" pitchFamily="34" charset="0"/>
              <a:cs typeface="Calibri" pitchFamily="34" charset="0"/>
            </a:endParaRPr>
          </a:p>
        </p:txBody>
      </p:sp>
      <p:sp>
        <p:nvSpPr>
          <p:cNvPr id="220470" name="Rectangle 1334"/>
          <p:cNvSpPr>
            <a:spLocks noChangeArrowheads="1"/>
          </p:cNvSpPr>
          <p:nvPr/>
        </p:nvSpPr>
        <p:spPr bwMode="auto">
          <a:xfrm>
            <a:off x="3024059" y="4968937"/>
            <a:ext cx="19075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-5</a:t>
            </a:r>
            <a:endParaRPr lang="fr-FR" sz="2800" dirty="0">
              <a:latin typeface="Calibri" pitchFamily="34" charset="0"/>
              <a:cs typeface="Calibri" pitchFamily="34" charset="0"/>
            </a:endParaRPr>
          </a:p>
        </p:txBody>
      </p:sp>
      <p:sp>
        <p:nvSpPr>
          <p:cNvPr id="220471" name="Rectangle 1335"/>
          <p:cNvSpPr>
            <a:spLocks noChangeArrowheads="1"/>
          </p:cNvSpPr>
          <p:nvPr/>
        </p:nvSpPr>
        <p:spPr bwMode="auto">
          <a:xfrm>
            <a:off x="5624969" y="4968937"/>
            <a:ext cx="23403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15</a:t>
            </a:r>
            <a:endParaRPr lang="fr-FR" sz="2800" dirty="0">
              <a:latin typeface="Calibri" pitchFamily="34" charset="0"/>
              <a:cs typeface="Calibri" pitchFamily="34" charset="0"/>
            </a:endParaRPr>
          </a:p>
        </p:txBody>
      </p:sp>
      <p:sp>
        <p:nvSpPr>
          <p:cNvPr id="220472" name="Rectangle 1336"/>
          <p:cNvSpPr>
            <a:spLocks noChangeArrowheads="1"/>
          </p:cNvSpPr>
          <p:nvPr/>
        </p:nvSpPr>
        <p:spPr bwMode="auto">
          <a:xfrm>
            <a:off x="7563307" y="4968937"/>
            <a:ext cx="23403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30</a:t>
            </a:r>
            <a:endParaRPr lang="fr-FR" sz="2800" dirty="0">
              <a:latin typeface="Calibri" pitchFamily="34" charset="0"/>
              <a:cs typeface="Calibri" pitchFamily="34" charset="0"/>
            </a:endParaRPr>
          </a:p>
        </p:txBody>
      </p:sp>
      <p:sp>
        <p:nvSpPr>
          <p:cNvPr id="220473" name="Rectangle 1337"/>
          <p:cNvSpPr>
            <a:spLocks noChangeArrowheads="1"/>
          </p:cNvSpPr>
          <p:nvPr/>
        </p:nvSpPr>
        <p:spPr bwMode="auto">
          <a:xfrm>
            <a:off x="8212594" y="4968937"/>
            <a:ext cx="23403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35</a:t>
            </a:r>
            <a:endParaRPr lang="fr-FR" sz="2800" dirty="0">
              <a:latin typeface="Calibri" pitchFamily="34" charset="0"/>
              <a:cs typeface="Calibri" pitchFamily="34" charset="0"/>
            </a:endParaRPr>
          </a:p>
        </p:txBody>
      </p:sp>
      <p:sp>
        <p:nvSpPr>
          <p:cNvPr id="220475" name="Rectangle 1339"/>
          <p:cNvSpPr>
            <a:spLocks noChangeArrowheads="1"/>
          </p:cNvSpPr>
          <p:nvPr/>
        </p:nvSpPr>
        <p:spPr bwMode="auto">
          <a:xfrm>
            <a:off x="749255" y="2209800"/>
            <a:ext cx="1048812" cy="553998"/>
          </a:xfrm>
          <a:prstGeom prst="rect">
            <a:avLst/>
          </a:prstGeom>
          <a:noFill/>
          <a:ln w="9525">
            <a:noFill/>
            <a:miter lim="800000"/>
            <a:headEnd/>
            <a:tailEnd/>
          </a:ln>
        </p:spPr>
        <p:txBody>
          <a:bodyPr wrap="none" lIns="0" tIns="0" rIns="0" bIns="0">
            <a:spAutoFit/>
          </a:bodyPr>
          <a:lstStyle/>
          <a:p>
            <a:pPr algn="r"/>
            <a:r>
              <a:rPr lang="fr-FR" sz="1200" b="1" dirty="0">
                <a:latin typeface="Calibri" pitchFamily="34" charset="0"/>
                <a:cs typeface="Calibri" pitchFamily="34" charset="0"/>
              </a:rPr>
              <a:t>Lôo’s study</a:t>
            </a:r>
            <a:r>
              <a:rPr lang="fr-FR" sz="1200" b="1" dirty="0">
                <a:solidFill>
                  <a:srgbClr val="FFFFFF"/>
                </a:solidFill>
                <a:latin typeface="Calibri" pitchFamily="34" charset="0"/>
                <a:cs typeface="Calibri" pitchFamily="34" charset="0"/>
              </a:rPr>
              <a:t/>
            </a:r>
            <a:br>
              <a:rPr lang="fr-FR" sz="1200" b="1" dirty="0">
                <a:solidFill>
                  <a:srgbClr val="FFFFFF"/>
                </a:solidFill>
                <a:latin typeface="Calibri" pitchFamily="34" charset="0"/>
                <a:cs typeface="Calibri" pitchFamily="34" charset="0"/>
              </a:rPr>
            </a:br>
            <a:r>
              <a:rPr lang="fr-FR" sz="1200" b="1" dirty="0">
                <a:latin typeface="Calibri" pitchFamily="34" charset="0"/>
                <a:cs typeface="Calibri" pitchFamily="34" charset="0"/>
              </a:rPr>
              <a:t>Valdoxan 25 mg </a:t>
            </a:r>
            <a:endParaRPr lang="fr-FR" sz="1200" b="1" dirty="0" smtClean="0">
              <a:latin typeface="Calibri" pitchFamily="34" charset="0"/>
              <a:cs typeface="Calibri" pitchFamily="34" charset="0"/>
            </a:endParaRPr>
          </a:p>
          <a:p>
            <a:pPr algn="r"/>
            <a:r>
              <a:rPr lang="fr-FR" sz="1200" b="1" dirty="0" smtClean="0">
                <a:latin typeface="Calibri" pitchFamily="34" charset="0"/>
                <a:cs typeface="Calibri" pitchFamily="34" charset="0"/>
              </a:rPr>
              <a:t>(</a:t>
            </a:r>
            <a:r>
              <a:rPr lang="fr-FR" sz="1200" b="1" dirty="0">
                <a:latin typeface="Calibri" pitchFamily="34" charset="0"/>
                <a:cs typeface="Calibri" pitchFamily="34" charset="0"/>
              </a:rPr>
              <a:t>n=135)</a:t>
            </a:r>
          </a:p>
        </p:txBody>
      </p:sp>
      <p:sp>
        <p:nvSpPr>
          <p:cNvPr id="220476" name="Rectangle 1340"/>
          <p:cNvSpPr>
            <a:spLocks noChangeArrowheads="1"/>
          </p:cNvSpPr>
          <p:nvPr/>
        </p:nvSpPr>
        <p:spPr bwMode="auto">
          <a:xfrm>
            <a:off x="614487" y="3048000"/>
            <a:ext cx="1252394" cy="553998"/>
          </a:xfrm>
          <a:prstGeom prst="rect">
            <a:avLst/>
          </a:prstGeom>
          <a:noFill/>
          <a:ln w="9525">
            <a:noFill/>
            <a:miter lim="800000"/>
            <a:headEnd/>
            <a:tailEnd/>
          </a:ln>
        </p:spPr>
        <p:txBody>
          <a:bodyPr wrap="none" lIns="0" tIns="0" rIns="0" bIns="0">
            <a:spAutoFit/>
          </a:bodyPr>
          <a:lstStyle/>
          <a:p>
            <a:pPr algn="r"/>
            <a:r>
              <a:rPr lang="fr-FR" sz="1200" b="1" dirty="0">
                <a:latin typeface="Calibri" pitchFamily="34" charset="0"/>
                <a:cs typeface="Calibri" pitchFamily="34" charset="0"/>
              </a:rPr>
              <a:t>Olié’s study</a:t>
            </a:r>
            <a:r>
              <a:rPr lang="fr-FR" sz="1200" b="1" dirty="0">
                <a:solidFill>
                  <a:srgbClr val="FFFFFF"/>
                </a:solidFill>
                <a:latin typeface="Calibri" pitchFamily="34" charset="0"/>
                <a:cs typeface="Calibri" pitchFamily="34" charset="0"/>
              </a:rPr>
              <a:t/>
            </a:r>
            <a:br>
              <a:rPr lang="fr-FR" sz="1200" b="1" dirty="0">
                <a:solidFill>
                  <a:srgbClr val="FFFFFF"/>
                </a:solidFill>
                <a:latin typeface="Calibri" pitchFamily="34" charset="0"/>
                <a:cs typeface="Calibri" pitchFamily="34" charset="0"/>
              </a:rPr>
            </a:br>
            <a:r>
              <a:rPr lang="fr-FR" sz="1200" b="1" dirty="0">
                <a:latin typeface="Calibri" pitchFamily="34" charset="0"/>
                <a:cs typeface="Calibri" pitchFamily="34" charset="0"/>
              </a:rPr>
              <a:t>Valdoxan 25-50 mg </a:t>
            </a:r>
            <a:endParaRPr lang="fr-FR" sz="1200" b="1" dirty="0" smtClean="0">
              <a:latin typeface="Calibri" pitchFamily="34" charset="0"/>
              <a:cs typeface="Calibri" pitchFamily="34" charset="0"/>
            </a:endParaRPr>
          </a:p>
          <a:p>
            <a:pPr algn="r"/>
            <a:r>
              <a:rPr lang="fr-FR" sz="1200" b="1" dirty="0" smtClean="0">
                <a:latin typeface="Calibri" pitchFamily="34" charset="0"/>
                <a:cs typeface="Calibri" pitchFamily="34" charset="0"/>
              </a:rPr>
              <a:t>(</a:t>
            </a:r>
            <a:r>
              <a:rPr lang="fr-FR" sz="1200" b="1" dirty="0">
                <a:latin typeface="Calibri" pitchFamily="34" charset="0"/>
                <a:cs typeface="Calibri" pitchFamily="34" charset="0"/>
              </a:rPr>
              <a:t>n=116)</a:t>
            </a:r>
          </a:p>
        </p:txBody>
      </p:sp>
      <p:sp>
        <p:nvSpPr>
          <p:cNvPr id="220477" name="Rectangle 1341"/>
          <p:cNvSpPr>
            <a:spLocks noChangeArrowheads="1"/>
          </p:cNvSpPr>
          <p:nvPr/>
        </p:nvSpPr>
        <p:spPr bwMode="auto">
          <a:xfrm>
            <a:off x="614487" y="4018002"/>
            <a:ext cx="1252394" cy="553998"/>
          </a:xfrm>
          <a:prstGeom prst="rect">
            <a:avLst/>
          </a:prstGeom>
          <a:noFill/>
          <a:ln w="9525">
            <a:noFill/>
            <a:miter lim="800000"/>
            <a:headEnd/>
            <a:tailEnd/>
          </a:ln>
        </p:spPr>
        <p:txBody>
          <a:bodyPr wrap="none" lIns="0" tIns="0" rIns="0" bIns="0">
            <a:spAutoFit/>
          </a:bodyPr>
          <a:lstStyle/>
          <a:p>
            <a:pPr algn="r"/>
            <a:r>
              <a:rPr lang="fr-FR" sz="1200" b="1" dirty="0">
                <a:latin typeface="Calibri" pitchFamily="34" charset="0"/>
                <a:cs typeface="Calibri" pitchFamily="34" charset="0"/>
              </a:rPr>
              <a:t>Kennedy’s study</a:t>
            </a:r>
            <a:r>
              <a:rPr lang="fr-FR" sz="1200" b="1" dirty="0">
                <a:solidFill>
                  <a:srgbClr val="FFFFFF"/>
                </a:solidFill>
                <a:latin typeface="Calibri" pitchFamily="34" charset="0"/>
                <a:cs typeface="Calibri" pitchFamily="34" charset="0"/>
              </a:rPr>
              <a:t/>
            </a:r>
            <a:br>
              <a:rPr lang="fr-FR" sz="1200" b="1" dirty="0">
                <a:solidFill>
                  <a:srgbClr val="FFFFFF"/>
                </a:solidFill>
                <a:latin typeface="Calibri" pitchFamily="34" charset="0"/>
                <a:cs typeface="Calibri" pitchFamily="34" charset="0"/>
              </a:rPr>
            </a:br>
            <a:r>
              <a:rPr lang="fr-FR" sz="1200" b="1" dirty="0">
                <a:latin typeface="Calibri" pitchFamily="34" charset="0"/>
                <a:cs typeface="Calibri" pitchFamily="34" charset="0"/>
              </a:rPr>
              <a:t>Valdoxan 25-50 mg </a:t>
            </a:r>
            <a:endParaRPr lang="fr-FR" sz="1200" b="1" dirty="0" smtClean="0">
              <a:latin typeface="Calibri" pitchFamily="34" charset="0"/>
              <a:cs typeface="Calibri" pitchFamily="34" charset="0"/>
            </a:endParaRPr>
          </a:p>
          <a:p>
            <a:pPr algn="r"/>
            <a:r>
              <a:rPr lang="fr-FR" sz="1200" b="1" dirty="0" smtClean="0">
                <a:latin typeface="Calibri" pitchFamily="34" charset="0"/>
                <a:cs typeface="Calibri" pitchFamily="34" charset="0"/>
              </a:rPr>
              <a:t>(</a:t>
            </a:r>
            <a:r>
              <a:rPr lang="fr-FR" sz="1200" b="1" dirty="0">
                <a:latin typeface="Calibri" pitchFamily="34" charset="0"/>
                <a:cs typeface="Calibri" pitchFamily="34" charset="0"/>
              </a:rPr>
              <a:t>n=106)</a:t>
            </a:r>
          </a:p>
        </p:txBody>
      </p:sp>
      <p:sp>
        <p:nvSpPr>
          <p:cNvPr id="60" name="Title 59"/>
          <p:cNvSpPr>
            <a:spLocks noGrp="1"/>
          </p:cNvSpPr>
          <p:nvPr>
            <p:ph type="title"/>
          </p:nvPr>
        </p:nvSpPr>
        <p:spPr>
          <a:xfrm>
            <a:off x="762000" y="274320"/>
            <a:ext cx="8171688" cy="1021080"/>
          </a:xfrm>
        </p:spPr>
        <p:txBody>
          <a:bodyPr>
            <a:normAutofit fontScale="90000"/>
          </a:bodyPr>
          <a:lstStyle/>
          <a:p>
            <a:r>
              <a:rPr lang="en-US" dirty="0" smtClean="0"/>
              <a:t>Antidepressant Efficacy of Valdoxan </a:t>
            </a:r>
            <a:br>
              <a:rPr lang="en-US" dirty="0" smtClean="0"/>
            </a:br>
            <a:r>
              <a:rPr lang="en-US" dirty="0" smtClean="0"/>
              <a:t>vs Placebo</a:t>
            </a:r>
            <a:endParaRPr lang="en-US" dirty="0"/>
          </a:p>
        </p:txBody>
      </p:sp>
      <p:grpSp>
        <p:nvGrpSpPr>
          <p:cNvPr id="76" name="Group 75"/>
          <p:cNvGrpSpPr/>
          <p:nvPr/>
        </p:nvGrpSpPr>
        <p:grpSpPr>
          <a:xfrm>
            <a:off x="3874625" y="2133600"/>
            <a:ext cx="3763064" cy="442233"/>
            <a:chOff x="3874625" y="2286000"/>
            <a:chExt cx="3763064" cy="442233"/>
          </a:xfrm>
        </p:grpSpPr>
        <p:sp>
          <p:nvSpPr>
            <p:cNvPr id="220478" name="Rectangle 1342"/>
            <p:cNvSpPr>
              <a:spLocks noChangeArrowheads="1"/>
            </p:cNvSpPr>
            <p:nvPr/>
          </p:nvSpPr>
          <p:spPr bwMode="auto">
            <a:xfrm>
              <a:off x="5547094" y="2286000"/>
              <a:ext cx="580287" cy="276999"/>
            </a:xfrm>
            <a:prstGeom prst="rect">
              <a:avLst/>
            </a:prstGeom>
            <a:noFill/>
            <a:ln w="9525">
              <a:noFill/>
              <a:miter lim="800000"/>
              <a:headEnd/>
              <a:tailEnd/>
            </a:ln>
          </p:spPr>
          <p:txBody>
            <a:bodyPr wrap="none" lIns="0" tIns="0" rIns="0" bIns="0">
              <a:spAutoFit/>
            </a:bodyPr>
            <a:lstStyle/>
            <a:p>
              <a:pPr algn="ctr">
                <a:spcBef>
                  <a:spcPct val="0"/>
                </a:spcBef>
              </a:pPr>
              <a:r>
                <a:rPr lang="fr-FR" sz="1800" b="1" dirty="0">
                  <a:solidFill>
                    <a:schemeClr val="accent1"/>
                  </a:solidFill>
                  <a:latin typeface="Calibri" pitchFamily="34" charset="0"/>
                  <a:cs typeface="Calibri" pitchFamily="34" charset="0"/>
                </a:rPr>
                <a:t>15.2%</a:t>
              </a:r>
              <a:endParaRPr lang="fr-FR" sz="2800" b="1" dirty="0">
                <a:solidFill>
                  <a:schemeClr val="accent1"/>
                </a:solidFill>
                <a:latin typeface="Calibri" pitchFamily="34" charset="0"/>
                <a:cs typeface="Calibri" pitchFamily="34" charset="0"/>
              </a:endParaRPr>
            </a:p>
          </p:txBody>
        </p:sp>
        <p:sp>
          <p:nvSpPr>
            <p:cNvPr id="220416" name="Line 1280"/>
            <p:cNvSpPr>
              <a:spLocks noChangeShapeType="1"/>
            </p:cNvSpPr>
            <p:nvPr/>
          </p:nvSpPr>
          <p:spPr bwMode="auto">
            <a:xfrm>
              <a:off x="3875088" y="2636837"/>
              <a:ext cx="3752850" cy="1588"/>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sp>
          <p:nvSpPr>
            <p:cNvPr id="220421" name="Rectangle 1285"/>
            <p:cNvSpPr>
              <a:spLocks noChangeArrowheads="1"/>
            </p:cNvSpPr>
            <p:nvPr/>
          </p:nvSpPr>
          <p:spPr bwMode="auto">
            <a:xfrm>
              <a:off x="5741988" y="2590800"/>
              <a:ext cx="76200" cy="76200"/>
            </a:xfrm>
            <a:prstGeom prst="rect">
              <a:avLst/>
            </a:prstGeom>
            <a:solidFill>
              <a:schemeClr val="accent1"/>
            </a:solidFill>
            <a:ln w="38100" cap="rnd">
              <a:solidFill>
                <a:schemeClr val="accent1"/>
              </a:solidFill>
              <a:miter lim="800000"/>
              <a:headEnd/>
              <a:tailEnd/>
            </a:ln>
          </p:spPr>
          <p:txBody>
            <a:bodyPr/>
            <a:lstStyle/>
            <a:p>
              <a:endParaRPr lang="en-US" dirty="0">
                <a:latin typeface="Calibri" pitchFamily="34" charset="0"/>
                <a:cs typeface="Calibri" pitchFamily="34" charset="0"/>
              </a:endParaRPr>
            </a:p>
          </p:txBody>
        </p:sp>
        <p:sp>
          <p:nvSpPr>
            <p:cNvPr id="59" name="Freeform 48"/>
            <p:cNvSpPr>
              <a:spLocks/>
            </p:cNvSpPr>
            <p:nvPr/>
          </p:nvSpPr>
          <p:spPr bwMode="auto">
            <a:xfrm>
              <a:off x="3874625" y="2547258"/>
              <a:ext cx="28575" cy="180975"/>
            </a:xfrm>
            <a:custGeom>
              <a:avLst/>
              <a:gdLst/>
              <a:ahLst/>
              <a:cxnLst>
                <a:cxn ang="0">
                  <a:pos x="3" y="0"/>
                </a:cxn>
                <a:cxn ang="0">
                  <a:pos x="0" y="4"/>
                </a:cxn>
                <a:cxn ang="0">
                  <a:pos x="0" y="16"/>
                </a:cxn>
                <a:cxn ang="0">
                  <a:pos x="3" y="19"/>
                </a:cxn>
              </a:cxnLst>
              <a:rect l="0" t="0" r="r" b="b"/>
              <a:pathLst>
                <a:path w="3" h="19">
                  <a:moveTo>
                    <a:pt x="3" y="0"/>
                  </a:moveTo>
                  <a:cubicBezTo>
                    <a:pt x="2" y="0"/>
                    <a:pt x="0" y="2"/>
                    <a:pt x="0" y="4"/>
                  </a:cubicBezTo>
                  <a:lnTo>
                    <a:pt x="0" y="16"/>
                  </a:lnTo>
                  <a:cubicBezTo>
                    <a:pt x="0" y="18"/>
                    <a:pt x="2" y="19"/>
                    <a:pt x="3"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62" name="Freeform 49"/>
            <p:cNvSpPr>
              <a:spLocks/>
            </p:cNvSpPr>
            <p:nvPr/>
          </p:nvSpPr>
          <p:spPr bwMode="auto">
            <a:xfrm>
              <a:off x="7609114" y="2547256"/>
              <a:ext cx="28575" cy="180975"/>
            </a:xfrm>
            <a:custGeom>
              <a:avLst/>
              <a:gdLst/>
              <a:ahLst/>
              <a:cxnLst>
                <a:cxn ang="0">
                  <a:pos x="0" y="0"/>
                </a:cxn>
                <a:cxn ang="0">
                  <a:pos x="3" y="4"/>
                </a:cxn>
                <a:cxn ang="0">
                  <a:pos x="3" y="16"/>
                </a:cxn>
                <a:cxn ang="0">
                  <a:pos x="0" y="19"/>
                </a:cxn>
              </a:cxnLst>
              <a:rect l="0" t="0" r="r" b="b"/>
              <a:pathLst>
                <a:path w="3" h="19">
                  <a:moveTo>
                    <a:pt x="0" y="0"/>
                  </a:moveTo>
                  <a:cubicBezTo>
                    <a:pt x="2" y="0"/>
                    <a:pt x="3" y="2"/>
                    <a:pt x="3" y="4"/>
                  </a:cubicBezTo>
                  <a:lnTo>
                    <a:pt x="3" y="16"/>
                  </a:lnTo>
                  <a:cubicBezTo>
                    <a:pt x="3" y="18"/>
                    <a:pt x="2" y="19"/>
                    <a:pt x="0"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grpSp>
        <p:nvGrpSpPr>
          <p:cNvPr id="77" name="Group 76"/>
          <p:cNvGrpSpPr/>
          <p:nvPr/>
        </p:nvGrpSpPr>
        <p:grpSpPr>
          <a:xfrm>
            <a:off x="4656138" y="2971800"/>
            <a:ext cx="3210151" cy="453119"/>
            <a:chOff x="4656138" y="3124200"/>
            <a:chExt cx="3210151" cy="453119"/>
          </a:xfrm>
        </p:grpSpPr>
        <p:sp>
          <p:nvSpPr>
            <p:cNvPr id="220480" name="Rectangle 1344"/>
            <p:cNvSpPr>
              <a:spLocks noChangeArrowheads="1"/>
            </p:cNvSpPr>
            <p:nvPr/>
          </p:nvSpPr>
          <p:spPr bwMode="auto">
            <a:xfrm>
              <a:off x="6051919" y="3124200"/>
              <a:ext cx="580287" cy="276999"/>
            </a:xfrm>
            <a:prstGeom prst="rect">
              <a:avLst/>
            </a:prstGeom>
            <a:noFill/>
            <a:ln w="9525">
              <a:noFill/>
              <a:miter lim="800000"/>
              <a:headEnd/>
              <a:tailEnd/>
            </a:ln>
          </p:spPr>
          <p:txBody>
            <a:bodyPr wrap="none" lIns="0" tIns="0" rIns="0" bIns="0">
              <a:spAutoFit/>
            </a:bodyPr>
            <a:lstStyle/>
            <a:p>
              <a:pPr algn="ctr">
                <a:spcBef>
                  <a:spcPct val="0"/>
                </a:spcBef>
              </a:pPr>
              <a:r>
                <a:rPr lang="fr-FR" sz="1800" b="1" dirty="0">
                  <a:solidFill>
                    <a:schemeClr val="accent1"/>
                  </a:solidFill>
                  <a:latin typeface="Calibri" pitchFamily="34" charset="0"/>
                  <a:cs typeface="Calibri" pitchFamily="34" charset="0"/>
                </a:rPr>
                <a:t>19.0%</a:t>
              </a:r>
              <a:endParaRPr lang="fr-FR" sz="2800" b="1" dirty="0">
                <a:solidFill>
                  <a:schemeClr val="accent1"/>
                </a:solidFill>
                <a:latin typeface="Calibri" pitchFamily="34" charset="0"/>
                <a:cs typeface="Calibri" pitchFamily="34" charset="0"/>
              </a:endParaRPr>
            </a:p>
          </p:txBody>
        </p:sp>
        <p:sp>
          <p:nvSpPr>
            <p:cNvPr id="220432" name="Line 1296"/>
            <p:cNvSpPr>
              <a:spLocks noChangeShapeType="1"/>
            </p:cNvSpPr>
            <p:nvPr/>
          </p:nvSpPr>
          <p:spPr bwMode="auto">
            <a:xfrm>
              <a:off x="4656138" y="3486150"/>
              <a:ext cx="3200400" cy="1588"/>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sp>
          <p:nvSpPr>
            <p:cNvPr id="220437" name="Rectangle 1301"/>
            <p:cNvSpPr>
              <a:spLocks noChangeArrowheads="1"/>
            </p:cNvSpPr>
            <p:nvPr/>
          </p:nvSpPr>
          <p:spPr bwMode="auto">
            <a:xfrm>
              <a:off x="6237288" y="3448050"/>
              <a:ext cx="85725" cy="76200"/>
            </a:xfrm>
            <a:prstGeom prst="rect">
              <a:avLst/>
            </a:prstGeom>
            <a:solidFill>
              <a:schemeClr val="accent1"/>
            </a:solidFill>
            <a:ln w="38100" cap="rnd">
              <a:solidFill>
                <a:schemeClr val="accent1"/>
              </a:solidFill>
              <a:miter lim="800000"/>
              <a:headEnd/>
              <a:tailEnd/>
            </a:ln>
          </p:spPr>
          <p:txBody>
            <a:bodyPr/>
            <a:lstStyle/>
            <a:p>
              <a:endParaRPr lang="en-US" dirty="0">
                <a:latin typeface="Calibri" pitchFamily="34" charset="0"/>
                <a:cs typeface="Calibri" pitchFamily="34" charset="0"/>
              </a:endParaRPr>
            </a:p>
          </p:txBody>
        </p:sp>
        <p:sp>
          <p:nvSpPr>
            <p:cNvPr id="64" name="Freeform 48"/>
            <p:cNvSpPr>
              <a:spLocks/>
            </p:cNvSpPr>
            <p:nvPr/>
          </p:nvSpPr>
          <p:spPr bwMode="auto">
            <a:xfrm>
              <a:off x="4659086" y="3396344"/>
              <a:ext cx="28575" cy="180975"/>
            </a:xfrm>
            <a:custGeom>
              <a:avLst/>
              <a:gdLst/>
              <a:ahLst/>
              <a:cxnLst>
                <a:cxn ang="0">
                  <a:pos x="3" y="0"/>
                </a:cxn>
                <a:cxn ang="0">
                  <a:pos x="0" y="4"/>
                </a:cxn>
                <a:cxn ang="0">
                  <a:pos x="0" y="16"/>
                </a:cxn>
                <a:cxn ang="0">
                  <a:pos x="3" y="19"/>
                </a:cxn>
              </a:cxnLst>
              <a:rect l="0" t="0" r="r" b="b"/>
              <a:pathLst>
                <a:path w="3" h="19">
                  <a:moveTo>
                    <a:pt x="3" y="0"/>
                  </a:moveTo>
                  <a:cubicBezTo>
                    <a:pt x="2" y="0"/>
                    <a:pt x="0" y="2"/>
                    <a:pt x="0" y="4"/>
                  </a:cubicBezTo>
                  <a:lnTo>
                    <a:pt x="0" y="16"/>
                  </a:lnTo>
                  <a:cubicBezTo>
                    <a:pt x="0" y="18"/>
                    <a:pt x="2" y="19"/>
                    <a:pt x="3"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65" name="Freeform 49"/>
            <p:cNvSpPr>
              <a:spLocks/>
            </p:cNvSpPr>
            <p:nvPr/>
          </p:nvSpPr>
          <p:spPr bwMode="auto">
            <a:xfrm>
              <a:off x="7837714" y="3396344"/>
              <a:ext cx="28575" cy="180975"/>
            </a:xfrm>
            <a:custGeom>
              <a:avLst/>
              <a:gdLst/>
              <a:ahLst/>
              <a:cxnLst>
                <a:cxn ang="0">
                  <a:pos x="0" y="0"/>
                </a:cxn>
                <a:cxn ang="0">
                  <a:pos x="3" y="4"/>
                </a:cxn>
                <a:cxn ang="0">
                  <a:pos x="3" y="16"/>
                </a:cxn>
                <a:cxn ang="0">
                  <a:pos x="0" y="19"/>
                </a:cxn>
              </a:cxnLst>
              <a:rect l="0" t="0" r="r" b="b"/>
              <a:pathLst>
                <a:path w="3" h="19">
                  <a:moveTo>
                    <a:pt x="0" y="0"/>
                  </a:moveTo>
                  <a:cubicBezTo>
                    <a:pt x="2" y="0"/>
                    <a:pt x="3" y="2"/>
                    <a:pt x="3" y="4"/>
                  </a:cubicBezTo>
                  <a:lnTo>
                    <a:pt x="3" y="16"/>
                  </a:lnTo>
                  <a:cubicBezTo>
                    <a:pt x="3" y="18"/>
                    <a:pt x="2" y="19"/>
                    <a:pt x="0"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grpSp>
        <p:nvGrpSpPr>
          <p:cNvPr id="78" name="Group 77"/>
          <p:cNvGrpSpPr/>
          <p:nvPr/>
        </p:nvGrpSpPr>
        <p:grpSpPr>
          <a:xfrm>
            <a:off x="4008438" y="4018002"/>
            <a:ext cx="3400425" cy="462831"/>
            <a:chOff x="4008438" y="4170402"/>
            <a:chExt cx="3400425" cy="462831"/>
          </a:xfrm>
        </p:grpSpPr>
        <p:sp>
          <p:nvSpPr>
            <p:cNvPr id="220479" name="Rectangle 1343"/>
            <p:cNvSpPr>
              <a:spLocks noChangeArrowheads="1"/>
            </p:cNvSpPr>
            <p:nvPr/>
          </p:nvSpPr>
          <p:spPr bwMode="auto">
            <a:xfrm>
              <a:off x="5489944" y="4170402"/>
              <a:ext cx="580287" cy="276999"/>
            </a:xfrm>
            <a:prstGeom prst="rect">
              <a:avLst/>
            </a:prstGeom>
            <a:noFill/>
            <a:ln w="9525">
              <a:noFill/>
              <a:miter lim="800000"/>
              <a:headEnd/>
              <a:tailEnd/>
            </a:ln>
          </p:spPr>
          <p:txBody>
            <a:bodyPr wrap="none" lIns="0" tIns="0" rIns="0" bIns="0">
              <a:spAutoFit/>
            </a:bodyPr>
            <a:lstStyle/>
            <a:p>
              <a:pPr algn="ctr">
                <a:spcBef>
                  <a:spcPct val="0"/>
                </a:spcBef>
              </a:pPr>
              <a:r>
                <a:rPr lang="fr-FR" sz="1800" b="1" dirty="0">
                  <a:solidFill>
                    <a:schemeClr val="accent1"/>
                  </a:solidFill>
                  <a:latin typeface="Calibri" pitchFamily="34" charset="0"/>
                  <a:cs typeface="Calibri" pitchFamily="34" charset="0"/>
                </a:rPr>
                <a:t>14.8%</a:t>
              </a:r>
              <a:endParaRPr lang="fr-FR" sz="2800" b="1" dirty="0">
                <a:solidFill>
                  <a:schemeClr val="accent1"/>
                </a:solidFill>
                <a:latin typeface="Calibri" pitchFamily="34" charset="0"/>
                <a:cs typeface="Calibri" pitchFamily="34" charset="0"/>
              </a:endParaRPr>
            </a:p>
          </p:txBody>
        </p:sp>
        <p:sp>
          <p:nvSpPr>
            <p:cNvPr id="220259" name="Line 1123"/>
            <p:cNvSpPr>
              <a:spLocks noChangeShapeType="1"/>
            </p:cNvSpPr>
            <p:nvPr/>
          </p:nvSpPr>
          <p:spPr bwMode="auto">
            <a:xfrm>
              <a:off x="4008438" y="4532352"/>
              <a:ext cx="3400425" cy="1588"/>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sp>
          <p:nvSpPr>
            <p:cNvPr id="220431" name="Rectangle 1295"/>
            <p:cNvSpPr>
              <a:spLocks noChangeArrowheads="1"/>
            </p:cNvSpPr>
            <p:nvPr/>
          </p:nvSpPr>
          <p:spPr bwMode="auto">
            <a:xfrm>
              <a:off x="5684838" y="4503777"/>
              <a:ext cx="76200" cy="76200"/>
            </a:xfrm>
            <a:prstGeom prst="rect">
              <a:avLst/>
            </a:prstGeom>
            <a:solidFill>
              <a:schemeClr val="accent1"/>
            </a:solidFill>
            <a:ln w="38100" cap="rnd">
              <a:solidFill>
                <a:schemeClr val="accent1"/>
              </a:solidFill>
              <a:miter lim="800000"/>
              <a:headEnd/>
              <a:tailEnd/>
            </a:ln>
          </p:spPr>
          <p:txBody>
            <a:bodyPr/>
            <a:lstStyle/>
            <a:p>
              <a:endParaRPr lang="en-US" dirty="0">
                <a:latin typeface="Calibri" pitchFamily="34" charset="0"/>
                <a:cs typeface="Calibri" pitchFamily="34" charset="0"/>
              </a:endParaRPr>
            </a:p>
          </p:txBody>
        </p:sp>
        <p:sp>
          <p:nvSpPr>
            <p:cNvPr id="66" name="Freeform 48"/>
            <p:cNvSpPr>
              <a:spLocks/>
            </p:cNvSpPr>
            <p:nvPr/>
          </p:nvSpPr>
          <p:spPr bwMode="auto">
            <a:xfrm>
              <a:off x="4016828" y="4441372"/>
              <a:ext cx="28575" cy="180975"/>
            </a:xfrm>
            <a:custGeom>
              <a:avLst/>
              <a:gdLst/>
              <a:ahLst/>
              <a:cxnLst>
                <a:cxn ang="0">
                  <a:pos x="3" y="0"/>
                </a:cxn>
                <a:cxn ang="0">
                  <a:pos x="0" y="4"/>
                </a:cxn>
                <a:cxn ang="0">
                  <a:pos x="0" y="16"/>
                </a:cxn>
                <a:cxn ang="0">
                  <a:pos x="3" y="19"/>
                </a:cxn>
              </a:cxnLst>
              <a:rect l="0" t="0" r="r" b="b"/>
              <a:pathLst>
                <a:path w="3" h="19">
                  <a:moveTo>
                    <a:pt x="3" y="0"/>
                  </a:moveTo>
                  <a:cubicBezTo>
                    <a:pt x="2" y="0"/>
                    <a:pt x="0" y="2"/>
                    <a:pt x="0" y="4"/>
                  </a:cubicBezTo>
                  <a:lnTo>
                    <a:pt x="0" y="16"/>
                  </a:lnTo>
                  <a:cubicBezTo>
                    <a:pt x="0" y="18"/>
                    <a:pt x="2" y="19"/>
                    <a:pt x="3"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71" name="Freeform 49"/>
            <p:cNvSpPr>
              <a:spLocks/>
            </p:cNvSpPr>
            <p:nvPr/>
          </p:nvSpPr>
          <p:spPr bwMode="auto">
            <a:xfrm>
              <a:off x="7373711" y="4452258"/>
              <a:ext cx="28575" cy="180975"/>
            </a:xfrm>
            <a:custGeom>
              <a:avLst/>
              <a:gdLst/>
              <a:ahLst/>
              <a:cxnLst>
                <a:cxn ang="0">
                  <a:pos x="0" y="0"/>
                </a:cxn>
                <a:cxn ang="0">
                  <a:pos x="3" y="4"/>
                </a:cxn>
                <a:cxn ang="0">
                  <a:pos x="3" y="16"/>
                </a:cxn>
                <a:cxn ang="0">
                  <a:pos x="0" y="19"/>
                </a:cxn>
              </a:cxnLst>
              <a:rect l="0" t="0" r="r" b="b"/>
              <a:pathLst>
                <a:path w="3" h="19">
                  <a:moveTo>
                    <a:pt x="0" y="0"/>
                  </a:moveTo>
                  <a:cubicBezTo>
                    <a:pt x="2" y="0"/>
                    <a:pt x="3" y="2"/>
                    <a:pt x="3" y="4"/>
                  </a:cubicBezTo>
                  <a:lnTo>
                    <a:pt x="3" y="16"/>
                  </a:lnTo>
                  <a:cubicBezTo>
                    <a:pt x="3" y="18"/>
                    <a:pt x="2" y="19"/>
                    <a:pt x="0"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63" name="Rectangle 62"/>
          <p:cNvSpPr/>
          <p:nvPr/>
        </p:nvSpPr>
        <p:spPr>
          <a:xfrm>
            <a:off x="0" y="6243935"/>
            <a:ext cx="9144000" cy="461665"/>
          </a:xfrm>
          <a:prstGeom prst="rect">
            <a:avLst/>
          </a:prstGeom>
        </p:spPr>
        <p:txBody>
          <a:bodyPr wrap="square" anchor="t">
            <a:spAutoFit/>
          </a:bodyPr>
          <a:lstStyle/>
          <a:p>
            <a:pPr algn="ctr"/>
            <a:r>
              <a:rPr lang="en-US" sz="1200" dirty="0" smtClean="0">
                <a:latin typeface="Calibri" pitchFamily="34" charset="0"/>
                <a:cs typeface="Calibri" pitchFamily="34" charset="0"/>
              </a:rPr>
              <a:t>Lôo H et al. </a:t>
            </a:r>
            <a:r>
              <a:rPr lang="en-US" sz="1200" i="1" dirty="0" smtClean="0">
                <a:latin typeface="Calibri" pitchFamily="34" charset="0"/>
                <a:cs typeface="Calibri" pitchFamily="34" charset="0"/>
              </a:rPr>
              <a:t>Int Clin Psychopharmacol. </a:t>
            </a:r>
            <a:r>
              <a:rPr lang="en-US" sz="1200" dirty="0" smtClean="0">
                <a:latin typeface="Calibri" pitchFamily="34" charset="0"/>
                <a:cs typeface="Calibri" pitchFamily="34" charset="0"/>
              </a:rPr>
              <a:t>2002; </a:t>
            </a:r>
          </a:p>
          <a:p>
            <a:pPr algn="ctr"/>
            <a:r>
              <a:rPr lang="en-US" sz="1200" dirty="0" err="1" smtClean="0">
                <a:latin typeface="Calibri" pitchFamily="34" charset="0"/>
                <a:cs typeface="Calibri" pitchFamily="34" charset="0"/>
              </a:rPr>
              <a:t>Olié</a:t>
            </a:r>
            <a:r>
              <a:rPr lang="en-US" sz="1200" dirty="0" smtClean="0">
                <a:latin typeface="Calibri" pitchFamily="34" charset="0"/>
                <a:cs typeface="Calibri" pitchFamily="34" charset="0"/>
              </a:rPr>
              <a:t> JP, Kasper S. </a:t>
            </a:r>
            <a:r>
              <a:rPr lang="en-US" sz="1200" i="1" dirty="0" smtClean="0">
                <a:latin typeface="Calibri" pitchFamily="34" charset="0"/>
                <a:cs typeface="Calibri" pitchFamily="34" charset="0"/>
              </a:rPr>
              <a:t>Int J Neuropsychopharmacol. </a:t>
            </a:r>
            <a:r>
              <a:rPr lang="en-US" sz="1200" dirty="0" smtClean="0">
                <a:latin typeface="Calibri" pitchFamily="34" charset="0"/>
                <a:cs typeface="Calibri" pitchFamily="34" charset="0"/>
              </a:rPr>
              <a:t>2007; Kennedy SH, </a:t>
            </a:r>
            <a:r>
              <a:rPr lang="en-US" sz="1200" dirty="0" err="1" smtClean="0">
                <a:latin typeface="Calibri" pitchFamily="34" charset="0"/>
                <a:cs typeface="Calibri" pitchFamily="34" charset="0"/>
              </a:rPr>
              <a:t>Emsley</a:t>
            </a:r>
            <a:r>
              <a:rPr lang="en-US" sz="1200" dirty="0" smtClean="0">
                <a:latin typeface="Calibri" pitchFamily="34" charset="0"/>
                <a:cs typeface="Calibri" pitchFamily="34" charset="0"/>
              </a:rPr>
              <a:t> R. </a:t>
            </a:r>
            <a:r>
              <a:rPr lang="en-US" sz="1200" i="1" dirty="0" smtClean="0">
                <a:latin typeface="Calibri" pitchFamily="34" charset="0"/>
                <a:cs typeface="Calibri" pitchFamily="34" charset="0"/>
              </a:rPr>
              <a:t>Eur Neuropsychopharmacol. </a:t>
            </a:r>
            <a:r>
              <a:rPr lang="en-US" sz="1200" dirty="0" smtClean="0">
                <a:latin typeface="Calibri" pitchFamily="34" charset="0"/>
                <a:cs typeface="Calibri" pitchFamily="34" charset="0"/>
              </a:rPr>
              <a:t>2006.</a:t>
            </a:r>
            <a:endParaRPr lang="en-US" sz="1200" dirty="0">
              <a:latin typeface="Calibri" pitchFamily="34" charset="0"/>
              <a:cs typeface="Calibri" pitchFamily="34" charset="0"/>
            </a:endParaRPr>
          </a:p>
        </p:txBody>
      </p:sp>
      <p:sp>
        <p:nvSpPr>
          <p:cNvPr id="67" name="TextBox 66"/>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0179"/>
                                        </p:tgtEl>
                                        <p:attrNameLst>
                                          <p:attrName>style.visibility</p:attrName>
                                        </p:attrNameLst>
                                      </p:cBhvr>
                                      <p:to>
                                        <p:strVal val="visible"/>
                                      </p:to>
                                    </p:set>
                                    <p:anim calcmode="lin" valueType="num">
                                      <p:cBhvr>
                                        <p:cTn id="7" dur="500" fill="hold"/>
                                        <p:tgtEl>
                                          <p:spTgt spid="220179"/>
                                        </p:tgtEl>
                                        <p:attrNameLst>
                                          <p:attrName>ppt_w</p:attrName>
                                        </p:attrNameLst>
                                      </p:cBhvr>
                                      <p:tavLst>
                                        <p:tav tm="0">
                                          <p:val>
                                            <p:fltVal val="0"/>
                                          </p:val>
                                        </p:tav>
                                        <p:tav tm="100000">
                                          <p:val>
                                            <p:strVal val="#ppt_w"/>
                                          </p:val>
                                        </p:tav>
                                      </p:tavLst>
                                    </p:anim>
                                    <p:anim calcmode="lin" valueType="num">
                                      <p:cBhvr>
                                        <p:cTn id="8" dur="500" fill="hold"/>
                                        <p:tgtEl>
                                          <p:spTgt spid="220179"/>
                                        </p:tgtEl>
                                        <p:attrNameLst>
                                          <p:attrName>ppt_h</p:attrName>
                                        </p:attrNameLst>
                                      </p:cBhvr>
                                      <p:tavLst>
                                        <p:tav tm="0">
                                          <p:val>
                                            <p:fltVal val="0"/>
                                          </p:val>
                                        </p:tav>
                                        <p:tav tm="100000">
                                          <p:val>
                                            <p:strVal val="#ppt_h"/>
                                          </p:val>
                                        </p:tav>
                                      </p:tavLst>
                                    </p:anim>
                                    <p:animEffect transition="in" filter="fade">
                                      <p:cBhvr>
                                        <p:cTn id="9" dur="500"/>
                                        <p:tgtEl>
                                          <p:spTgt spid="220179"/>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0412"/>
                                        </p:tgtEl>
                                        <p:attrNameLst>
                                          <p:attrName>style.visibility</p:attrName>
                                        </p:attrNameLst>
                                      </p:cBhvr>
                                      <p:to>
                                        <p:strVal val="visible"/>
                                      </p:to>
                                    </p:set>
                                    <p:anim calcmode="lin" valueType="num">
                                      <p:cBhvr>
                                        <p:cTn id="12" dur="500" fill="hold"/>
                                        <p:tgtEl>
                                          <p:spTgt spid="220412"/>
                                        </p:tgtEl>
                                        <p:attrNameLst>
                                          <p:attrName>ppt_w</p:attrName>
                                        </p:attrNameLst>
                                      </p:cBhvr>
                                      <p:tavLst>
                                        <p:tav tm="0">
                                          <p:val>
                                            <p:fltVal val="0"/>
                                          </p:val>
                                        </p:tav>
                                        <p:tav tm="100000">
                                          <p:val>
                                            <p:strVal val="#ppt_w"/>
                                          </p:val>
                                        </p:tav>
                                      </p:tavLst>
                                    </p:anim>
                                    <p:anim calcmode="lin" valueType="num">
                                      <p:cBhvr>
                                        <p:cTn id="13" dur="500" fill="hold"/>
                                        <p:tgtEl>
                                          <p:spTgt spid="220412"/>
                                        </p:tgtEl>
                                        <p:attrNameLst>
                                          <p:attrName>ppt_h</p:attrName>
                                        </p:attrNameLst>
                                      </p:cBhvr>
                                      <p:tavLst>
                                        <p:tav tm="0">
                                          <p:val>
                                            <p:fltVal val="0"/>
                                          </p:val>
                                        </p:tav>
                                        <p:tav tm="100000">
                                          <p:val>
                                            <p:strVal val="#ppt_h"/>
                                          </p:val>
                                        </p:tav>
                                      </p:tavLst>
                                    </p:anim>
                                    <p:animEffect transition="in" filter="fade">
                                      <p:cBhvr>
                                        <p:cTn id="14" dur="500"/>
                                        <p:tgtEl>
                                          <p:spTgt spid="22041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220183"/>
                                        </p:tgtEl>
                                        <p:attrNameLst>
                                          <p:attrName>style.visibility</p:attrName>
                                        </p:attrNameLst>
                                      </p:cBhvr>
                                      <p:to>
                                        <p:strVal val="visible"/>
                                      </p:to>
                                    </p:set>
                                    <p:anim calcmode="lin" valueType="num">
                                      <p:cBhvr>
                                        <p:cTn id="19" dur="500" fill="hold"/>
                                        <p:tgtEl>
                                          <p:spTgt spid="220183"/>
                                        </p:tgtEl>
                                        <p:attrNameLst>
                                          <p:attrName>ppt_w</p:attrName>
                                        </p:attrNameLst>
                                      </p:cBhvr>
                                      <p:tavLst>
                                        <p:tav tm="0">
                                          <p:val>
                                            <p:fltVal val="0"/>
                                          </p:val>
                                        </p:tav>
                                        <p:tav tm="100000">
                                          <p:val>
                                            <p:strVal val="#ppt_w"/>
                                          </p:val>
                                        </p:tav>
                                      </p:tavLst>
                                    </p:anim>
                                    <p:anim calcmode="lin" valueType="num">
                                      <p:cBhvr>
                                        <p:cTn id="20" dur="500" fill="hold"/>
                                        <p:tgtEl>
                                          <p:spTgt spid="220183"/>
                                        </p:tgtEl>
                                        <p:attrNameLst>
                                          <p:attrName>ppt_h</p:attrName>
                                        </p:attrNameLst>
                                      </p:cBhvr>
                                      <p:tavLst>
                                        <p:tav tm="0">
                                          <p:val>
                                            <p:fltVal val="0"/>
                                          </p:val>
                                        </p:tav>
                                        <p:tav tm="100000">
                                          <p:val>
                                            <p:strVal val="#ppt_h"/>
                                          </p:val>
                                        </p:tav>
                                      </p:tavLst>
                                    </p:anim>
                                    <p:animEffect transition="in" filter="fade">
                                      <p:cBhvr>
                                        <p:cTn id="21" dur="500"/>
                                        <p:tgtEl>
                                          <p:spTgt spid="220183"/>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220414"/>
                                        </p:tgtEl>
                                        <p:attrNameLst>
                                          <p:attrName>style.visibility</p:attrName>
                                        </p:attrNameLst>
                                      </p:cBhvr>
                                      <p:to>
                                        <p:strVal val="visible"/>
                                      </p:to>
                                    </p:set>
                                    <p:anim calcmode="lin" valueType="num">
                                      <p:cBhvr>
                                        <p:cTn id="24" dur="500" fill="hold"/>
                                        <p:tgtEl>
                                          <p:spTgt spid="220414"/>
                                        </p:tgtEl>
                                        <p:attrNameLst>
                                          <p:attrName>ppt_w</p:attrName>
                                        </p:attrNameLst>
                                      </p:cBhvr>
                                      <p:tavLst>
                                        <p:tav tm="0">
                                          <p:val>
                                            <p:fltVal val="0"/>
                                          </p:val>
                                        </p:tav>
                                        <p:tav tm="100000">
                                          <p:val>
                                            <p:strVal val="#ppt_w"/>
                                          </p:val>
                                        </p:tav>
                                      </p:tavLst>
                                    </p:anim>
                                    <p:anim calcmode="lin" valueType="num">
                                      <p:cBhvr>
                                        <p:cTn id="25" dur="500" fill="hold"/>
                                        <p:tgtEl>
                                          <p:spTgt spid="220414"/>
                                        </p:tgtEl>
                                        <p:attrNameLst>
                                          <p:attrName>ppt_h</p:attrName>
                                        </p:attrNameLst>
                                      </p:cBhvr>
                                      <p:tavLst>
                                        <p:tav tm="0">
                                          <p:val>
                                            <p:fltVal val="0"/>
                                          </p:val>
                                        </p:tav>
                                        <p:tav tm="100000">
                                          <p:val>
                                            <p:strVal val="#ppt_h"/>
                                          </p:val>
                                        </p:tav>
                                      </p:tavLst>
                                    </p:anim>
                                    <p:animEffect transition="in" filter="fade">
                                      <p:cBhvr>
                                        <p:cTn id="26" dur="500"/>
                                        <p:tgtEl>
                                          <p:spTgt spid="220414"/>
                                        </p:tgtEl>
                                      </p:cBhvr>
                                    </p:animEffect>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strVal val="#ppt_h"/>
                                          </p:val>
                                        </p:tav>
                                        <p:tav tm="100000">
                                          <p:val>
                                            <p:strVal val="#ppt_h"/>
                                          </p:val>
                                        </p:tav>
                                      </p:tavLst>
                                    </p:anim>
                                  </p:childTnLst>
                                </p:cTn>
                              </p:par>
                              <p:par>
                                <p:cTn id="33" presetID="12" presetClass="entr" presetSubtype="4" fill="hold" grpId="0" nodeType="withEffect">
                                  <p:stCondLst>
                                    <p:cond delay="0"/>
                                  </p:stCondLst>
                                  <p:childTnLst>
                                    <p:set>
                                      <p:cBhvr>
                                        <p:cTn id="34" dur="1" fill="hold">
                                          <p:stCondLst>
                                            <p:cond delay="0"/>
                                          </p:stCondLst>
                                        </p:cTn>
                                        <p:tgtEl>
                                          <p:spTgt spid="220475"/>
                                        </p:tgtEl>
                                        <p:attrNameLst>
                                          <p:attrName>style.visibility</p:attrName>
                                        </p:attrNameLst>
                                      </p:cBhvr>
                                      <p:to>
                                        <p:strVal val="visible"/>
                                      </p:to>
                                    </p:set>
                                    <p:animEffect transition="in" filter="slide(fromBottom)">
                                      <p:cBhvr>
                                        <p:cTn id="35" dur="500"/>
                                        <p:tgtEl>
                                          <p:spTgt spid="220475"/>
                                        </p:tgtEl>
                                      </p:cBhvr>
                                    </p:animEffect>
                                  </p:childTnLst>
                                </p:cTn>
                              </p:par>
                            </p:childTnLst>
                          </p:cTn>
                        </p:par>
                      </p:childTnLst>
                    </p:cTn>
                  </p:par>
                  <p:par>
                    <p:cTn id="36" fill="hold">
                      <p:stCondLst>
                        <p:cond delay="indefinite"/>
                      </p:stCondLst>
                      <p:childTnLst>
                        <p:par>
                          <p:cTn id="37" fill="hold">
                            <p:stCondLst>
                              <p:cond delay="0"/>
                            </p:stCondLst>
                            <p:childTnLst>
                              <p:par>
                                <p:cTn id="38" presetID="17" presetClass="entr" presetSubtype="10" fill="hold" nodeType="click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500" fill="hold"/>
                                        <p:tgtEl>
                                          <p:spTgt spid="77"/>
                                        </p:tgtEl>
                                        <p:attrNameLst>
                                          <p:attrName>ppt_w</p:attrName>
                                        </p:attrNameLst>
                                      </p:cBhvr>
                                      <p:tavLst>
                                        <p:tav tm="0">
                                          <p:val>
                                            <p:fltVal val="0"/>
                                          </p:val>
                                        </p:tav>
                                        <p:tav tm="100000">
                                          <p:val>
                                            <p:strVal val="#ppt_w"/>
                                          </p:val>
                                        </p:tav>
                                      </p:tavLst>
                                    </p:anim>
                                    <p:anim calcmode="lin" valueType="num">
                                      <p:cBhvr>
                                        <p:cTn id="41" dur="500" fill="hold"/>
                                        <p:tgtEl>
                                          <p:spTgt spid="77"/>
                                        </p:tgtEl>
                                        <p:attrNameLst>
                                          <p:attrName>ppt_h</p:attrName>
                                        </p:attrNameLst>
                                      </p:cBhvr>
                                      <p:tavLst>
                                        <p:tav tm="0">
                                          <p:val>
                                            <p:strVal val="#ppt_h"/>
                                          </p:val>
                                        </p:tav>
                                        <p:tav tm="100000">
                                          <p:val>
                                            <p:strVal val="#ppt_h"/>
                                          </p:val>
                                        </p:tav>
                                      </p:tavLst>
                                    </p:anim>
                                  </p:childTnLst>
                                </p:cTn>
                              </p:par>
                              <p:par>
                                <p:cTn id="42" presetID="12" presetClass="entr" presetSubtype="4" fill="hold" grpId="0" nodeType="withEffect">
                                  <p:stCondLst>
                                    <p:cond delay="0"/>
                                  </p:stCondLst>
                                  <p:childTnLst>
                                    <p:set>
                                      <p:cBhvr>
                                        <p:cTn id="43" dur="1" fill="hold">
                                          <p:stCondLst>
                                            <p:cond delay="0"/>
                                          </p:stCondLst>
                                        </p:cTn>
                                        <p:tgtEl>
                                          <p:spTgt spid="220476"/>
                                        </p:tgtEl>
                                        <p:attrNameLst>
                                          <p:attrName>style.visibility</p:attrName>
                                        </p:attrNameLst>
                                      </p:cBhvr>
                                      <p:to>
                                        <p:strVal val="visible"/>
                                      </p:to>
                                    </p:set>
                                    <p:animEffect transition="in" filter="slide(fromBottom)">
                                      <p:cBhvr>
                                        <p:cTn id="44" dur="500"/>
                                        <p:tgtEl>
                                          <p:spTgt spid="220476"/>
                                        </p:tgtEl>
                                      </p:cBhvr>
                                    </p:animEffect>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78"/>
                                        </p:tgtEl>
                                        <p:attrNameLst>
                                          <p:attrName>style.visibility</p:attrName>
                                        </p:attrNameLst>
                                      </p:cBhvr>
                                      <p:to>
                                        <p:strVal val="visible"/>
                                      </p:to>
                                    </p:set>
                                    <p:anim calcmode="lin" valueType="num">
                                      <p:cBhvr>
                                        <p:cTn id="49" dur="500" fill="hold"/>
                                        <p:tgtEl>
                                          <p:spTgt spid="78"/>
                                        </p:tgtEl>
                                        <p:attrNameLst>
                                          <p:attrName>ppt_w</p:attrName>
                                        </p:attrNameLst>
                                      </p:cBhvr>
                                      <p:tavLst>
                                        <p:tav tm="0">
                                          <p:val>
                                            <p:fltVal val="0"/>
                                          </p:val>
                                        </p:tav>
                                        <p:tav tm="100000">
                                          <p:val>
                                            <p:strVal val="#ppt_w"/>
                                          </p:val>
                                        </p:tav>
                                      </p:tavLst>
                                    </p:anim>
                                    <p:anim calcmode="lin" valueType="num">
                                      <p:cBhvr>
                                        <p:cTn id="50" dur="500" fill="hold"/>
                                        <p:tgtEl>
                                          <p:spTgt spid="78"/>
                                        </p:tgtEl>
                                        <p:attrNameLst>
                                          <p:attrName>ppt_h</p:attrName>
                                        </p:attrNameLst>
                                      </p:cBhvr>
                                      <p:tavLst>
                                        <p:tav tm="0">
                                          <p:val>
                                            <p:strVal val="#ppt_h"/>
                                          </p:val>
                                        </p:tav>
                                        <p:tav tm="100000">
                                          <p:val>
                                            <p:strVal val="#ppt_h"/>
                                          </p:val>
                                        </p:tav>
                                      </p:tavLst>
                                    </p:anim>
                                  </p:childTnLst>
                                </p:cTn>
                              </p:par>
                              <p:par>
                                <p:cTn id="51" presetID="12" presetClass="entr" presetSubtype="4" fill="hold" grpId="0" nodeType="withEffect">
                                  <p:stCondLst>
                                    <p:cond delay="0"/>
                                  </p:stCondLst>
                                  <p:childTnLst>
                                    <p:set>
                                      <p:cBhvr>
                                        <p:cTn id="52" dur="1" fill="hold">
                                          <p:stCondLst>
                                            <p:cond delay="0"/>
                                          </p:stCondLst>
                                        </p:cTn>
                                        <p:tgtEl>
                                          <p:spTgt spid="220477"/>
                                        </p:tgtEl>
                                        <p:attrNameLst>
                                          <p:attrName>style.visibility</p:attrName>
                                        </p:attrNameLst>
                                      </p:cBhvr>
                                      <p:to>
                                        <p:strVal val="visible"/>
                                      </p:to>
                                    </p:set>
                                    <p:animEffect transition="in" filter="slide(fromBottom)">
                                      <p:cBhvr>
                                        <p:cTn id="53" dur="500"/>
                                        <p:tgtEl>
                                          <p:spTgt spid="220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79" grpId="0" animBg="1"/>
      <p:bldP spid="220183" grpId="0" animBg="1"/>
      <p:bldP spid="220412" grpId="0"/>
      <p:bldP spid="220414" grpId="0"/>
      <p:bldP spid="220475" grpId="0"/>
      <p:bldP spid="220476" grpId="0"/>
      <p:bldP spid="22047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8" name="Rectangle 4"/>
          <p:cNvSpPr>
            <a:spLocks noChangeArrowheads="1"/>
          </p:cNvSpPr>
          <p:nvPr/>
        </p:nvSpPr>
        <p:spPr bwMode="auto">
          <a:xfrm>
            <a:off x="404813" y="2076450"/>
            <a:ext cx="8050212" cy="386715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519" name="Rectangle 15"/>
          <p:cNvSpPr>
            <a:spLocks noChangeArrowheads="1"/>
          </p:cNvSpPr>
          <p:nvPr/>
        </p:nvSpPr>
        <p:spPr bwMode="auto">
          <a:xfrm>
            <a:off x="415925" y="5992813"/>
            <a:ext cx="47910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523" name="Rectangle 19"/>
          <p:cNvSpPr>
            <a:spLocks noChangeArrowheads="1"/>
          </p:cNvSpPr>
          <p:nvPr/>
        </p:nvSpPr>
        <p:spPr bwMode="auto">
          <a:xfrm>
            <a:off x="2806700" y="858838"/>
            <a:ext cx="3830638" cy="6477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533" name="Rectangle 29"/>
          <p:cNvSpPr>
            <a:spLocks noChangeArrowheads="1"/>
          </p:cNvSpPr>
          <p:nvPr/>
        </p:nvSpPr>
        <p:spPr bwMode="auto">
          <a:xfrm>
            <a:off x="5372100" y="2695575"/>
            <a:ext cx="1525588" cy="24765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534" name="Rectangle 30"/>
          <p:cNvSpPr>
            <a:spLocks noChangeArrowheads="1"/>
          </p:cNvSpPr>
          <p:nvPr/>
        </p:nvSpPr>
        <p:spPr bwMode="auto">
          <a:xfrm>
            <a:off x="2417763" y="1995487"/>
            <a:ext cx="781240" cy="246221"/>
          </a:xfrm>
          <a:prstGeom prst="rect">
            <a:avLst/>
          </a:prstGeom>
          <a:noFill/>
          <a:ln w="9525">
            <a:noFill/>
            <a:miter lim="800000"/>
            <a:headEnd/>
            <a:tailEnd/>
          </a:ln>
        </p:spPr>
        <p:txBody>
          <a:bodyPr wrap="none" lIns="0" tIns="0" rIns="0" bIns="0">
            <a:spAutoFit/>
          </a:bodyPr>
          <a:lstStyle/>
          <a:p>
            <a:r>
              <a:rPr lang="fr-FR" sz="1600" b="1" dirty="0">
                <a:solidFill>
                  <a:schemeClr val="accent1"/>
                </a:solidFill>
                <a:latin typeface="Calibri" pitchFamily="34" charset="0"/>
                <a:cs typeface="Calibri" pitchFamily="34" charset="0"/>
              </a:rPr>
              <a:t>Valdoxan</a:t>
            </a:r>
            <a:endParaRPr lang="fr-FR" dirty="0">
              <a:solidFill>
                <a:schemeClr val="accent1"/>
              </a:solidFill>
              <a:latin typeface="Calibri" pitchFamily="34" charset="0"/>
              <a:cs typeface="Calibri" pitchFamily="34" charset="0"/>
            </a:endParaRPr>
          </a:p>
        </p:txBody>
      </p:sp>
      <p:sp>
        <p:nvSpPr>
          <p:cNvPr id="277535" name="Rectangle 31"/>
          <p:cNvSpPr>
            <a:spLocks noChangeArrowheads="1"/>
          </p:cNvSpPr>
          <p:nvPr/>
        </p:nvSpPr>
        <p:spPr bwMode="auto">
          <a:xfrm>
            <a:off x="3357563" y="1995487"/>
            <a:ext cx="654025" cy="246221"/>
          </a:xfrm>
          <a:prstGeom prst="rect">
            <a:avLst/>
          </a:prstGeom>
          <a:noFill/>
          <a:ln w="9525">
            <a:noFill/>
            <a:miter lim="800000"/>
            <a:headEnd/>
            <a:tailEnd/>
          </a:ln>
        </p:spPr>
        <p:txBody>
          <a:bodyPr wrap="none" lIns="0" tIns="0" rIns="0" bIns="0">
            <a:spAutoFit/>
          </a:bodyPr>
          <a:lstStyle/>
          <a:p>
            <a:r>
              <a:rPr lang="fr-FR" sz="1600" b="1" dirty="0" smtClean="0">
                <a:solidFill>
                  <a:schemeClr val="accent1"/>
                </a:solidFill>
                <a:latin typeface="Calibri" pitchFamily="34" charset="0"/>
                <a:cs typeface="Calibri" pitchFamily="34" charset="0"/>
              </a:rPr>
              <a:t>(n=165)</a:t>
            </a:r>
            <a:endParaRPr lang="fr-FR" dirty="0">
              <a:solidFill>
                <a:schemeClr val="accent1"/>
              </a:solidFill>
              <a:latin typeface="Calibri" pitchFamily="34" charset="0"/>
              <a:cs typeface="Calibri" pitchFamily="34" charset="0"/>
            </a:endParaRPr>
          </a:p>
        </p:txBody>
      </p:sp>
      <p:sp>
        <p:nvSpPr>
          <p:cNvPr id="277536" name="Rectangle 32"/>
          <p:cNvSpPr>
            <a:spLocks noChangeArrowheads="1"/>
          </p:cNvSpPr>
          <p:nvPr/>
        </p:nvSpPr>
        <p:spPr bwMode="auto">
          <a:xfrm>
            <a:off x="5372100" y="4105275"/>
            <a:ext cx="1401763" cy="23812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537" name="Rectangle 33"/>
          <p:cNvSpPr>
            <a:spLocks noChangeArrowheads="1"/>
          </p:cNvSpPr>
          <p:nvPr/>
        </p:nvSpPr>
        <p:spPr bwMode="auto">
          <a:xfrm>
            <a:off x="2447925" y="3224212"/>
            <a:ext cx="1370568" cy="246221"/>
          </a:xfrm>
          <a:prstGeom prst="rect">
            <a:avLst/>
          </a:prstGeom>
          <a:noFill/>
          <a:ln w="9525">
            <a:noFill/>
            <a:miter lim="800000"/>
            <a:headEnd/>
            <a:tailEnd/>
          </a:ln>
        </p:spPr>
        <p:txBody>
          <a:bodyPr wrap="none" lIns="0" tIns="0" rIns="0" bIns="0">
            <a:spAutoFit/>
          </a:bodyPr>
          <a:lstStyle/>
          <a:p>
            <a:r>
              <a:rPr lang="fr-FR" sz="1600" b="1" dirty="0">
                <a:latin typeface="Calibri" pitchFamily="34" charset="0"/>
                <a:cs typeface="Calibri" pitchFamily="34" charset="0"/>
              </a:rPr>
              <a:t>Placebo </a:t>
            </a:r>
            <a:r>
              <a:rPr lang="fr-FR" sz="1600" b="1" dirty="0" smtClean="0">
                <a:latin typeface="Calibri" pitchFamily="34" charset="0"/>
                <a:cs typeface="Calibri" pitchFamily="34" charset="0"/>
              </a:rPr>
              <a:t>(n=174)</a:t>
            </a:r>
            <a:endParaRPr lang="fr-FR" dirty="0">
              <a:latin typeface="Calibri" pitchFamily="34" charset="0"/>
              <a:cs typeface="Calibri" pitchFamily="34" charset="0"/>
            </a:endParaRPr>
          </a:p>
        </p:txBody>
      </p:sp>
      <p:sp>
        <p:nvSpPr>
          <p:cNvPr id="277538" name="Freeform 34"/>
          <p:cNvSpPr>
            <a:spLocks/>
          </p:cNvSpPr>
          <p:nvPr/>
        </p:nvSpPr>
        <p:spPr bwMode="auto">
          <a:xfrm>
            <a:off x="2276475" y="2343150"/>
            <a:ext cx="5307013" cy="904875"/>
          </a:xfrm>
          <a:custGeom>
            <a:avLst/>
            <a:gdLst/>
            <a:ahLst/>
            <a:cxnLst>
              <a:cxn ang="0">
                <a:pos x="0" y="0"/>
              </a:cxn>
              <a:cxn ang="0">
                <a:pos x="138" y="0"/>
              </a:cxn>
              <a:cxn ang="0">
                <a:pos x="138" y="18"/>
              </a:cxn>
              <a:cxn ang="0">
                <a:pos x="252" y="18"/>
              </a:cxn>
              <a:cxn ang="0">
                <a:pos x="246" y="36"/>
              </a:cxn>
              <a:cxn ang="0">
                <a:pos x="270" y="36"/>
              </a:cxn>
              <a:cxn ang="0">
                <a:pos x="270" y="114"/>
              </a:cxn>
              <a:cxn ang="0">
                <a:pos x="288" y="114"/>
              </a:cxn>
              <a:cxn ang="0">
                <a:pos x="288" y="132"/>
              </a:cxn>
              <a:cxn ang="0">
                <a:pos x="306" y="132"/>
              </a:cxn>
              <a:cxn ang="0">
                <a:pos x="306" y="150"/>
              </a:cxn>
              <a:cxn ang="0">
                <a:pos x="456" y="150"/>
              </a:cxn>
              <a:cxn ang="0">
                <a:pos x="456" y="168"/>
              </a:cxn>
              <a:cxn ang="0">
                <a:pos x="552" y="168"/>
              </a:cxn>
              <a:cxn ang="0">
                <a:pos x="552" y="180"/>
              </a:cxn>
              <a:cxn ang="0">
                <a:pos x="588" y="180"/>
              </a:cxn>
              <a:cxn ang="0">
                <a:pos x="588" y="192"/>
              </a:cxn>
              <a:cxn ang="0">
                <a:pos x="744" y="198"/>
              </a:cxn>
              <a:cxn ang="0">
                <a:pos x="744" y="216"/>
              </a:cxn>
              <a:cxn ang="0">
                <a:pos x="768" y="216"/>
              </a:cxn>
              <a:cxn ang="0">
                <a:pos x="768" y="228"/>
              </a:cxn>
              <a:cxn ang="0">
                <a:pos x="786" y="228"/>
              </a:cxn>
              <a:cxn ang="0">
                <a:pos x="786" y="264"/>
              </a:cxn>
              <a:cxn ang="0">
                <a:pos x="804" y="264"/>
              </a:cxn>
              <a:cxn ang="0">
                <a:pos x="804" y="324"/>
              </a:cxn>
              <a:cxn ang="0">
                <a:pos x="822" y="324"/>
              </a:cxn>
              <a:cxn ang="0">
                <a:pos x="822" y="342"/>
              </a:cxn>
              <a:cxn ang="0">
                <a:pos x="1356" y="342"/>
              </a:cxn>
              <a:cxn ang="0">
                <a:pos x="1356" y="366"/>
              </a:cxn>
              <a:cxn ang="0">
                <a:pos x="1392" y="366"/>
              </a:cxn>
              <a:cxn ang="0">
                <a:pos x="1398" y="378"/>
              </a:cxn>
              <a:cxn ang="0">
                <a:pos x="1452" y="378"/>
              </a:cxn>
              <a:cxn ang="0">
                <a:pos x="1452" y="390"/>
              </a:cxn>
              <a:cxn ang="0">
                <a:pos x="1776" y="390"/>
              </a:cxn>
              <a:cxn ang="0">
                <a:pos x="1776" y="414"/>
              </a:cxn>
              <a:cxn ang="0">
                <a:pos x="1872" y="414"/>
              </a:cxn>
              <a:cxn ang="0">
                <a:pos x="1872" y="462"/>
              </a:cxn>
              <a:cxn ang="0">
                <a:pos x="1890" y="462"/>
              </a:cxn>
              <a:cxn ang="0">
                <a:pos x="1890" y="480"/>
              </a:cxn>
              <a:cxn ang="0">
                <a:pos x="2160" y="480"/>
              </a:cxn>
              <a:cxn ang="0">
                <a:pos x="2160" y="504"/>
              </a:cxn>
              <a:cxn ang="0">
                <a:pos x="2371" y="504"/>
              </a:cxn>
              <a:cxn ang="0">
                <a:pos x="2371" y="516"/>
              </a:cxn>
              <a:cxn ang="0">
                <a:pos x="2389" y="516"/>
              </a:cxn>
              <a:cxn ang="0">
                <a:pos x="2389" y="534"/>
              </a:cxn>
              <a:cxn ang="0">
                <a:pos x="2815" y="534"/>
              </a:cxn>
              <a:cxn ang="0">
                <a:pos x="2815" y="552"/>
              </a:cxn>
              <a:cxn ang="0">
                <a:pos x="3019" y="552"/>
              </a:cxn>
              <a:cxn ang="0">
                <a:pos x="3025" y="570"/>
              </a:cxn>
              <a:cxn ang="0">
                <a:pos x="3343" y="570"/>
              </a:cxn>
            </a:cxnLst>
            <a:rect l="0" t="0" r="r" b="b"/>
            <a:pathLst>
              <a:path w="3343" h="570">
                <a:moveTo>
                  <a:pt x="0" y="0"/>
                </a:moveTo>
                <a:lnTo>
                  <a:pt x="138" y="0"/>
                </a:lnTo>
                <a:lnTo>
                  <a:pt x="138" y="18"/>
                </a:lnTo>
                <a:lnTo>
                  <a:pt x="252" y="18"/>
                </a:lnTo>
                <a:lnTo>
                  <a:pt x="246" y="36"/>
                </a:lnTo>
                <a:lnTo>
                  <a:pt x="270" y="36"/>
                </a:lnTo>
                <a:lnTo>
                  <a:pt x="270" y="114"/>
                </a:lnTo>
                <a:lnTo>
                  <a:pt x="288" y="114"/>
                </a:lnTo>
                <a:lnTo>
                  <a:pt x="288" y="132"/>
                </a:lnTo>
                <a:lnTo>
                  <a:pt x="306" y="132"/>
                </a:lnTo>
                <a:lnTo>
                  <a:pt x="306" y="150"/>
                </a:lnTo>
                <a:lnTo>
                  <a:pt x="456" y="150"/>
                </a:lnTo>
                <a:lnTo>
                  <a:pt x="456" y="168"/>
                </a:lnTo>
                <a:lnTo>
                  <a:pt x="552" y="168"/>
                </a:lnTo>
                <a:lnTo>
                  <a:pt x="552" y="180"/>
                </a:lnTo>
                <a:lnTo>
                  <a:pt x="588" y="180"/>
                </a:lnTo>
                <a:lnTo>
                  <a:pt x="588" y="192"/>
                </a:lnTo>
                <a:lnTo>
                  <a:pt x="744" y="198"/>
                </a:lnTo>
                <a:lnTo>
                  <a:pt x="744" y="216"/>
                </a:lnTo>
                <a:lnTo>
                  <a:pt x="768" y="216"/>
                </a:lnTo>
                <a:lnTo>
                  <a:pt x="768" y="228"/>
                </a:lnTo>
                <a:lnTo>
                  <a:pt x="786" y="228"/>
                </a:lnTo>
                <a:lnTo>
                  <a:pt x="786" y="264"/>
                </a:lnTo>
                <a:lnTo>
                  <a:pt x="804" y="264"/>
                </a:lnTo>
                <a:lnTo>
                  <a:pt x="804" y="324"/>
                </a:lnTo>
                <a:lnTo>
                  <a:pt x="822" y="324"/>
                </a:lnTo>
                <a:lnTo>
                  <a:pt x="822" y="342"/>
                </a:lnTo>
                <a:lnTo>
                  <a:pt x="1356" y="342"/>
                </a:lnTo>
                <a:lnTo>
                  <a:pt x="1356" y="366"/>
                </a:lnTo>
                <a:lnTo>
                  <a:pt x="1392" y="366"/>
                </a:lnTo>
                <a:lnTo>
                  <a:pt x="1398" y="378"/>
                </a:lnTo>
                <a:lnTo>
                  <a:pt x="1452" y="378"/>
                </a:lnTo>
                <a:lnTo>
                  <a:pt x="1452" y="390"/>
                </a:lnTo>
                <a:lnTo>
                  <a:pt x="1776" y="390"/>
                </a:lnTo>
                <a:lnTo>
                  <a:pt x="1776" y="414"/>
                </a:lnTo>
                <a:lnTo>
                  <a:pt x="1872" y="414"/>
                </a:lnTo>
                <a:lnTo>
                  <a:pt x="1872" y="462"/>
                </a:lnTo>
                <a:lnTo>
                  <a:pt x="1890" y="462"/>
                </a:lnTo>
                <a:lnTo>
                  <a:pt x="1890" y="480"/>
                </a:lnTo>
                <a:lnTo>
                  <a:pt x="2160" y="480"/>
                </a:lnTo>
                <a:lnTo>
                  <a:pt x="2160" y="504"/>
                </a:lnTo>
                <a:lnTo>
                  <a:pt x="2371" y="504"/>
                </a:lnTo>
                <a:lnTo>
                  <a:pt x="2371" y="516"/>
                </a:lnTo>
                <a:lnTo>
                  <a:pt x="2389" y="516"/>
                </a:lnTo>
                <a:lnTo>
                  <a:pt x="2389" y="534"/>
                </a:lnTo>
                <a:lnTo>
                  <a:pt x="2815" y="534"/>
                </a:lnTo>
                <a:lnTo>
                  <a:pt x="2815" y="552"/>
                </a:lnTo>
                <a:lnTo>
                  <a:pt x="3019" y="552"/>
                </a:lnTo>
                <a:lnTo>
                  <a:pt x="3025" y="570"/>
                </a:lnTo>
                <a:lnTo>
                  <a:pt x="3343" y="570"/>
                </a:lnTo>
              </a:path>
            </a:pathLst>
          </a:custGeom>
          <a:noFill/>
          <a:ln w="3810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77539" name="Freeform 35"/>
          <p:cNvSpPr>
            <a:spLocks/>
          </p:cNvSpPr>
          <p:nvPr/>
        </p:nvSpPr>
        <p:spPr bwMode="auto">
          <a:xfrm>
            <a:off x="2276475" y="2343150"/>
            <a:ext cx="5316538" cy="1933575"/>
          </a:xfrm>
          <a:custGeom>
            <a:avLst/>
            <a:gdLst/>
            <a:ahLst/>
            <a:cxnLst>
              <a:cxn ang="0">
                <a:pos x="150" y="0"/>
              </a:cxn>
              <a:cxn ang="0">
                <a:pos x="210" y="24"/>
              </a:cxn>
              <a:cxn ang="0">
                <a:pos x="246" y="42"/>
              </a:cxn>
              <a:cxn ang="0">
                <a:pos x="264" y="96"/>
              </a:cxn>
              <a:cxn ang="0">
                <a:pos x="324" y="180"/>
              </a:cxn>
              <a:cxn ang="0">
                <a:pos x="348" y="198"/>
              </a:cxn>
              <a:cxn ang="0">
                <a:pos x="498" y="210"/>
              </a:cxn>
              <a:cxn ang="0">
                <a:pos x="528" y="222"/>
              </a:cxn>
              <a:cxn ang="0">
                <a:pos x="594" y="240"/>
              </a:cxn>
              <a:cxn ang="0">
                <a:pos x="672" y="258"/>
              </a:cxn>
              <a:cxn ang="0">
                <a:pos x="690" y="288"/>
              </a:cxn>
              <a:cxn ang="0">
                <a:pos x="708" y="306"/>
              </a:cxn>
              <a:cxn ang="0">
                <a:pos x="762" y="318"/>
              </a:cxn>
              <a:cxn ang="0">
                <a:pos x="786" y="336"/>
              </a:cxn>
              <a:cxn ang="0">
                <a:pos x="798" y="366"/>
              </a:cxn>
              <a:cxn ang="0">
                <a:pos x="840" y="408"/>
              </a:cxn>
              <a:cxn ang="0">
                <a:pos x="858" y="444"/>
              </a:cxn>
              <a:cxn ang="0">
                <a:pos x="894" y="456"/>
              </a:cxn>
              <a:cxn ang="0">
                <a:pos x="972" y="486"/>
              </a:cxn>
              <a:cxn ang="0">
                <a:pos x="1050" y="498"/>
              </a:cxn>
              <a:cxn ang="0">
                <a:pos x="1086" y="516"/>
              </a:cxn>
              <a:cxn ang="0">
                <a:pos x="1146" y="534"/>
              </a:cxn>
              <a:cxn ang="0">
                <a:pos x="1296" y="546"/>
              </a:cxn>
              <a:cxn ang="0">
                <a:pos x="1320" y="564"/>
              </a:cxn>
              <a:cxn ang="0">
                <a:pos x="1338" y="576"/>
              </a:cxn>
              <a:cxn ang="0">
                <a:pos x="1398" y="654"/>
              </a:cxn>
              <a:cxn ang="0">
                <a:pos x="1464" y="666"/>
              </a:cxn>
              <a:cxn ang="0">
                <a:pos x="1566" y="678"/>
              </a:cxn>
              <a:cxn ang="0">
                <a:pos x="1818" y="696"/>
              </a:cxn>
              <a:cxn ang="0">
                <a:pos x="1854" y="732"/>
              </a:cxn>
              <a:cxn ang="0">
                <a:pos x="1866" y="750"/>
              </a:cxn>
              <a:cxn ang="0">
                <a:pos x="1890" y="780"/>
              </a:cxn>
              <a:cxn ang="0">
                <a:pos x="1926" y="810"/>
              </a:cxn>
              <a:cxn ang="0">
                <a:pos x="1950" y="828"/>
              </a:cxn>
              <a:cxn ang="0">
                <a:pos x="1968" y="858"/>
              </a:cxn>
              <a:cxn ang="0">
                <a:pos x="2232" y="876"/>
              </a:cxn>
              <a:cxn ang="0">
                <a:pos x="2335" y="894"/>
              </a:cxn>
              <a:cxn ang="0">
                <a:pos x="2407" y="924"/>
              </a:cxn>
              <a:cxn ang="0">
                <a:pos x="2431" y="960"/>
              </a:cxn>
              <a:cxn ang="0">
                <a:pos x="2449" y="972"/>
              </a:cxn>
              <a:cxn ang="0">
                <a:pos x="2485" y="996"/>
              </a:cxn>
              <a:cxn ang="0">
                <a:pos x="2521" y="1008"/>
              </a:cxn>
              <a:cxn ang="0">
                <a:pos x="2545" y="1020"/>
              </a:cxn>
              <a:cxn ang="0">
                <a:pos x="2599" y="1038"/>
              </a:cxn>
              <a:cxn ang="0">
                <a:pos x="3079" y="1056"/>
              </a:cxn>
              <a:cxn ang="0">
                <a:pos x="3175" y="1074"/>
              </a:cxn>
              <a:cxn ang="0">
                <a:pos x="3211" y="1092"/>
              </a:cxn>
              <a:cxn ang="0">
                <a:pos x="3229" y="1128"/>
              </a:cxn>
              <a:cxn ang="0">
                <a:pos x="3307" y="1218"/>
              </a:cxn>
            </a:cxnLst>
            <a:rect l="0" t="0" r="r" b="b"/>
            <a:pathLst>
              <a:path w="3349" h="1218">
                <a:moveTo>
                  <a:pt x="0" y="0"/>
                </a:moveTo>
                <a:lnTo>
                  <a:pt x="150" y="0"/>
                </a:lnTo>
                <a:lnTo>
                  <a:pt x="150" y="24"/>
                </a:lnTo>
                <a:lnTo>
                  <a:pt x="210" y="24"/>
                </a:lnTo>
                <a:lnTo>
                  <a:pt x="210" y="42"/>
                </a:lnTo>
                <a:lnTo>
                  <a:pt x="246" y="42"/>
                </a:lnTo>
                <a:lnTo>
                  <a:pt x="246" y="96"/>
                </a:lnTo>
                <a:lnTo>
                  <a:pt x="264" y="96"/>
                </a:lnTo>
                <a:lnTo>
                  <a:pt x="264" y="180"/>
                </a:lnTo>
                <a:lnTo>
                  <a:pt x="324" y="180"/>
                </a:lnTo>
                <a:lnTo>
                  <a:pt x="324" y="198"/>
                </a:lnTo>
                <a:lnTo>
                  <a:pt x="348" y="198"/>
                </a:lnTo>
                <a:lnTo>
                  <a:pt x="348" y="210"/>
                </a:lnTo>
                <a:lnTo>
                  <a:pt x="498" y="210"/>
                </a:lnTo>
                <a:lnTo>
                  <a:pt x="504" y="222"/>
                </a:lnTo>
                <a:lnTo>
                  <a:pt x="528" y="222"/>
                </a:lnTo>
                <a:lnTo>
                  <a:pt x="534" y="240"/>
                </a:lnTo>
                <a:lnTo>
                  <a:pt x="594" y="240"/>
                </a:lnTo>
                <a:lnTo>
                  <a:pt x="594" y="258"/>
                </a:lnTo>
                <a:lnTo>
                  <a:pt x="672" y="258"/>
                </a:lnTo>
                <a:lnTo>
                  <a:pt x="672" y="288"/>
                </a:lnTo>
                <a:lnTo>
                  <a:pt x="690" y="288"/>
                </a:lnTo>
                <a:lnTo>
                  <a:pt x="690" y="306"/>
                </a:lnTo>
                <a:lnTo>
                  <a:pt x="708" y="306"/>
                </a:lnTo>
                <a:lnTo>
                  <a:pt x="708" y="318"/>
                </a:lnTo>
                <a:lnTo>
                  <a:pt x="762" y="318"/>
                </a:lnTo>
                <a:lnTo>
                  <a:pt x="762" y="336"/>
                </a:lnTo>
                <a:lnTo>
                  <a:pt x="786" y="336"/>
                </a:lnTo>
                <a:lnTo>
                  <a:pt x="786" y="366"/>
                </a:lnTo>
                <a:lnTo>
                  <a:pt x="798" y="366"/>
                </a:lnTo>
                <a:lnTo>
                  <a:pt x="798" y="408"/>
                </a:lnTo>
                <a:lnTo>
                  <a:pt x="840" y="408"/>
                </a:lnTo>
                <a:lnTo>
                  <a:pt x="840" y="444"/>
                </a:lnTo>
                <a:lnTo>
                  <a:pt x="858" y="444"/>
                </a:lnTo>
                <a:lnTo>
                  <a:pt x="876" y="456"/>
                </a:lnTo>
                <a:lnTo>
                  <a:pt x="894" y="456"/>
                </a:lnTo>
                <a:lnTo>
                  <a:pt x="894" y="486"/>
                </a:lnTo>
                <a:lnTo>
                  <a:pt x="972" y="486"/>
                </a:lnTo>
                <a:lnTo>
                  <a:pt x="978" y="498"/>
                </a:lnTo>
                <a:lnTo>
                  <a:pt x="1050" y="498"/>
                </a:lnTo>
                <a:lnTo>
                  <a:pt x="1050" y="516"/>
                </a:lnTo>
                <a:lnTo>
                  <a:pt x="1086" y="516"/>
                </a:lnTo>
                <a:lnTo>
                  <a:pt x="1086" y="534"/>
                </a:lnTo>
                <a:lnTo>
                  <a:pt x="1146" y="534"/>
                </a:lnTo>
                <a:lnTo>
                  <a:pt x="1146" y="546"/>
                </a:lnTo>
                <a:lnTo>
                  <a:pt x="1296" y="546"/>
                </a:lnTo>
                <a:lnTo>
                  <a:pt x="1296" y="564"/>
                </a:lnTo>
                <a:lnTo>
                  <a:pt x="1320" y="564"/>
                </a:lnTo>
                <a:lnTo>
                  <a:pt x="1314" y="576"/>
                </a:lnTo>
                <a:lnTo>
                  <a:pt x="1338" y="576"/>
                </a:lnTo>
                <a:lnTo>
                  <a:pt x="1338" y="654"/>
                </a:lnTo>
                <a:lnTo>
                  <a:pt x="1398" y="654"/>
                </a:lnTo>
                <a:lnTo>
                  <a:pt x="1398" y="672"/>
                </a:lnTo>
                <a:lnTo>
                  <a:pt x="1464" y="666"/>
                </a:lnTo>
                <a:lnTo>
                  <a:pt x="1464" y="678"/>
                </a:lnTo>
                <a:lnTo>
                  <a:pt x="1566" y="678"/>
                </a:lnTo>
                <a:lnTo>
                  <a:pt x="1566" y="696"/>
                </a:lnTo>
                <a:lnTo>
                  <a:pt x="1818" y="696"/>
                </a:lnTo>
                <a:lnTo>
                  <a:pt x="1818" y="732"/>
                </a:lnTo>
                <a:lnTo>
                  <a:pt x="1854" y="732"/>
                </a:lnTo>
                <a:lnTo>
                  <a:pt x="1854" y="750"/>
                </a:lnTo>
                <a:lnTo>
                  <a:pt x="1866" y="750"/>
                </a:lnTo>
                <a:lnTo>
                  <a:pt x="1866" y="780"/>
                </a:lnTo>
                <a:lnTo>
                  <a:pt x="1890" y="780"/>
                </a:lnTo>
                <a:lnTo>
                  <a:pt x="1890" y="810"/>
                </a:lnTo>
                <a:lnTo>
                  <a:pt x="1926" y="810"/>
                </a:lnTo>
                <a:lnTo>
                  <a:pt x="1932" y="828"/>
                </a:lnTo>
                <a:lnTo>
                  <a:pt x="1950" y="828"/>
                </a:lnTo>
                <a:lnTo>
                  <a:pt x="1962" y="840"/>
                </a:lnTo>
                <a:lnTo>
                  <a:pt x="1968" y="858"/>
                </a:lnTo>
                <a:lnTo>
                  <a:pt x="2232" y="858"/>
                </a:lnTo>
                <a:lnTo>
                  <a:pt x="2232" y="876"/>
                </a:lnTo>
                <a:lnTo>
                  <a:pt x="2329" y="876"/>
                </a:lnTo>
                <a:lnTo>
                  <a:pt x="2335" y="894"/>
                </a:lnTo>
                <a:lnTo>
                  <a:pt x="2407" y="894"/>
                </a:lnTo>
                <a:lnTo>
                  <a:pt x="2407" y="924"/>
                </a:lnTo>
                <a:lnTo>
                  <a:pt x="2431" y="924"/>
                </a:lnTo>
                <a:lnTo>
                  <a:pt x="2431" y="960"/>
                </a:lnTo>
                <a:lnTo>
                  <a:pt x="2449" y="960"/>
                </a:lnTo>
                <a:lnTo>
                  <a:pt x="2449" y="972"/>
                </a:lnTo>
                <a:lnTo>
                  <a:pt x="2485" y="972"/>
                </a:lnTo>
                <a:lnTo>
                  <a:pt x="2485" y="996"/>
                </a:lnTo>
                <a:lnTo>
                  <a:pt x="2521" y="996"/>
                </a:lnTo>
                <a:lnTo>
                  <a:pt x="2521" y="1008"/>
                </a:lnTo>
                <a:lnTo>
                  <a:pt x="2545" y="1008"/>
                </a:lnTo>
                <a:lnTo>
                  <a:pt x="2545" y="1020"/>
                </a:lnTo>
                <a:lnTo>
                  <a:pt x="2599" y="1020"/>
                </a:lnTo>
                <a:lnTo>
                  <a:pt x="2599" y="1038"/>
                </a:lnTo>
                <a:lnTo>
                  <a:pt x="3079" y="1038"/>
                </a:lnTo>
                <a:lnTo>
                  <a:pt x="3079" y="1056"/>
                </a:lnTo>
                <a:lnTo>
                  <a:pt x="3175" y="1056"/>
                </a:lnTo>
                <a:lnTo>
                  <a:pt x="3175" y="1074"/>
                </a:lnTo>
                <a:lnTo>
                  <a:pt x="3211" y="1074"/>
                </a:lnTo>
                <a:lnTo>
                  <a:pt x="3211" y="1092"/>
                </a:lnTo>
                <a:lnTo>
                  <a:pt x="3229" y="1092"/>
                </a:lnTo>
                <a:lnTo>
                  <a:pt x="3229" y="1128"/>
                </a:lnTo>
                <a:lnTo>
                  <a:pt x="3307" y="1128"/>
                </a:lnTo>
                <a:lnTo>
                  <a:pt x="3307" y="1218"/>
                </a:lnTo>
                <a:lnTo>
                  <a:pt x="3349" y="1218"/>
                </a:lnTo>
              </a:path>
            </a:pathLst>
          </a:custGeom>
          <a:noFill/>
          <a:ln w="38100" cap="flat">
            <a:solidFill>
              <a:schemeClr val="tx1"/>
            </a:solidFill>
            <a:prstDash val="solid"/>
            <a:round/>
            <a:headEnd/>
            <a:tailEnd/>
          </a:ln>
        </p:spPr>
        <p:txBody>
          <a:bodyPr/>
          <a:lstStyle/>
          <a:p>
            <a:endParaRPr lang="en-US" dirty="0">
              <a:latin typeface="Calibri" pitchFamily="34" charset="0"/>
              <a:cs typeface="Calibri" pitchFamily="34" charset="0"/>
            </a:endParaRPr>
          </a:p>
        </p:txBody>
      </p:sp>
      <p:grpSp>
        <p:nvGrpSpPr>
          <p:cNvPr id="228" name="Group 227"/>
          <p:cNvGrpSpPr/>
          <p:nvPr/>
        </p:nvGrpSpPr>
        <p:grpSpPr>
          <a:xfrm>
            <a:off x="381000" y="2228850"/>
            <a:ext cx="1924050" cy="3172599"/>
            <a:chOff x="381000" y="2228850"/>
            <a:chExt cx="1924050" cy="3172599"/>
          </a:xfrm>
        </p:grpSpPr>
        <p:sp>
          <p:nvSpPr>
            <p:cNvPr id="277540" name="Line 36"/>
            <p:cNvSpPr>
              <a:spLocks noChangeShapeType="1"/>
            </p:cNvSpPr>
            <p:nvPr/>
          </p:nvSpPr>
          <p:spPr bwMode="auto">
            <a:xfrm>
              <a:off x="2247900" y="2333625"/>
              <a:ext cx="1588" cy="262890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42" name="Line 38"/>
            <p:cNvSpPr>
              <a:spLocks noChangeShapeType="1"/>
            </p:cNvSpPr>
            <p:nvPr/>
          </p:nvSpPr>
          <p:spPr bwMode="auto">
            <a:xfrm>
              <a:off x="2247900" y="2333625"/>
              <a:ext cx="1588" cy="262890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44" name="Line 40"/>
            <p:cNvSpPr>
              <a:spLocks noChangeShapeType="1"/>
            </p:cNvSpPr>
            <p:nvPr/>
          </p:nvSpPr>
          <p:spPr bwMode="auto">
            <a:xfrm flipH="1">
              <a:off x="2152650" y="233362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45" name="Line 41"/>
            <p:cNvSpPr>
              <a:spLocks noChangeShapeType="1"/>
            </p:cNvSpPr>
            <p:nvPr/>
          </p:nvSpPr>
          <p:spPr bwMode="auto">
            <a:xfrm flipH="1">
              <a:off x="2152650" y="275272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46" name="Line 42"/>
            <p:cNvSpPr>
              <a:spLocks noChangeShapeType="1"/>
            </p:cNvSpPr>
            <p:nvPr/>
          </p:nvSpPr>
          <p:spPr bwMode="auto">
            <a:xfrm flipH="1">
              <a:off x="2152650" y="316230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47" name="Line 43"/>
            <p:cNvSpPr>
              <a:spLocks noChangeShapeType="1"/>
            </p:cNvSpPr>
            <p:nvPr/>
          </p:nvSpPr>
          <p:spPr bwMode="auto">
            <a:xfrm flipH="1">
              <a:off x="2152650" y="357187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48" name="Line 44"/>
            <p:cNvSpPr>
              <a:spLocks noChangeShapeType="1"/>
            </p:cNvSpPr>
            <p:nvPr/>
          </p:nvSpPr>
          <p:spPr bwMode="auto">
            <a:xfrm flipH="1">
              <a:off x="2152650" y="398145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49" name="Line 45"/>
            <p:cNvSpPr>
              <a:spLocks noChangeShapeType="1"/>
            </p:cNvSpPr>
            <p:nvPr/>
          </p:nvSpPr>
          <p:spPr bwMode="auto">
            <a:xfrm flipH="1">
              <a:off x="2152650" y="440055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0" name="Line 46"/>
            <p:cNvSpPr>
              <a:spLocks noChangeShapeType="1"/>
            </p:cNvSpPr>
            <p:nvPr/>
          </p:nvSpPr>
          <p:spPr bwMode="auto">
            <a:xfrm flipH="1">
              <a:off x="2152650" y="481965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1" name="Line 47"/>
            <p:cNvSpPr>
              <a:spLocks noChangeShapeType="1"/>
            </p:cNvSpPr>
            <p:nvPr/>
          </p:nvSpPr>
          <p:spPr bwMode="auto">
            <a:xfrm flipH="1">
              <a:off x="2152650" y="524827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2" name="Line 48"/>
            <p:cNvSpPr>
              <a:spLocks noChangeShapeType="1"/>
            </p:cNvSpPr>
            <p:nvPr/>
          </p:nvSpPr>
          <p:spPr bwMode="auto">
            <a:xfrm flipH="1">
              <a:off x="2152650" y="233362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3" name="Line 49"/>
            <p:cNvSpPr>
              <a:spLocks noChangeShapeType="1"/>
            </p:cNvSpPr>
            <p:nvPr/>
          </p:nvSpPr>
          <p:spPr bwMode="auto">
            <a:xfrm flipH="1">
              <a:off x="2152650" y="275272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4" name="Line 50"/>
            <p:cNvSpPr>
              <a:spLocks noChangeShapeType="1"/>
            </p:cNvSpPr>
            <p:nvPr/>
          </p:nvSpPr>
          <p:spPr bwMode="auto">
            <a:xfrm flipH="1">
              <a:off x="2152650" y="316230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5" name="Line 51"/>
            <p:cNvSpPr>
              <a:spLocks noChangeShapeType="1"/>
            </p:cNvSpPr>
            <p:nvPr/>
          </p:nvSpPr>
          <p:spPr bwMode="auto">
            <a:xfrm flipH="1">
              <a:off x="2152650" y="357187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6" name="Line 52"/>
            <p:cNvSpPr>
              <a:spLocks noChangeShapeType="1"/>
            </p:cNvSpPr>
            <p:nvPr/>
          </p:nvSpPr>
          <p:spPr bwMode="auto">
            <a:xfrm flipH="1">
              <a:off x="2152650" y="398145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7" name="Line 53"/>
            <p:cNvSpPr>
              <a:spLocks noChangeShapeType="1"/>
            </p:cNvSpPr>
            <p:nvPr/>
          </p:nvSpPr>
          <p:spPr bwMode="auto">
            <a:xfrm flipH="1">
              <a:off x="2152650" y="440055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8" name="Line 54"/>
            <p:cNvSpPr>
              <a:spLocks noChangeShapeType="1"/>
            </p:cNvSpPr>
            <p:nvPr/>
          </p:nvSpPr>
          <p:spPr bwMode="auto">
            <a:xfrm flipH="1">
              <a:off x="2152650" y="4819650"/>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59" name="Line 55"/>
            <p:cNvSpPr>
              <a:spLocks noChangeShapeType="1"/>
            </p:cNvSpPr>
            <p:nvPr/>
          </p:nvSpPr>
          <p:spPr bwMode="auto">
            <a:xfrm flipH="1">
              <a:off x="2152650" y="5248275"/>
              <a:ext cx="95250"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0" name="Line 56"/>
            <p:cNvSpPr>
              <a:spLocks noChangeShapeType="1"/>
            </p:cNvSpPr>
            <p:nvPr/>
          </p:nvSpPr>
          <p:spPr bwMode="auto">
            <a:xfrm flipH="1" flipV="1">
              <a:off x="2254669" y="5029200"/>
              <a:ext cx="2259" cy="335632"/>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12" name="Line 108"/>
            <p:cNvSpPr>
              <a:spLocks noChangeShapeType="1"/>
            </p:cNvSpPr>
            <p:nvPr/>
          </p:nvSpPr>
          <p:spPr bwMode="auto">
            <a:xfrm flipV="1">
              <a:off x="2200275" y="4943475"/>
              <a:ext cx="95250" cy="571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13" name="Line 109"/>
            <p:cNvSpPr>
              <a:spLocks noChangeShapeType="1"/>
            </p:cNvSpPr>
            <p:nvPr/>
          </p:nvSpPr>
          <p:spPr bwMode="auto">
            <a:xfrm flipV="1">
              <a:off x="2209800" y="5000625"/>
              <a:ext cx="95250" cy="571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14" name="Line 110"/>
            <p:cNvSpPr>
              <a:spLocks noChangeShapeType="1"/>
            </p:cNvSpPr>
            <p:nvPr/>
          </p:nvSpPr>
          <p:spPr bwMode="auto">
            <a:xfrm flipV="1">
              <a:off x="2200275" y="4943475"/>
              <a:ext cx="95250" cy="571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15" name="Line 111"/>
            <p:cNvSpPr>
              <a:spLocks noChangeShapeType="1"/>
            </p:cNvSpPr>
            <p:nvPr/>
          </p:nvSpPr>
          <p:spPr bwMode="auto">
            <a:xfrm flipV="1">
              <a:off x="2209800" y="4990054"/>
              <a:ext cx="95250" cy="571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16" name="Rectangle 112"/>
            <p:cNvSpPr>
              <a:spLocks noChangeArrowheads="1"/>
            </p:cNvSpPr>
            <p:nvPr/>
          </p:nvSpPr>
          <p:spPr bwMode="auto">
            <a:xfrm>
              <a:off x="1847850" y="222885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17" name="Rectangle 113"/>
            <p:cNvSpPr>
              <a:spLocks noChangeArrowheads="1"/>
            </p:cNvSpPr>
            <p:nvPr/>
          </p:nvSpPr>
          <p:spPr bwMode="auto">
            <a:xfrm>
              <a:off x="1812925" y="2228850"/>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1.0</a:t>
              </a:r>
              <a:endParaRPr lang="fr-FR" dirty="0">
                <a:latin typeface="Calibri" pitchFamily="34" charset="0"/>
                <a:cs typeface="Calibri" pitchFamily="34" charset="0"/>
              </a:endParaRPr>
            </a:p>
          </p:txBody>
        </p:sp>
        <p:sp>
          <p:nvSpPr>
            <p:cNvPr id="277618" name="Rectangle 114"/>
            <p:cNvSpPr>
              <a:spLocks noChangeArrowheads="1"/>
            </p:cNvSpPr>
            <p:nvPr/>
          </p:nvSpPr>
          <p:spPr bwMode="auto">
            <a:xfrm>
              <a:off x="1847850" y="263842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19" name="Rectangle 115"/>
            <p:cNvSpPr>
              <a:spLocks noChangeArrowheads="1"/>
            </p:cNvSpPr>
            <p:nvPr/>
          </p:nvSpPr>
          <p:spPr bwMode="auto">
            <a:xfrm>
              <a:off x="1812925" y="2638425"/>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0.9</a:t>
              </a:r>
              <a:endParaRPr lang="fr-FR" dirty="0">
                <a:latin typeface="Calibri" pitchFamily="34" charset="0"/>
                <a:cs typeface="Calibri" pitchFamily="34" charset="0"/>
              </a:endParaRPr>
            </a:p>
          </p:txBody>
        </p:sp>
        <p:sp>
          <p:nvSpPr>
            <p:cNvPr id="277620" name="Rectangle 116"/>
            <p:cNvSpPr>
              <a:spLocks noChangeArrowheads="1"/>
            </p:cNvSpPr>
            <p:nvPr/>
          </p:nvSpPr>
          <p:spPr bwMode="auto">
            <a:xfrm>
              <a:off x="1847850" y="304800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21" name="Rectangle 117"/>
            <p:cNvSpPr>
              <a:spLocks noChangeArrowheads="1"/>
            </p:cNvSpPr>
            <p:nvPr/>
          </p:nvSpPr>
          <p:spPr bwMode="auto">
            <a:xfrm>
              <a:off x="1812925" y="3048000"/>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0.8</a:t>
              </a:r>
              <a:endParaRPr lang="fr-FR" dirty="0">
                <a:latin typeface="Calibri" pitchFamily="34" charset="0"/>
                <a:cs typeface="Calibri" pitchFamily="34" charset="0"/>
              </a:endParaRPr>
            </a:p>
          </p:txBody>
        </p:sp>
        <p:sp>
          <p:nvSpPr>
            <p:cNvPr id="277622" name="Rectangle 118"/>
            <p:cNvSpPr>
              <a:spLocks noChangeArrowheads="1"/>
            </p:cNvSpPr>
            <p:nvPr/>
          </p:nvSpPr>
          <p:spPr bwMode="auto">
            <a:xfrm>
              <a:off x="1847850" y="346710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23" name="Rectangle 119"/>
            <p:cNvSpPr>
              <a:spLocks noChangeArrowheads="1"/>
            </p:cNvSpPr>
            <p:nvPr/>
          </p:nvSpPr>
          <p:spPr bwMode="auto">
            <a:xfrm>
              <a:off x="1812925" y="3457575"/>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0.7</a:t>
              </a:r>
              <a:endParaRPr lang="fr-FR" dirty="0">
                <a:latin typeface="Calibri" pitchFamily="34" charset="0"/>
                <a:cs typeface="Calibri" pitchFamily="34" charset="0"/>
              </a:endParaRPr>
            </a:p>
          </p:txBody>
        </p:sp>
        <p:sp>
          <p:nvSpPr>
            <p:cNvPr id="277624" name="Rectangle 120"/>
            <p:cNvSpPr>
              <a:spLocks noChangeArrowheads="1"/>
            </p:cNvSpPr>
            <p:nvPr/>
          </p:nvSpPr>
          <p:spPr bwMode="auto">
            <a:xfrm>
              <a:off x="1847850" y="387667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25" name="Rectangle 121"/>
            <p:cNvSpPr>
              <a:spLocks noChangeArrowheads="1"/>
            </p:cNvSpPr>
            <p:nvPr/>
          </p:nvSpPr>
          <p:spPr bwMode="auto">
            <a:xfrm>
              <a:off x="1812925" y="3876675"/>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0.6</a:t>
              </a:r>
              <a:endParaRPr lang="fr-FR" dirty="0">
                <a:latin typeface="Calibri" pitchFamily="34" charset="0"/>
                <a:cs typeface="Calibri" pitchFamily="34" charset="0"/>
              </a:endParaRPr>
            </a:p>
          </p:txBody>
        </p:sp>
        <p:sp>
          <p:nvSpPr>
            <p:cNvPr id="277626" name="Rectangle 122"/>
            <p:cNvSpPr>
              <a:spLocks noChangeArrowheads="1"/>
            </p:cNvSpPr>
            <p:nvPr/>
          </p:nvSpPr>
          <p:spPr bwMode="auto">
            <a:xfrm>
              <a:off x="1847850" y="428625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27" name="Rectangle 123"/>
            <p:cNvSpPr>
              <a:spLocks noChangeArrowheads="1"/>
            </p:cNvSpPr>
            <p:nvPr/>
          </p:nvSpPr>
          <p:spPr bwMode="auto">
            <a:xfrm>
              <a:off x="1812925" y="4286250"/>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0.5</a:t>
              </a:r>
              <a:endParaRPr lang="fr-FR" dirty="0">
                <a:latin typeface="Calibri" pitchFamily="34" charset="0"/>
                <a:cs typeface="Calibri" pitchFamily="34" charset="0"/>
              </a:endParaRPr>
            </a:p>
          </p:txBody>
        </p:sp>
        <p:sp>
          <p:nvSpPr>
            <p:cNvPr id="277628" name="Rectangle 124"/>
            <p:cNvSpPr>
              <a:spLocks noChangeArrowheads="1"/>
            </p:cNvSpPr>
            <p:nvPr/>
          </p:nvSpPr>
          <p:spPr bwMode="auto">
            <a:xfrm>
              <a:off x="1847850" y="469582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29" name="Rectangle 125"/>
            <p:cNvSpPr>
              <a:spLocks noChangeArrowheads="1"/>
            </p:cNvSpPr>
            <p:nvPr/>
          </p:nvSpPr>
          <p:spPr bwMode="auto">
            <a:xfrm>
              <a:off x="1812925" y="4695825"/>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0.4</a:t>
              </a:r>
              <a:endParaRPr lang="fr-FR" dirty="0">
                <a:latin typeface="Calibri" pitchFamily="34" charset="0"/>
                <a:cs typeface="Calibri" pitchFamily="34" charset="0"/>
              </a:endParaRPr>
            </a:p>
          </p:txBody>
        </p:sp>
        <p:sp>
          <p:nvSpPr>
            <p:cNvPr id="277630" name="Rectangle 126"/>
            <p:cNvSpPr>
              <a:spLocks noChangeArrowheads="1"/>
            </p:cNvSpPr>
            <p:nvPr/>
          </p:nvSpPr>
          <p:spPr bwMode="auto">
            <a:xfrm>
              <a:off x="1847850" y="513397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31" name="Rectangle 127"/>
            <p:cNvSpPr>
              <a:spLocks noChangeArrowheads="1"/>
            </p:cNvSpPr>
            <p:nvPr/>
          </p:nvSpPr>
          <p:spPr bwMode="auto">
            <a:xfrm>
              <a:off x="1812925" y="5124450"/>
              <a:ext cx="294953"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0.0</a:t>
              </a:r>
              <a:endParaRPr lang="fr-FR" dirty="0">
                <a:latin typeface="Calibri" pitchFamily="34" charset="0"/>
                <a:cs typeface="Calibri" pitchFamily="34" charset="0"/>
              </a:endParaRPr>
            </a:p>
          </p:txBody>
        </p:sp>
        <p:sp>
          <p:nvSpPr>
            <p:cNvPr id="277632" name="Rectangle 128"/>
            <p:cNvSpPr>
              <a:spLocks noChangeArrowheads="1"/>
            </p:cNvSpPr>
            <p:nvPr/>
          </p:nvSpPr>
          <p:spPr bwMode="auto">
            <a:xfrm>
              <a:off x="1847850" y="222885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34" name="Rectangle 130"/>
            <p:cNvSpPr>
              <a:spLocks noChangeArrowheads="1"/>
            </p:cNvSpPr>
            <p:nvPr/>
          </p:nvSpPr>
          <p:spPr bwMode="auto">
            <a:xfrm>
              <a:off x="1847850" y="263842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36" name="Rectangle 132"/>
            <p:cNvSpPr>
              <a:spLocks noChangeArrowheads="1"/>
            </p:cNvSpPr>
            <p:nvPr/>
          </p:nvSpPr>
          <p:spPr bwMode="auto">
            <a:xfrm>
              <a:off x="1847850" y="304800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38" name="Rectangle 134"/>
            <p:cNvSpPr>
              <a:spLocks noChangeArrowheads="1"/>
            </p:cNvSpPr>
            <p:nvPr/>
          </p:nvSpPr>
          <p:spPr bwMode="auto">
            <a:xfrm>
              <a:off x="1847850" y="346710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40" name="Rectangle 136"/>
            <p:cNvSpPr>
              <a:spLocks noChangeArrowheads="1"/>
            </p:cNvSpPr>
            <p:nvPr/>
          </p:nvSpPr>
          <p:spPr bwMode="auto">
            <a:xfrm>
              <a:off x="1847850" y="387667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42" name="Rectangle 138"/>
            <p:cNvSpPr>
              <a:spLocks noChangeArrowheads="1"/>
            </p:cNvSpPr>
            <p:nvPr/>
          </p:nvSpPr>
          <p:spPr bwMode="auto">
            <a:xfrm>
              <a:off x="1847850" y="4286250"/>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44" name="Rectangle 140"/>
            <p:cNvSpPr>
              <a:spLocks noChangeArrowheads="1"/>
            </p:cNvSpPr>
            <p:nvPr/>
          </p:nvSpPr>
          <p:spPr bwMode="auto">
            <a:xfrm>
              <a:off x="1847850" y="469582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46" name="Rectangle 142"/>
            <p:cNvSpPr>
              <a:spLocks noChangeArrowheads="1"/>
            </p:cNvSpPr>
            <p:nvPr/>
          </p:nvSpPr>
          <p:spPr bwMode="auto">
            <a:xfrm>
              <a:off x="1847850" y="5133975"/>
              <a:ext cx="276225"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48" name="Rectangle 144"/>
            <p:cNvSpPr>
              <a:spLocks noChangeArrowheads="1"/>
            </p:cNvSpPr>
            <p:nvPr/>
          </p:nvSpPr>
          <p:spPr bwMode="auto">
            <a:xfrm>
              <a:off x="381000" y="3305175"/>
              <a:ext cx="1314450" cy="6477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grpSp>
      <p:sp>
        <p:nvSpPr>
          <p:cNvPr id="277651" name="Rectangle 147"/>
          <p:cNvSpPr>
            <a:spLocks noChangeArrowheads="1"/>
          </p:cNvSpPr>
          <p:nvPr/>
        </p:nvSpPr>
        <p:spPr bwMode="auto">
          <a:xfrm>
            <a:off x="0" y="3048000"/>
            <a:ext cx="1460093" cy="1107996"/>
          </a:xfrm>
          <a:prstGeom prst="rect">
            <a:avLst/>
          </a:prstGeom>
          <a:noFill/>
          <a:ln w="9525">
            <a:noFill/>
            <a:miter lim="800000"/>
            <a:headEnd/>
            <a:tailEnd/>
          </a:ln>
        </p:spPr>
        <p:txBody>
          <a:bodyPr wrap="square" lIns="0" tIns="0" rIns="0" bIns="0">
            <a:spAutoFit/>
          </a:bodyPr>
          <a:lstStyle/>
          <a:p>
            <a:pPr algn="r"/>
            <a:r>
              <a:rPr lang="fr-FR" b="1" dirty="0" smtClean="0">
                <a:latin typeface="Calibri" pitchFamily="34" charset="0"/>
                <a:cs typeface="Calibri" pitchFamily="34" charset="0"/>
              </a:rPr>
              <a:t>Proportion Remaining Without Relapse</a:t>
            </a:r>
            <a:endParaRPr lang="fr-FR" dirty="0">
              <a:latin typeface="Calibri" pitchFamily="34" charset="0"/>
              <a:cs typeface="Calibri" pitchFamily="34" charset="0"/>
            </a:endParaRPr>
          </a:p>
        </p:txBody>
      </p:sp>
      <p:sp>
        <p:nvSpPr>
          <p:cNvPr id="277653" name="Rectangle 149"/>
          <p:cNvSpPr>
            <a:spLocks noChangeArrowheads="1"/>
          </p:cNvSpPr>
          <p:nvPr/>
        </p:nvSpPr>
        <p:spPr bwMode="auto">
          <a:xfrm>
            <a:off x="7621588" y="2762250"/>
            <a:ext cx="590550" cy="28575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54" name="Rectangle 150"/>
          <p:cNvSpPr>
            <a:spLocks noChangeArrowheads="1"/>
          </p:cNvSpPr>
          <p:nvPr/>
        </p:nvSpPr>
        <p:spPr bwMode="auto">
          <a:xfrm>
            <a:off x="7620000" y="2971800"/>
            <a:ext cx="580287" cy="276999"/>
          </a:xfrm>
          <a:prstGeom prst="rect">
            <a:avLst/>
          </a:prstGeom>
          <a:noFill/>
          <a:ln w="9525">
            <a:noFill/>
            <a:miter lim="800000"/>
            <a:headEnd/>
            <a:tailEnd/>
          </a:ln>
        </p:spPr>
        <p:txBody>
          <a:bodyPr wrap="none" lIns="0" tIns="0" rIns="0" bIns="0">
            <a:spAutoFit/>
          </a:bodyPr>
          <a:lstStyle/>
          <a:p>
            <a:r>
              <a:rPr lang="fr-FR" sz="1800" b="1" dirty="0">
                <a:solidFill>
                  <a:schemeClr val="accent1"/>
                </a:solidFill>
                <a:latin typeface="Calibri" pitchFamily="34" charset="0"/>
                <a:cs typeface="Calibri" pitchFamily="34" charset="0"/>
              </a:rPr>
              <a:t>21.7%</a:t>
            </a:r>
            <a:endParaRPr lang="fr-FR" b="1" dirty="0">
              <a:solidFill>
                <a:schemeClr val="accent1"/>
              </a:solidFill>
              <a:latin typeface="Calibri" pitchFamily="34" charset="0"/>
              <a:cs typeface="Calibri" pitchFamily="34" charset="0"/>
            </a:endParaRPr>
          </a:p>
        </p:txBody>
      </p:sp>
      <p:sp>
        <p:nvSpPr>
          <p:cNvPr id="277655" name="Rectangle 151"/>
          <p:cNvSpPr>
            <a:spLocks noChangeArrowheads="1"/>
          </p:cNvSpPr>
          <p:nvPr/>
        </p:nvSpPr>
        <p:spPr bwMode="auto">
          <a:xfrm>
            <a:off x="7621588" y="3790950"/>
            <a:ext cx="590550" cy="27622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56" name="Rectangle 152"/>
          <p:cNvSpPr>
            <a:spLocks noChangeArrowheads="1"/>
          </p:cNvSpPr>
          <p:nvPr/>
        </p:nvSpPr>
        <p:spPr bwMode="auto">
          <a:xfrm>
            <a:off x="7620000" y="4038600"/>
            <a:ext cx="580287" cy="276999"/>
          </a:xfrm>
          <a:prstGeom prst="rect">
            <a:avLst/>
          </a:prstGeom>
          <a:noFill/>
          <a:ln w="9525">
            <a:noFill/>
            <a:miter lim="800000"/>
            <a:headEnd/>
            <a:tailEnd/>
          </a:ln>
        </p:spPr>
        <p:txBody>
          <a:bodyPr wrap="none" lIns="0" tIns="0" rIns="0" bIns="0">
            <a:spAutoFit/>
          </a:bodyPr>
          <a:lstStyle/>
          <a:p>
            <a:r>
              <a:rPr lang="fr-FR" sz="1800" b="1" dirty="0">
                <a:latin typeface="Calibri" pitchFamily="34" charset="0"/>
                <a:cs typeface="Calibri" pitchFamily="34" charset="0"/>
              </a:rPr>
              <a:t>46.6%</a:t>
            </a:r>
            <a:endParaRPr lang="fr-FR" b="1" dirty="0">
              <a:latin typeface="Calibri" pitchFamily="34" charset="0"/>
              <a:cs typeface="Calibri" pitchFamily="34" charset="0"/>
            </a:endParaRPr>
          </a:p>
        </p:txBody>
      </p:sp>
      <p:sp>
        <p:nvSpPr>
          <p:cNvPr id="277657" name="Rectangle 153"/>
          <p:cNvSpPr>
            <a:spLocks noChangeArrowheads="1"/>
          </p:cNvSpPr>
          <p:nvPr/>
        </p:nvSpPr>
        <p:spPr bwMode="auto">
          <a:xfrm>
            <a:off x="7412038" y="3476625"/>
            <a:ext cx="800100"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58" name="Rectangle 154"/>
          <p:cNvSpPr>
            <a:spLocks noChangeArrowheads="1"/>
          </p:cNvSpPr>
          <p:nvPr/>
        </p:nvSpPr>
        <p:spPr bwMode="auto">
          <a:xfrm>
            <a:off x="7546975" y="3467100"/>
            <a:ext cx="884858" cy="276999"/>
          </a:xfrm>
          <a:prstGeom prst="rect">
            <a:avLst/>
          </a:prstGeom>
          <a:noFill/>
          <a:ln w="9525">
            <a:noFill/>
            <a:miter lim="800000"/>
            <a:headEnd/>
            <a:tailEnd/>
          </a:ln>
        </p:spPr>
        <p:txBody>
          <a:bodyPr wrap="none" lIns="0" tIns="0" rIns="0" bIns="0">
            <a:spAutoFit/>
          </a:bodyPr>
          <a:lstStyle/>
          <a:p>
            <a:r>
              <a:rPr lang="fr-FR" b="1" dirty="0">
                <a:latin typeface="Calibri" pitchFamily="34" charset="0"/>
                <a:cs typeface="Calibri" pitchFamily="34" charset="0"/>
              </a:rPr>
              <a:t>P&lt;0.0001</a:t>
            </a:r>
            <a:endParaRPr lang="fr-FR" dirty="0">
              <a:latin typeface="Calibri" pitchFamily="34" charset="0"/>
              <a:cs typeface="Calibri" pitchFamily="34" charset="0"/>
            </a:endParaRPr>
          </a:p>
        </p:txBody>
      </p:sp>
      <p:sp>
        <p:nvSpPr>
          <p:cNvPr id="277662" name="Rectangle 158"/>
          <p:cNvSpPr>
            <a:spLocks noChangeArrowheads="1"/>
          </p:cNvSpPr>
          <p:nvPr/>
        </p:nvSpPr>
        <p:spPr bwMode="auto">
          <a:xfrm>
            <a:off x="223837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14" name="Rectangle 210"/>
          <p:cNvSpPr>
            <a:spLocks noChangeArrowheads="1"/>
          </p:cNvSpPr>
          <p:nvPr/>
        </p:nvSpPr>
        <p:spPr bwMode="auto">
          <a:xfrm>
            <a:off x="223837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grpSp>
        <p:nvGrpSpPr>
          <p:cNvPr id="229" name="Group 228"/>
          <p:cNvGrpSpPr/>
          <p:nvPr/>
        </p:nvGrpSpPr>
        <p:grpSpPr>
          <a:xfrm>
            <a:off x="2254742" y="5017307"/>
            <a:ext cx="5476807" cy="896124"/>
            <a:chOff x="2257425" y="5019675"/>
            <a:chExt cx="5476807" cy="896124"/>
          </a:xfrm>
        </p:grpSpPr>
        <p:sp>
          <p:nvSpPr>
            <p:cNvPr id="277543" name="Freeform 39"/>
            <p:cNvSpPr>
              <a:spLocks/>
            </p:cNvSpPr>
            <p:nvPr/>
          </p:nvSpPr>
          <p:spPr bwMode="auto">
            <a:xfrm>
              <a:off x="2257425" y="5019675"/>
              <a:ext cx="5354638" cy="228600"/>
            </a:xfrm>
            <a:custGeom>
              <a:avLst/>
              <a:gdLst/>
              <a:ahLst/>
              <a:cxnLst>
                <a:cxn ang="0">
                  <a:pos x="0" y="0"/>
                </a:cxn>
                <a:cxn ang="0">
                  <a:pos x="0" y="144"/>
                </a:cxn>
                <a:cxn ang="0">
                  <a:pos x="3373" y="144"/>
                </a:cxn>
              </a:cxnLst>
              <a:rect l="0" t="0" r="r" b="b"/>
              <a:pathLst>
                <a:path w="3373" h="144">
                  <a:moveTo>
                    <a:pt x="0" y="0"/>
                  </a:moveTo>
                  <a:lnTo>
                    <a:pt x="0" y="144"/>
                  </a:lnTo>
                  <a:lnTo>
                    <a:pt x="3373" y="144"/>
                  </a:lnTo>
                </a:path>
              </a:pathLst>
            </a:custGeom>
            <a:noFill/>
            <a:ln w="19050" cap="flat">
              <a:solidFill>
                <a:schemeClr val="tx1"/>
              </a:solidFill>
              <a:prstDash val="solid"/>
              <a:round/>
              <a:headEnd/>
              <a:tailEnd/>
            </a:ln>
          </p:spPr>
          <p:txBody>
            <a:bodyPr/>
            <a:lstStyle/>
            <a:p>
              <a:endParaRPr lang="en-US" dirty="0">
                <a:latin typeface="Calibri" pitchFamily="34" charset="0"/>
                <a:cs typeface="Calibri" pitchFamily="34" charset="0"/>
              </a:endParaRPr>
            </a:p>
          </p:txBody>
        </p:sp>
        <p:sp>
          <p:nvSpPr>
            <p:cNvPr id="277561" name="Line 57"/>
            <p:cNvSpPr>
              <a:spLocks noChangeShapeType="1"/>
            </p:cNvSpPr>
            <p:nvPr/>
          </p:nvSpPr>
          <p:spPr bwMode="auto">
            <a:xfrm>
              <a:off x="24955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2" name="Line 58"/>
            <p:cNvSpPr>
              <a:spLocks noChangeShapeType="1"/>
            </p:cNvSpPr>
            <p:nvPr/>
          </p:nvSpPr>
          <p:spPr bwMode="auto">
            <a:xfrm>
              <a:off x="27051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3" name="Line 59"/>
            <p:cNvSpPr>
              <a:spLocks noChangeShapeType="1"/>
            </p:cNvSpPr>
            <p:nvPr/>
          </p:nvSpPr>
          <p:spPr bwMode="auto">
            <a:xfrm>
              <a:off x="29146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4" name="Line 60"/>
            <p:cNvSpPr>
              <a:spLocks noChangeShapeType="1"/>
            </p:cNvSpPr>
            <p:nvPr/>
          </p:nvSpPr>
          <p:spPr bwMode="auto">
            <a:xfrm>
              <a:off x="31242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5" name="Line 61"/>
            <p:cNvSpPr>
              <a:spLocks noChangeShapeType="1"/>
            </p:cNvSpPr>
            <p:nvPr/>
          </p:nvSpPr>
          <p:spPr bwMode="auto">
            <a:xfrm>
              <a:off x="334327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6" name="Line 62"/>
            <p:cNvSpPr>
              <a:spLocks noChangeShapeType="1"/>
            </p:cNvSpPr>
            <p:nvPr/>
          </p:nvSpPr>
          <p:spPr bwMode="auto">
            <a:xfrm>
              <a:off x="35528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7" name="Line 63"/>
            <p:cNvSpPr>
              <a:spLocks noChangeShapeType="1"/>
            </p:cNvSpPr>
            <p:nvPr/>
          </p:nvSpPr>
          <p:spPr bwMode="auto">
            <a:xfrm>
              <a:off x="376237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8" name="Line 64"/>
            <p:cNvSpPr>
              <a:spLocks noChangeShapeType="1"/>
            </p:cNvSpPr>
            <p:nvPr/>
          </p:nvSpPr>
          <p:spPr bwMode="auto">
            <a:xfrm>
              <a:off x="39719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69" name="Line 65"/>
            <p:cNvSpPr>
              <a:spLocks noChangeShapeType="1"/>
            </p:cNvSpPr>
            <p:nvPr/>
          </p:nvSpPr>
          <p:spPr bwMode="auto">
            <a:xfrm>
              <a:off x="41910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0" name="Line 66"/>
            <p:cNvSpPr>
              <a:spLocks noChangeShapeType="1"/>
            </p:cNvSpPr>
            <p:nvPr/>
          </p:nvSpPr>
          <p:spPr bwMode="auto">
            <a:xfrm>
              <a:off x="44005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1" name="Line 67"/>
            <p:cNvSpPr>
              <a:spLocks noChangeShapeType="1"/>
            </p:cNvSpPr>
            <p:nvPr/>
          </p:nvSpPr>
          <p:spPr bwMode="auto">
            <a:xfrm>
              <a:off x="46101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2" name="Line 68"/>
            <p:cNvSpPr>
              <a:spLocks noChangeShapeType="1"/>
            </p:cNvSpPr>
            <p:nvPr/>
          </p:nvSpPr>
          <p:spPr bwMode="auto">
            <a:xfrm>
              <a:off x="48196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3" name="Line 69"/>
            <p:cNvSpPr>
              <a:spLocks noChangeShapeType="1"/>
            </p:cNvSpPr>
            <p:nvPr/>
          </p:nvSpPr>
          <p:spPr bwMode="auto">
            <a:xfrm>
              <a:off x="50387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4" name="Line 70"/>
            <p:cNvSpPr>
              <a:spLocks noChangeShapeType="1"/>
            </p:cNvSpPr>
            <p:nvPr/>
          </p:nvSpPr>
          <p:spPr bwMode="auto">
            <a:xfrm>
              <a:off x="524827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5" name="Line 71"/>
            <p:cNvSpPr>
              <a:spLocks noChangeShapeType="1"/>
            </p:cNvSpPr>
            <p:nvPr/>
          </p:nvSpPr>
          <p:spPr bwMode="auto">
            <a:xfrm>
              <a:off x="54578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6" name="Line 72"/>
            <p:cNvSpPr>
              <a:spLocks noChangeShapeType="1"/>
            </p:cNvSpPr>
            <p:nvPr/>
          </p:nvSpPr>
          <p:spPr bwMode="auto">
            <a:xfrm>
              <a:off x="56769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7" name="Line 73"/>
            <p:cNvSpPr>
              <a:spLocks noChangeShapeType="1"/>
            </p:cNvSpPr>
            <p:nvPr/>
          </p:nvSpPr>
          <p:spPr bwMode="auto">
            <a:xfrm>
              <a:off x="589756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8" name="Line 74"/>
            <p:cNvSpPr>
              <a:spLocks noChangeShapeType="1"/>
            </p:cNvSpPr>
            <p:nvPr/>
          </p:nvSpPr>
          <p:spPr bwMode="auto">
            <a:xfrm>
              <a:off x="610711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79" name="Line 75"/>
            <p:cNvSpPr>
              <a:spLocks noChangeShapeType="1"/>
            </p:cNvSpPr>
            <p:nvPr/>
          </p:nvSpPr>
          <p:spPr bwMode="auto">
            <a:xfrm>
              <a:off x="631666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0" name="Line 76"/>
            <p:cNvSpPr>
              <a:spLocks noChangeShapeType="1"/>
            </p:cNvSpPr>
            <p:nvPr/>
          </p:nvSpPr>
          <p:spPr bwMode="auto">
            <a:xfrm>
              <a:off x="652621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1" name="Line 77"/>
            <p:cNvSpPr>
              <a:spLocks noChangeShapeType="1"/>
            </p:cNvSpPr>
            <p:nvPr/>
          </p:nvSpPr>
          <p:spPr bwMode="auto">
            <a:xfrm>
              <a:off x="674528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2" name="Line 78"/>
            <p:cNvSpPr>
              <a:spLocks noChangeShapeType="1"/>
            </p:cNvSpPr>
            <p:nvPr/>
          </p:nvSpPr>
          <p:spPr bwMode="auto">
            <a:xfrm>
              <a:off x="695483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3" name="Line 79"/>
            <p:cNvSpPr>
              <a:spLocks noChangeShapeType="1"/>
            </p:cNvSpPr>
            <p:nvPr/>
          </p:nvSpPr>
          <p:spPr bwMode="auto">
            <a:xfrm>
              <a:off x="716438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4" name="Line 80"/>
            <p:cNvSpPr>
              <a:spLocks noChangeShapeType="1"/>
            </p:cNvSpPr>
            <p:nvPr/>
          </p:nvSpPr>
          <p:spPr bwMode="auto">
            <a:xfrm>
              <a:off x="737393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5" name="Line 81"/>
            <p:cNvSpPr>
              <a:spLocks noChangeShapeType="1"/>
            </p:cNvSpPr>
            <p:nvPr/>
          </p:nvSpPr>
          <p:spPr bwMode="auto">
            <a:xfrm>
              <a:off x="758348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7" name="Line 83"/>
            <p:cNvSpPr>
              <a:spLocks noChangeShapeType="1"/>
            </p:cNvSpPr>
            <p:nvPr/>
          </p:nvSpPr>
          <p:spPr bwMode="auto">
            <a:xfrm>
              <a:off x="24955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8" name="Line 84"/>
            <p:cNvSpPr>
              <a:spLocks noChangeShapeType="1"/>
            </p:cNvSpPr>
            <p:nvPr/>
          </p:nvSpPr>
          <p:spPr bwMode="auto">
            <a:xfrm>
              <a:off x="27051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89" name="Line 85"/>
            <p:cNvSpPr>
              <a:spLocks noChangeShapeType="1"/>
            </p:cNvSpPr>
            <p:nvPr/>
          </p:nvSpPr>
          <p:spPr bwMode="auto">
            <a:xfrm>
              <a:off x="29146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0" name="Line 86"/>
            <p:cNvSpPr>
              <a:spLocks noChangeShapeType="1"/>
            </p:cNvSpPr>
            <p:nvPr/>
          </p:nvSpPr>
          <p:spPr bwMode="auto">
            <a:xfrm>
              <a:off x="31242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1" name="Line 87"/>
            <p:cNvSpPr>
              <a:spLocks noChangeShapeType="1"/>
            </p:cNvSpPr>
            <p:nvPr/>
          </p:nvSpPr>
          <p:spPr bwMode="auto">
            <a:xfrm>
              <a:off x="334327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2" name="Line 88"/>
            <p:cNvSpPr>
              <a:spLocks noChangeShapeType="1"/>
            </p:cNvSpPr>
            <p:nvPr/>
          </p:nvSpPr>
          <p:spPr bwMode="auto">
            <a:xfrm>
              <a:off x="35528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3" name="Line 89"/>
            <p:cNvSpPr>
              <a:spLocks noChangeShapeType="1"/>
            </p:cNvSpPr>
            <p:nvPr/>
          </p:nvSpPr>
          <p:spPr bwMode="auto">
            <a:xfrm>
              <a:off x="376237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4" name="Line 90"/>
            <p:cNvSpPr>
              <a:spLocks noChangeShapeType="1"/>
            </p:cNvSpPr>
            <p:nvPr/>
          </p:nvSpPr>
          <p:spPr bwMode="auto">
            <a:xfrm>
              <a:off x="39719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5" name="Line 91"/>
            <p:cNvSpPr>
              <a:spLocks noChangeShapeType="1"/>
            </p:cNvSpPr>
            <p:nvPr/>
          </p:nvSpPr>
          <p:spPr bwMode="auto">
            <a:xfrm>
              <a:off x="41910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6" name="Line 92"/>
            <p:cNvSpPr>
              <a:spLocks noChangeShapeType="1"/>
            </p:cNvSpPr>
            <p:nvPr/>
          </p:nvSpPr>
          <p:spPr bwMode="auto">
            <a:xfrm>
              <a:off x="44005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7" name="Line 93"/>
            <p:cNvSpPr>
              <a:spLocks noChangeShapeType="1"/>
            </p:cNvSpPr>
            <p:nvPr/>
          </p:nvSpPr>
          <p:spPr bwMode="auto">
            <a:xfrm>
              <a:off x="46101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8" name="Line 94"/>
            <p:cNvSpPr>
              <a:spLocks noChangeShapeType="1"/>
            </p:cNvSpPr>
            <p:nvPr/>
          </p:nvSpPr>
          <p:spPr bwMode="auto">
            <a:xfrm>
              <a:off x="481965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599" name="Line 95"/>
            <p:cNvSpPr>
              <a:spLocks noChangeShapeType="1"/>
            </p:cNvSpPr>
            <p:nvPr/>
          </p:nvSpPr>
          <p:spPr bwMode="auto">
            <a:xfrm>
              <a:off x="50387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0" name="Line 96"/>
            <p:cNvSpPr>
              <a:spLocks noChangeShapeType="1"/>
            </p:cNvSpPr>
            <p:nvPr/>
          </p:nvSpPr>
          <p:spPr bwMode="auto">
            <a:xfrm>
              <a:off x="524827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1" name="Line 97"/>
            <p:cNvSpPr>
              <a:spLocks noChangeShapeType="1"/>
            </p:cNvSpPr>
            <p:nvPr/>
          </p:nvSpPr>
          <p:spPr bwMode="auto">
            <a:xfrm>
              <a:off x="5457825"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2" name="Line 98"/>
            <p:cNvSpPr>
              <a:spLocks noChangeShapeType="1"/>
            </p:cNvSpPr>
            <p:nvPr/>
          </p:nvSpPr>
          <p:spPr bwMode="auto">
            <a:xfrm>
              <a:off x="5676900" y="5248275"/>
              <a:ext cx="1588"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3" name="Line 99"/>
            <p:cNvSpPr>
              <a:spLocks noChangeShapeType="1"/>
            </p:cNvSpPr>
            <p:nvPr/>
          </p:nvSpPr>
          <p:spPr bwMode="auto">
            <a:xfrm>
              <a:off x="589756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4" name="Line 100"/>
            <p:cNvSpPr>
              <a:spLocks noChangeShapeType="1"/>
            </p:cNvSpPr>
            <p:nvPr/>
          </p:nvSpPr>
          <p:spPr bwMode="auto">
            <a:xfrm>
              <a:off x="610711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5" name="Line 101"/>
            <p:cNvSpPr>
              <a:spLocks noChangeShapeType="1"/>
            </p:cNvSpPr>
            <p:nvPr/>
          </p:nvSpPr>
          <p:spPr bwMode="auto">
            <a:xfrm>
              <a:off x="631666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6" name="Line 102"/>
            <p:cNvSpPr>
              <a:spLocks noChangeShapeType="1"/>
            </p:cNvSpPr>
            <p:nvPr/>
          </p:nvSpPr>
          <p:spPr bwMode="auto">
            <a:xfrm>
              <a:off x="6526213"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7" name="Line 103"/>
            <p:cNvSpPr>
              <a:spLocks noChangeShapeType="1"/>
            </p:cNvSpPr>
            <p:nvPr/>
          </p:nvSpPr>
          <p:spPr bwMode="auto">
            <a:xfrm>
              <a:off x="674528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8" name="Line 104"/>
            <p:cNvSpPr>
              <a:spLocks noChangeShapeType="1"/>
            </p:cNvSpPr>
            <p:nvPr/>
          </p:nvSpPr>
          <p:spPr bwMode="auto">
            <a:xfrm>
              <a:off x="695483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09" name="Line 105"/>
            <p:cNvSpPr>
              <a:spLocks noChangeShapeType="1"/>
            </p:cNvSpPr>
            <p:nvPr/>
          </p:nvSpPr>
          <p:spPr bwMode="auto">
            <a:xfrm>
              <a:off x="716438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10" name="Line 106"/>
            <p:cNvSpPr>
              <a:spLocks noChangeShapeType="1"/>
            </p:cNvSpPr>
            <p:nvPr/>
          </p:nvSpPr>
          <p:spPr bwMode="auto">
            <a:xfrm>
              <a:off x="737393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11" name="Line 107"/>
            <p:cNvSpPr>
              <a:spLocks noChangeShapeType="1"/>
            </p:cNvSpPr>
            <p:nvPr/>
          </p:nvSpPr>
          <p:spPr bwMode="auto">
            <a:xfrm>
              <a:off x="7583488" y="5248275"/>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7659" name="Rectangle 155"/>
            <p:cNvSpPr>
              <a:spLocks noChangeArrowheads="1"/>
            </p:cNvSpPr>
            <p:nvPr/>
          </p:nvSpPr>
          <p:spPr bwMode="auto">
            <a:xfrm>
              <a:off x="3838575" y="5581650"/>
              <a:ext cx="2220913" cy="2190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60" name="Rectangle 156"/>
            <p:cNvSpPr>
              <a:spLocks noChangeArrowheads="1"/>
            </p:cNvSpPr>
            <p:nvPr/>
          </p:nvSpPr>
          <p:spPr bwMode="auto">
            <a:xfrm>
              <a:off x="3733800" y="5638800"/>
              <a:ext cx="1928477" cy="276999"/>
            </a:xfrm>
            <a:prstGeom prst="rect">
              <a:avLst/>
            </a:prstGeom>
            <a:noFill/>
            <a:ln w="9525">
              <a:noFill/>
              <a:miter lim="800000"/>
              <a:headEnd/>
              <a:tailEnd/>
            </a:ln>
          </p:spPr>
          <p:txBody>
            <a:bodyPr wrap="none" lIns="0" tIns="0" rIns="0" bIns="0">
              <a:spAutoFit/>
            </a:bodyPr>
            <a:lstStyle/>
            <a:p>
              <a:r>
                <a:rPr lang="fr-FR" b="1" dirty="0" smtClean="0">
                  <a:latin typeface="Calibri" pitchFamily="34" charset="0"/>
                  <a:cs typeface="Calibri" pitchFamily="34" charset="0"/>
                </a:rPr>
                <a:t>Weeks of Treatment</a:t>
              </a:r>
              <a:endParaRPr lang="fr-FR" b="1" dirty="0">
                <a:latin typeface="Calibri" pitchFamily="34" charset="0"/>
                <a:cs typeface="Calibri" pitchFamily="34" charset="0"/>
              </a:endParaRPr>
            </a:p>
          </p:txBody>
        </p:sp>
        <p:sp>
          <p:nvSpPr>
            <p:cNvPr id="277663" name="Rectangle 159"/>
            <p:cNvSpPr>
              <a:spLocks noChangeArrowheads="1"/>
            </p:cNvSpPr>
            <p:nvPr/>
          </p:nvSpPr>
          <p:spPr bwMode="auto">
            <a:xfrm>
              <a:off x="232092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a:t>
              </a:r>
              <a:endParaRPr lang="fr-FR" dirty="0">
                <a:latin typeface="Calibri" pitchFamily="34" charset="0"/>
                <a:cs typeface="Calibri" pitchFamily="34" charset="0"/>
              </a:endParaRPr>
            </a:p>
          </p:txBody>
        </p:sp>
        <p:sp>
          <p:nvSpPr>
            <p:cNvPr id="277664" name="Rectangle 160"/>
            <p:cNvSpPr>
              <a:spLocks noChangeArrowheads="1"/>
            </p:cNvSpPr>
            <p:nvPr/>
          </p:nvSpPr>
          <p:spPr bwMode="auto">
            <a:xfrm>
              <a:off x="245745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65" name="Rectangle 161"/>
            <p:cNvSpPr>
              <a:spLocks noChangeArrowheads="1"/>
            </p:cNvSpPr>
            <p:nvPr/>
          </p:nvSpPr>
          <p:spPr bwMode="auto">
            <a:xfrm>
              <a:off x="253047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a:t>
              </a:r>
              <a:endParaRPr lang="fr-FR" dirty="0">
                <a:latin typeface="Calibri" pitchFamily="34" charset="0"/>
                <a:cs typeface="Calibri" pitchFamily="34" charset="0"/>
              </a:endParaRPr>
            </a:p>
          </p:txBody>
        </p:sp>
        <p:sp>
          <p:nvSpPr>
            <p:cNvPr id="277666" name="Rectangle 162"/>
            <p:cNvSpPr>
              <a:spLocks noChangeArrowheads="1"/>
            </p:cNvSpPr>
            <p:nvPr/>
          </p:nvSpPr>
          <p:spPr bwMode="auto">
            <a:xfrm>
              <a:off x="266700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67" name="Rectangle 163"/>
            <p:cNvSpPr>
              <a:spLocks noChangeArrowheads="1"/>
            </p:cNvSpPr>
            <p:nvPr/>
          </p:nvSpPr>
          <p:spPr bwMode="auto">
            <a:xfrm>
              <a:off x="274002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a:t>
              </a:r>
              <a:endParaRPr lang="fr-FR" dirty="0">
                <a:latin typeface="Calibri" pitchFamily="34" charset="0"/>
                <a:cs typeface="Calibri" pitchFamily="34" charset="0"/>
              </a:endParaRPr>
            </a:p>
          </p:txBody>
        </p:sp>
        <p:sp>
          <p:nvSpPr>
            <p:cNvPr id="277668" name="Rectangle 164"/>
            <p:cNvSpPr>
              <a:spLocks noChangeArrowheads="1"/>
            </p:cNvSpPr>
            <p:nvPr/>
          </p:nvSpPr>
          <p:spPr bwMode="auto">
            <a:xfrm>
              <a:off x="287655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69" name="Rectangle 165"/>
            <p:cNvSpPr>
              <a:spLocks noChangeArrowheads="1"/>
            </p:cNvSpPr>
            <p:nvPr/>
          </p:nvSpPr>
          <p:spPr bwMode="auto">
            <a:xfrm>
              <a:off x="294957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3</a:t>
              </a:r>
              <a:endParaRPr lang="fr-FR" dirty="0">
                <a:latin typeface="Calibri" pitchFamily="34" charset="0"/>
                <a:cs typeface="Calibri" pitchFamily="34" charset="0"/>
              </a:endParaRPr>
            </a:p>
          </p:txBody>
        </p:sp>
        <p:sp>
          <p:nvSpPr>
            <p:cNvPr id="277670" name="Rectangle 166"/>
            <p:cNvSpPr>
              <a:spLocks noChangeArrowheads="1"/>
            </p:cNvSpPr>
            <p:nvPr/>
          </p:nvSpPr>
          <p:spPr bwMode="auto">
            <a:xfrm>
              <a:off x="308610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71" name="Rectangle 167"/>
            <p:cNvSpPr>
              <a:spLocks noChangeArrowheads="1"/>
            </p:cNvSpPr>
            <p:nvPr/>
          </p:nvSpPr>
          <p:spPr bwMode="auto">
            <a:xfrm>
              <a:off x="316865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4</a:t>
              </a:r>
              <a:endParaRPr lang="fr-FR" dirty="0">
                <a:latin typeface="Calibri" pitchFamily="34" charset="0"/>
                <a:cs typeface="Calibri" pitchFamily="34" charset="0"/>
              </a:endParaRPr>
            </a:p>
          </p:txBody>
        </p:sp>
        <p:sp>
          <p:nvSpPr>
            <p:cNvPr id="277672" name="Rectangle 168"/>
            <p:cNvSpPr>
              <a:spLocks noChangeArrowheads="1"/>
            </p:cNvSpPr>
            <p:nvPr/>
          </p:nvSpPr>
          <p:spPr bwMode="auto">
            <a:xfrm>
              <a:off x="330517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73" name="Rectangle 169"/>
            <p:cNvSpPr>
              <a:spLocks noChangeArrowheads="1"/>
            </p:cNvSpPr>
            <p:nvPr/>
          </p:nvSpPr>
          <p:spPr bwMode="auto">
            <a:xfrm>
              <a:off x="337820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5</a:t>
              </a:r>
              <a:endParaRPr lang="fr-FR" dirty="0">
                <a:latin typeface="Calibri" pitchFamily="34" charset="0"/>
                <a:cs typeface="Calibri" pitchFamily="34" charset="0"/>
              </a:endParaRPr>
            </a:p>
          </p:txBody>
        </p:sp>
        <p:sp>
          <p:nvSpPr>
            <p:cNvPr id="277674" name="Rectangle 170"/>
            <p:cNvSpPr>
              <a:spLocks noChangeArrowheads="1"/>
            </p:cNvSpPr>
            <p:nvPr/>
          </p:nvSpPr>
          <p:spPr bwMode="auto">
            <a:xfrm>
              <a:off x="351472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75" name="Rectangle 171"/>
            <p:cNvSpPr>
              <a:spLocks noChangeArrowheads="1"/>
            </p:cNvSpPr>
            <p:nvPr/>
          </p:nvSpPr>
          <p:spPr bwMode="auto">
            <a:xfrm>
              <a:off x="358775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6</a:t>
              </a:r>
              <a:endParaRPr lang="fr-FR" dirty="0">
                <a:latin typeface="Calibri" pitchFamily="34" charset="0"/>
                <a:cs typeface="Calibri" pitchFamily="34" charset="0"/>
              </a:endParaRPr>
            </a:p>
          </p:txBody>
        </p:sp>
        <p:sp>
          <p:nvSpPr>
            <p:cNvPr id="277676" name="Rectangle 172"/>
            <p:cNvSpPr>
              <a:spLocks noChangeArrowheads="1"/>
            </p:cNvSpPr>
            <p:nvPr/>
          </p:nvSpPr>
          <p:spPr bwMode="auto">
            <a:xfrm>
              <a:off x="372427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77" name="Rectangle 173"/>
            <p:cNvSpPr>
              <a:spLocks noChangeArrowheads="1"/>
            </p:cNvSpPr>
            <p:nvPr/>
          </p:nvSpPr>
          <p:spPr bwMode="auto">
            <a:xfrm>
              <a:off x="379730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7</a:t>
              </a:r>
              <a:endParaRPr lang="fr-FR" dirty="0">
                <a:latin typeface="Calibri" pitchFamily="34" charset="0"/>
                <a:cs typeface="Calibri" pitchFamily="34" charset="0"/>
              </a:endParaRPr>
            </a:p>
          </p:txBody>
        </p:sp>
        <p:sp>
          <p:nvSpPr>
            <p:cNvPr id="277678" name="Rectangle 174"/>
            <p:cNvSpPr>
              <a:spLocks noChangeArrowheads="1"/>
            </p:cNvSpPr>
            <p:nvPr/>
          </p:nvSpPr>
          <p:spPr bwMode="auto">
            <a:xfrm>
              <a:off x="393382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79" name="Rectangle 175"/>
            <p:cNvSpPr>
              <a:spLocks noChangeArrowheads="1"/>
            </p:cNvSpPr>
            <p:nvPr/>
          </p:nvSpPr>
          <p:spPr bwMode="auto">
            <a:xfrm>
              <a:off x="401637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8</a:t>
              </a:r>
              <a:endParaRPr lang="fr-FR" dirty="0">
                <a:latin typeface="Calibri" pitchFamily="34" charset="0"/>
                <a:cs typeface="Calibri" pitchFamily="34" charset="0"/>
              </a:endParaRPr>
            </a:p>
          </p:txBody>
        </p:sp>
        <p:sp>
          <p:nvSpPr>
            <p:cNvPr id="277680" name="Rectangle 176"/>
            <p:cNvSpPr>
              <a:spLocks noChangeArrowheads="1"/>
            </p:cNvSpPr>
            <p:nvPr/>
          </p:nvSpPr>
          <p:spPr bwMode="auto">
            <a:xfrm>
              <a:off x="415290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81" name="Rectangle 177"/>
            <p:cNvSpPr>
              <a:spLocks noChangeArrowheads="1"/>
            </p:cNvSpPr>
            <p:nvPr/>
          </p:nvSpPr>
          <p:spPr bwMode="auto">
            <a:xfrm>
              <a:off x="422592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9</a:t>
              </a:r>
              <a:endParaRPr lang="fr-FR" dirty="0">
                <a:latin typeface="Calibri" pitchFamily="34" charset="0"/>
                <a:cs typeface="Calibri" pitchFamily="34" charset="0"/>
              </a:endParaRPr>
            </a:p>
          </p:txBody>
        </p:sp>
        <p:sp>
          <p:nvSpPr>
            <p:cNvPr id="277682" name="Rectangle 178"/>
            <p:cNvSpPr>
              <a:spLocks noChangeArrowheads="1"/>
            </p:cNvSpPr>
            <p:nvPr/>
          </p:nvSpPr>
          <p:spPr bwMode="auto">
            <a:xfrm>
              <a:off x="4314825"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83" name="Rectangle 179"/>
            <p:cNvSpPr>
              <a:spLocks noChangeArrowheads="1"/>
            </p:cNvSpPr>
            <p:nvPr/>
          </p:nvSpPr>
          <p:spPr bwMode="auto">
            <a:xfrm>
              <a:off x="439420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10</a:t>
              </a:r>
              <a:endParaRPr lang="fr-FR" dirty="0">
                <a:latin typeface="Calibri" pitchFamily="34" charset="0"/>
                <a:cs typeface="Calibri" pitchFamily="34" charset="0"/>
              </a:endParaRPr>
            </a:p>
          </p:txBody>
        </p:sp>
        <p:sp>
          <p:nvSpPr>
            <p:cNvPr id="277684" name="Rectangle 180"/>
            <p:cNvSpPr>
              <a:spLocks noChangeArrowheads="1"/>
            </p:cNvSpPr>
            <p:nvPr/>
          </p:nvSpPr>
          <p:spPr bwMode="auto">
            <a:xfrm>
              <a:off x="4524375"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85" name="Rectangle 181"/>
            <p:cNvSpPr>
              <a:spLocks noChangeArrowheads="1"/>
            </p:cNvSpPr>
            <p:nvPr/>
          </p:nvSpPr>
          <p:spPr bwMode="auto">
            <a:xfrm>
              <a:off x="461327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11</a:t>
              </a:r>
              <a:endParaRPr lang="fr-FR" dirty="0">
                <a:latin typeface="Calibri" pitchFamily="34" charset="0"/>
                <a:cs typeface="Calibri" pitchFamily="34" charset="0"/>
              </a:endParaRPr>
            </a:p>
          </p:txBody>
        </p:sp>
        <p:sp>
          <p:nvSpPr>
            <p:cNvPr id="277686" name="Rectangle 182"/>
            <p:cNvSpPr>
              <a:spLocks noChangeArrowheads="1"/>
            </p:cNvSpPr>
            <p:nvPr/>
          </p:nvSpPr>
          <p:spPr bwMode="auto">
            <a:xfrm>
              <a:off x="4743450"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87" name="Rectangle 183"/>
            <p:cNvSpPr>
              <a:spLocks noChangeArrowheads="1"/>
            </p:cNvSpPr>
            <p:nvPr/>
          </p:nvSpPr>
          <p:spPr bwMode="auto">
            <a:xfrm>
              <a:off x="482282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12</a:t>
              </a:r>
              <a:endParaRPr lang="fr-FR" dirty="0">
                <a:latin typeface="Calibri" pitchFamily="34" charset="0"/>
                <a:cs typeface="Calibri" pitchFamily="34" charset="0"/>
              </a:endParaRPr>
            </a:p>
          </p:txBody>
        </p:sp>
        <p:sp>
          <p:nvSpPr>
            <p:cNvPr id="277688" name="Rectangle 184"/>
            <p:cNvSpPr>
              <a:spLocks noChangeArrowheads="1"/>
            </p:cNvSpPr>
            <p:nvPr/>
          </p:nvSpPr>
          <p:spPr bwMode="auto">
            <a:xfrm>
              <a:off x="4953000"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89" name="Rectangle 185"/>
            <p:cNvSpPr>
              <a:spLocks noChangeArrowheads="1"/>
            </p:cNvSpPr>
            <p:nvPr/>
          </p:nvSpPr>
          <p:spPr bwMode="auto">
            <a:xfrm>
              <a:off x="503237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13</a:t>
              </a:r>
              <a:endParaRPr lang="fr-FR" dirty="0">
                <a:latin typeface="Calibri" pitchFamily="34" charset="0"/>
                <a:cs typeface="Calibri" pitchFamily="34" charset="0"/>
              </a:endParaRPr>
            </a:p>
          </p:txBody>
        </p:sp>
        <p:sp>
          <p:nvSpPr>
            <p:cNvPr id="277690" name="Rectangle 186"/>
            <p:cNvSpPr>
              <a:spLocks noChangeArrowheads="1"/>
            </p:cNvSpPr>
            <p:nvPr/>
          </p:nvSpPr>
          <p:spPr bwMode="auto">
            <a:xfrm>
              <a:off x="5162550"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91" name="Rectangle 187"/>
            <p:cNvSpPr>
              <a:spLocks noChangeArrowheads="1"/>
            </p:cNvSpPr>
            <p:nvPr/>
          </p:nvSpPr>
          <p:spPr bwMode="auto">
            <a:xfrm>
              <a:off x="524192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14</a:t>
              </a:r>
              <a:endParaRPr lang="fr-FR" dirty="0">
                <a:latin typeface="Calibri" pitchFamily="34" charset="0"/>
                <a:cs typeface="Calibri" pitchFamily="34" charset="0"/>
              </a:endParaRPr>
            </a:p>
          </p:txBody>
        </p:sp>
        <p:sp>
          <p:nvSpPr>
            <p:cNvPr id="277692" name="Rectangle 188"/>
            <p:cNvSpPr>
              <a:spLocks noChangeArrowheads="1"/>
            </p:cNvSpPr>
            <p:nvPr/>
          </p:nvSpPr>
          <p:spPr bwMode="auto">
            <a:xfrm>
              <a:off x="5372100"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93" name="Rectangle 189"/>
            <p:cNvSpPr>
              <a:spLocks noChangeArrowheads="1"/>
            </p:cNvSpPr>
            <p:nvPr/>
          </p:nvSpPr>
          <p:spPr bwMode="auto">
            <a:xfrm>
              <a:off x="546100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15</a:t>
              </a:r>
              <a:endParaRPr lang="fr-FR" dirty="0">
                <a:latin typeface="Calibri" pitchFamily="34" charset="0"/>
                <a:cs typeface="Calibri" pitchFamily="34" charset="0"/>
              </a:endParaRPr>
            </a:p>
          </p:txBody>
        </p:sp>
        <p:sp>
          <p:nvSpPr>
            <p:cNvPr id="277694" name="Rectangle 190"/>
            <p:cNvSpPr>
              <a:spLocks noChangeArrowheads="1"/>
            </p:cNvSpPr>
            <p:nvPr/>
          </p:nvSpPr>
          <p:spPr bwMode="auto">
            <a:xfrm>
              <a:off x="5591175"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95" name="Rectangle 191"/>
            <p:cNvSpPr>
              <a:spLocks noChangeArrowheads="1"/>
            </p:cNvSpPr>
            <p:nvPr/>
          </p:nvSpPr>
          <p:spPr bwMode="auto">
            <a:xfrm>
              <a:off x="567055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16</a:t>
              </a:r>
              <a:endParaRPr lang="fr-FR" dirty="0">
                <a:latin typeface="Calibri" pitchFamily="34" charset="0"/>
                <a:cs typeface="Calibri" pitchFamily="34" charset="0"/>
              </a:endParaRPr>
            </a:p>
          </p:txBody>
        </p:sp>
        <p:sp>
          <p:nvSpPr>
            <p:cNvPr id="277696" name="Rectangle 192"/>
            <p:cNvSpPr>
              <a:spLocks noChangeArrowheads="1"/>
            </p:cNvSpPr>
            <p:nvPr/>
          </p:nvSpPr>
          <p:spPr bwMode="auto">
            <a:xfrm>
              <a:off x="5800725" y="5334000"/>
              <a:ext cx="182563"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97" name="Rectangle 193"/>
            <p:cNvSpPr>
              <a:spLocks noChangeArrowheads="1"/>
            </p:cNvSpPr>
            <p:nvPr/>
          </p:nvSpPr>
          <p:spPr bwMode="auto">
            <a:xfrm>
              <a:off x="588010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17</a:t>
              </a:r>
              <a:endParaRPr lang="fr-FR" dirty="0">
                <a:latin typeface="Calibri" pitchFamily="34" charset="0"/>
                <a:cs typeface="Calibri" pitchFamily="34" charset="0"/>
              </a:endParaRPr>
            </a:p>
          </p:txBody>
        </p:sp>
        <p:sp>
          <p:nvSpPr>
            <p:cNvPr id="277698" name="Rectangle 194"/>
            <p:cNvSpPr>
              <a:spLocks noChangeArrowheads="1"/>
            </p:cNvSpPr>
            <p:nvPr/>
          </p:nvSpPr>
          <p:spPr bwMode="auto">
            <a:xfrm>
              <a:off x="6011863"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699" name="Rectangle 195"/>
            <p:cNvSpPr>
              <a:spLocks noChangeArrowheads="1"/>
            </p:cNvSpPr>
            <p:nvPr/>
          </p:nvSpPr>
          <p:spPr bwMode="auto">
            <a:xfrm>
              <a:off x="609123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18</a:t>
              </a:r>
              <a:endParaRPr lang="fr-FR" dirty="0">
                <a:latin typeface="Calibri" pitchFamily="34" charset="0"/>
                <a:cs typeface="Calibri" pitchFamily="34" charset="0"/>
              </a:endParaRPr>
            </a:p>
          </p:txBody>
        </p:sp>
        <p:sp>
          <p:nvSpPr>
            <p:cNvPr id="277700" name="Rectangle 196"/>
            <p:cNvSpPr>
              <a:spLocks noChangeArrowheads="1"/>
            </p:cNvSpPr>
            <p:nvPr/>
          </p:nvSpPr>
          <p:spPr bwMode="auto">
            <a:xfrm>
              <a:off x="6221413"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01" name="Rectangle 197"/>
            <p:cNvSpPr>
              <a:spLocks noChangeArrowheads="1"/>
            </p:cNvSpPr>
            <p:nvPr/>
          </p:nvSpPr>
          <p:spPr bwMode="auto">
            <a:xfrm>
              <a:off x="631031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19</a:t>
              </a:r>
              <a:endParaRPr lang="fr-FR" dirty="0">
                <a:latin typeface="Calibri" pitchFamily="34" charset="0"/>
                <a:cs typeface="Calibri" pitchFamily="34" charset="0"/>
              </a:endParaRPr>
            </a:p>
          </p:txBody>
        </p:sp>
        <p:sp>
          <p:nvSpPr>
            <p:cNvPr id="277702" name="Rectangle 198"/>
            <p:cNvSpPr>
              <a:spLocks noChangeArrowheads="1"/>
            </p:cNvSpPr>
            <p:nvPr/>
          </p:nvSpPr>
          <p:spPr bwMode="auto">
            <a:xfrm>
              <a:off x="6440488"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03" name="Rectangle 199"/>
            <p:cNvSpPr>
              <a:spLocks noChangeArrowheads="1"/>
            </p:cNvSpPr>
            <p:nvPr/>
          </p:nvSpPr>
          <p:spPr bwMode="auto">
            <a:xfrm>
              <a:off x="651986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20</a:t>
              </a:r>
              <a:endParaRPr lang="fr-FR" dirty="0">
                <a:latin typeface="Calibri" pitchFamily="34" charset="0"/>
                <a:cs typeface="Calibri" pitchFamily="34" charset="0"/>
              </a:endParaRPr>
            </a:p>
          </p:txBody>
        </p:sp>
        <p:sp>
          <p:nvSpPr>
            <p:cNvPr id="277704" name="Rectangle 200"/>
            <p:cNvSpPr>
              <a:spLocks noChangeArrowheads="1"/>
            </p:cNvSpPr>
            <p:nvPr/>
          </p:nvSpPr>
          <p:spPr bwMode="auto">
            <a:xfrm>
              <a:off x="6650038"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05" name="Rectangle 201"/>
            <p:cNvSpPr>
              <a:spLocks noChangeArrowheads="1"/>
            </p:cNvSpPr>
            <p:nvPr/>
          </p:nvSpPr>
          <p:spPr bwMode="auto">
            <a:xfrm>
              <a:off x="672941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21</a:t>
              </a:r>
              <a:endParaRPr lang="fr-FR" dirty="0">
                <a:latin typeface="Calibri" pitchFamily="34" charset="0"/>
                <a:cs typeface="Calibri" pitchFamily="34" charset="0"/>
              </a:endParaRPr>
            </a:p>
          </p:txBody>
        </p:sp>
        <p:sp>
          <p:nvSpPr>
            <p:cNvPr id="277706" name="Rectangle 202"/>
            <p:cNvSpPr>
              <a:spLocks noChangeArrowheads="1"/>
            </p:cNvSpPr>
            <p:nvPr/>
          </p:nvSpPr>
          <p:spPr bwMode="auto">
            <a:xfrm>
              <a:off x="6859588"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07" name="Rectangle 203"/>
            <p:cNvSpPr>
              <a:spLocks noChangeArrowheads="1"/>
            </p:cNvSpPr>
            <p:nvPr/>
          </p:nvSpPr>
          <p:spPr bwMode="auto">
            <a:xfrm>
              <a:off x="693896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22</a:t>
              </a:r>
              <a:endParaRPr lang="fr-FR" dirty="0">
                <a:latin typeface="Calibri" pitchFamily="34" charset="0"/>
                <a:cs typeface="Calibri" pitchFamily="34" charset="0"/>
              </a:endParaRPr>
            </a:p>
          </p:txBody>
        </p:sp>
        <p:sp>
          <p:nvSpPr>
            <p:cNvPr id="277708" name="Rectangle 204"/>
            <p:cNvSpPr>
              <a:spLocks noChangeArrowheads="1"/>
            </p:cNvSpPr>
            <p:nvPr/>
          </p:nvSpPr>
          <p:spPr bwMode="auto">
            <a:xfrm>
              <a:off x="7069138"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09" name="Rectangle 205"/>
            <p:cNvSpPr>
              <a:spLocks noChangeArrowheads="1"/>
            </p:cNvSpPr>
            <p:nvPr/>
          </p:nvSpPr>
          <p:spPr bwMode="auto">
            <a:xfrm>
              <a:off x="715803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23</a:t>
              </a:r>
              <a:endParaRPr lang="fr-FR" dirty="0">
                <a:latin typeface="Calibri" pitchFamily="34" charset="0"/>
                <a:cs typeface="Calibri" pitchFamily="34" charset="0"/>
              </a:endParaRPr>
            </a:p>
          </p:txBody>
        </p:sp>
        <p:sp>
          <p:nvSpPr>
            <p:cNvPr id="277710" name="Rectangle 206"/>
            <p:cNvSpPr>
              <a:spLocks noChangeArrowheads="1"/>
            </p:cNvSpPr>
            <p:nvPr/>
          </p:nvSpPr>
          <p:spPr bwMode="auto">
            <a:xfrm>
              <a:off x="7288213"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11" name="Rectangle 207"/>
            <p:cNvSpPr>
              <a:spLocks noChangeArrowheads="1"/>
            </p:cNvSpPr>
            <p:nvPr/>
          </p:nvSpPr>
          <p:spPr bwMode="auto">
            <a:xfrm>
              <a:off x="736758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24</a:t>
              </a:r>
              <a:endParaRPr lang="fr-FR" dirty="0">
                <a:latin typeface="Calibri" pitchFamily="34" charset="0"/>
                <a:cs typeface="Calibri" pitchFamily="34" charset="0"/>
              </a:endParaRPr>
            </a:p>
          </p:txBody>
        </p:sp>
        <p:sp>
          <p:nvSpPr>
            <p:cNvPr id="277712" name="Rectangle 208"/>
            <p:cNvSpPr>
              <a:spLocks noChangeArrowheads="1"/>
            </p:cNvSpPr>
            <p:nvPr/>
          </p:nvSpPr>
          <p:spPr bwMode="auto">
            <a:xfrm>
              <a:off x="7497763"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13" name="Rectangle 209"/>
            <p:cNvSpPr>
              <a:spLocks noChangeArrowheads="1"/>
            </p:cNvSpPr>
            <p:nvPr/>
          </p:nvSpPr>
          <p:spPr bwMode="auto">
            <a:xfrm>
              <a:off x="757713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25</a:t>
              </a:r>
              <a:endParaRPr lang="fr-FR" dirty="0">
                <a:latin typeface="Calibri" pitchFamily="34" charset="0"/>
                <a:cs typeface="Calibri" pitchFamily="34" charset="0"/>
              </a:endParaRPr>
            </a:p>
          </p:txBody>
        </p:sp>
        <p:sp>
          <p:nvSpPr>
            <p:cNvPr id="277715" name="Rectangle 211"/>
            <p:cNvSpPr>
              <a:spLocks noChangeArrowheads="1"/>
            </p:cNvSpPr>
            <p:nvPr/>
          </p:nvSpPr>
          <p:spPr bwMode="auto">
            <a:xfrm>
              <a:off x="232092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a:t>
              </a:r>
              <a:endParaRPr lang="fr-FR" dirty="0">
                <a:latin typeface="Calibri" pitchFamily="34" charset="0"/>
                <a:cs typeface="Calibri" pitchFamily="34" charset="0"/>
              </a:endParaRPr>
            </a:p>
          </p:txBody>
        </p:sp>
        <p:sp>
          <p:nvSpPr>
            <p:cNvPr id="277716" name="Rectangle 212"/>
            <p:cNvSpPr>
              <a:spLocks noChangeArrowheads="1"/>
            </p:cNvSpPr>
            <p:nvPr/>
          </p:nvSpPr>
          <p:spPr bwMode="auto">
            <a:xfrm>
              <a:off x="245745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17" name="Rectangle 213"/>
            <p:cNvSpPr>
              <a:spLocks noChangeArrowheads="1"/>
            </p:cNvSpPr>
            <p:nvPr/>
          </p:nvSpPr>
          <p:spPr bwMode="auto">
            <a:xfrm>
              <a:off x="253047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a:t>
              </a:r>
              <a:endParaRPr lang="fr-FR" dirty="0">
                <a:latin typeface="Calibri" pitchFamily="34" charset="0"/>
                <a:cs typeface="Calibri" pitchFamily="34" charset="0"/>
              </a:endParaRPr>
            </a:p>
          </p:txBody>
        </p:sp>
        <p:sp>
          <p:nvSpPr>
            <p:cNvPr id="277718" name="Rectangle 214"/>
            <p:cNvSpPr>
              <a:spLocks noChangeArrowheads="1"/>
            </p:cNvSpPr>
            <p:nvPr/>
          </p:nvSpPr>
          <p:spPr bwMode="auto">
            <a:xfrm>
              <a:off x="266700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19" name="Rectangle 215"/>
            <p:cNvSpPr>
              <a:spLocks noChangeArrowheads="1"/>
            </p:cNvSpPr>
            <p:nvPr/>
          </p:nvSpPr>
          <p:spPr bwMode="auto">
            <a:xfrm>
              <a:off x="274002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a:t>
              </a:r>
              <a:endParaRPr lang="fr-FR" dirty="0">
                <a:latin typeface="Calibri" pitchFamily="34" charset="0"/>
                <a:cs typeface="Calibri" pitchFamily="34" charset="0"/>
              </a:endParaRPr>
            </a:p>
          </p:txBody>
        </p:sp>
        <p:sp>
          <p:nvSpPr>
            <p:cNvPr id="277720" name="Rectangle 216"/>
            <p:cNvSpPr>
              <a:spLocks noChangeArrowheads="1"/>
            </p:cNvSpPr>
            <p:nvPr/>
          </p:nvSpPr>
          <p:spPr bwMode="auto">
            <a:xfrm>
              <a:off x="287655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21" name="Rectangle 217"/>
            <p:cNvSpPr>
              <a:spLocks noChangeArrowheads="1"/>
            </p:cNvSpPr>
            <p:nvPr/>
          </p:nvSpPr>
          <p:spPr bwMode="auto">
            <a:xfrm>
              <a:off x="294957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3</a:t>
              </a:r>
              <a:endParaRPr lang="fr-FR" dirty="0">
                <a:latin typeface="Calibri" pitchFamily="34" charset="0"/>
                <a:cs typeface="Calibri" pitchFamily="34" charset="0"/>
              </a:endParaRPr>
            </a:p>
          </p:txBody>
        </p:sp>
        <p:sp>
          <p:nvSpPr>
            <p:cNvPr id="277722" name="Rectangle 218"/>
            <p:cNvSpPr>
              <a:spLocks noChangeArrowheads="1"/>
            </p:cNvSpPr>
            <p:nvPr/>
          </p:nvSpPr>
          <p:spPr bwMode="auto">
            <a:xfrm>
              <a:off x="308610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23" name="Rectangle 219"/>
            <p:cNvSpPr>
              <a:spLocks noChangeArrowheads="1"/>
            </p:cNvSpPr>
            <p:nvPr/>
          </p:nvSpPr>
          <p:spPr bwMode="auto">
            <a:xfrm>
              <a:off x="316865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4</a:t>
              </a:r>
              <a:endParaRPr lang="fr-FR" dirty="0">
                <a:latin typeface="Calibri" pitchFamily="34" charset="0"/>
                <a:cs typeface="Calibri" pitchFamily="34" charset="0"/>
              </a:endParaRPr>
            </a:p>
          </p:txBody>
        </p:sp>
        <p:sp>
          <p:nvSpPr>
            <p:cNvPr id="277724" name="Rectangle 220"/>
            <p:cNvSpPr>
              <a:spLocks noChangeArrowheads="1"/>
            </p:cNvSpPr>
            <p:nvPr/>
          </p:nvSpPr>
          <p:spPr bwMode="auto">
            <a:xfrm>
              <a:off x="330517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25" name="Rectangle 221"/>
            <p:cNvSpPr>
              <a:spLocks noChangeArrowheads="1"/>
            </p:cNvSpPr>
            <p:nvPr/>
          </p:nvSpPr>
          <p:spPr bwMode="auto">
            <a:xfrm>
              <a:off x="337820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5</a:t>
              </a:r>
              <a:endParaRPr lang="fr-FR" dirty="0">
                <a:latin typeface="Calibri" pitchFamily="34" charset="0"/>
                <a:cs typeface="Calibri" pitchFamily="34" charset="0"/>
              </a:endParaRPr>
            </a:p>
          </p:txBody>
        </p:sp>
        <p:sp>
          <p:nvSpPr>
            <p:cNvPr id="277726" name="Rectangle 222"/>
            <p:cNvSpPr>
              <a:spLocks noChangeArrowheads="1"/>
            </p:cNvSpPr>
            <p:nvPr/>
          </p:nvSpPr>
          <p:spPr bwMode="auto">
            <a:xfrm>
              <a:off x="351472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27" name="Rectangle 223"/>
            <p:cNvSpPr>
              <a:spLocks noChangeArrowheads="1"/>
            </p:cNvSpPr>
            <p:nvPr/>
          </p:nvSpPr>
          <p:spPr bwMode="auto">
            <a:xfrm>
              <a:off x="358775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6</a:t>
              </a:r>
              <a:endParaRPr lang="fr-FR" dirty="0">
                <a:latin typeface="Calibri" pitchFamily="34" charset="0"/>
                <a:cs typeface="Calibri" pitchFamily="34" charset="0"/>
              </a:endParaRPr>
            </a:p>
          </p:txBody>
        </p:sp>
        <p:sp>
          <p:nvSpPr>
            <p:cNvPr id="277728" name="Rectangle 224"/>
            <p:cNvSpPr>
              <a:spLocks noChangeArrowheads="1"/>
            </p:cNvSpPr>
            <p:nvPr/>
          </p:nvSpPr>
          <p:spPr bwMode="auto">
            <a:xfrm>
              <a:off x="372427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29" name="Rectangle 225"/>
            <p:cNvSpPr>
              <a:spLocks noChangeArrowheads="1"/>
            </p:cNvSpPr>
            <p:nvPr/>
          </p:nvSpPr>
          <p:spPr bwMode="auto">
            <a:xfrm>
              <a:off x="3797300"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7</a:t>
              </a:r>
              <a:endParaRPr lang="fr-FR" dirty="0">
                <a:latin typeface="Calibri" pitchFamily="34" charset="0"/>
                <a:cs typeface="Calibri" pitchFamily="34" charset="0"/>
              </a:endParaRPr>
            </a:p>
          </p:txBody>
        </p:sp>
        <p:sp>
          <p:nvSpPr>
            <p:cNvPr id="277730" name="Rectangle 226"/>
            <p:cNvSpPr>
              <a:spLocks noChangeArrowheads="1"/>
            </p:cNvSpPr>
            <p:nvPr/>
          </p:nvSpPr>
          <p:spPr bwMode="auto">
            <a:xfrm>
              <a:off x="3933825"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31" name="Rectangle 227"/>
            <p:cNvSpPr>
              <a:spLocks noChangeArrowheads="1"/>
            </p:cNvSpPr>
            <p:nvPr/>
          </p:nvSpPr>
          <p:spPr bwMode="auto">
            <a:xfrm>
              <a:off x="401637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8</a:t>
              </a:r>
              <a:endParaRPr lang="fr-FR" dirty="0">
                <a:latin typeface="Calibri" pitchFamily="34" charset="0"/>
                <a:cs typeface="Calibri" pitchFamily="34" charset="0"/>
              </a:endParaRPr>
            </a:p>
          </p:txBody>
        </p:sp>
        <p:sp>
          <p:nvSpPr>
            <p:cNvPr id="277732" name="Rectangle 228"/>
            <p:cNvSpPr>
              <a:spLocks noChangeArrowheads="1"/>
            </p:cNvSpPr>
            <p:nvPr/>
          </p:nvSpPr>
          <p:spPr bwMode="auto">
            <a:xfrm>
              <a:off x="4152900" y="5334000"/>
              <a:ext cx="9525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33" name="Rectangle 229"/>
            <p:cNvSpPr>
              <a:spLocks noChangeArrowheads="1"/>
            </p:cNvSpPr>
            <p:nvPr/>
          </p:nvSpPr>
          <p:spPr bwMode="auto">
            <a:xfrm>
              <a:off x="4225925" y="5343525"/>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9</a:t>
              </a:r>
              <a:endParaRPr lang="fr-FR" dirty="0">
                <a:latin typeface="Calibri" pitchFamily="34" charset="0"/>
                <a:cs typeface="Calibri" pitchFamily="34" charset="0"/>
              </a:endParaRPr>
            </a:p>
          </p:txBody>
        </p:sp>
        <p:sp>
          <p:nvSpPr>
            <p:cNvPr id="277734" name="Rectangle 230"/>
            <p:cNvSpPr>
              <a:spLocks noChangeArrowheads="1"/>
            </p:cNvSpPr>
            <p:nvPr/>
          </p:nvSpPr>
          <p:spPr bwMode="auto">
            <a:xfrm>
              <a:off x="4314825"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35" name="Rectangle 231"/>
            <p:cNvSpPr>
              <a:spLocks noChangeArrowheads="1"/>
            </p:cNvSpPr>
            <p:nvPr/>
          </p:nvSpPr>
          <p:spPr bwMode="auto">
            <a:xfrm>
              <a:off x="439420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10</a:t>
              </a:r>
              <a:endParaRPr lang="fr-FR" dirty="0">
                <a:latin typeface="Calibri" pitchFamily="34" charset="0"/>
                <a:cs typeface="Calibri" pitchFamily="34" charset="0"/>
              </a:endParaRPr>
            </a:p>
          </p:txBody>
        </p:sp>
        <p:sp>
          <p:nvSpPr>
            <p:cNvPr id="277736" name="Rectangle 232"/>
            <p:cNvSpPr>
              <a:spLocks noChangeArrowheads="1"/>
            </p:cNvSpPr>
            <p:nvPr/>
          </p:nvSpPr>
          <p:spPr bwMode="auto">
            <a:xfrm>
              <a:off x="4524375"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37" name="Rectangle 233"/>
            <p:cNvSpPr>
              <a:spLocks noChangeArrowheads="1"/>
            </p:cNvSpPr>
            <p:nvPr/>
          </p:nvSpPr>
          <p:spPr bwMode="auto">
            <a:xfrm>
              <a:off x="461327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11</a:t>
              </a:r>
              <a:endParaRPr lang="fr-FR" dirty="0">
                <a:latin typeface="Calibri" pitchFamily="34" charset="0"/>
                <a:cs typeface="Calibri" pitchFamily="34" charset="0"/>
              </a:endParaRPr>
            </a:p>
          </p:txBody>
        </p:sp>
        <p:sp>
          <p:nvSpPr>
            <p:cNvPr id="277738" name="Rectangle 234"/>
            <p:cNvSpPr>
              <a:spLocks noChangeArrowheads="1"/>
            </p:cNvSpPr>
            <p:nvPr/>
          </p:nvSpPr>
          <p:spPr bwMode="auto">
            <a:xfrm>
              <a:off x="4743450"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39" name="Rectangle 235"/>
            <p:cNvSpPr>
              <a:spLocks noChangeArrowheads="1"/>
            </p:cNvSpPr>
            <p:nvPr/>
          </p:nvSpPr>
          <p:spPr bwMode="auto">
            <a:xfrm>
              <a:off x="482282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12</a:t>
              </a:r>
              <a:endParaRPr lang="fr-FR" dirty="0">
                <a:latin typeface="Calibri" pitchFamily="34" charset="0"/>
                <a:cs typeface="Calibri" pitchFamily="34" charset="0"/>
              </a:endParaRPr>
            </a:p>
          </p:txBody>
        </p:sp>
        <p:sp>
          <p:nvSpPr>
            <p:cNvPr id="277740" name="Rectangle 236"/>
            <p:cNvSpPr>
              <a:spLocks noChangeArrowheads="1"/>
            </p:cNvSpPr>
            <p:nvPr/>
          </p:nvSpPr>
          <p:spPr bwMode="auto">
            <a:xfrm>
              <a:off x="4953000"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41" name="Rectangle 237"/>
            <p:cNvSpPr>
              <a:spLocks noChangeArrowheads="1"/>
            </p:cNvSpPr>
            <p:nvPr/>
          </p:nvSpPr>
          <p:spPr bwMode="auto">
            <a:xfrm>
              <a:off x="503237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13</a:t>
              </a:r>
              <a:endParaRPr lang="fr-FR" dirty="0">
                <a:latin typeface="Calibri" pitchFamily="34" charset="0"/>
                <a:cs typeface="Calibri" pitchFamily="34" charset="0"/>
              </a:endParaRPr>
            </a:p>
          </p:txBody>
        </p:sp>
        <p:sp>
          <p:nvSpPr>
            <p:cNvPr id="277742" name="Rectangle 238"/>
            <p:cNvSpPr>
              <a:spLocks noChangeArrowheads="1"/>
            </p:cNvSpPr>
            <p:nvPr/>
          </p:nvSpPr>
          <p:spPr bwMode="auto">
            <a:xfrm>
              <a:off x="5162550"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43" name="Rectangle 239"/>
            <p:cNvSpPr>
              <a:spLocks noChangeArrowheads="1"/>
            </p:cNvSpPr>
            <p:nvPr/>
          </p:nvSpPr>
          <p:spPr bwMode="auto">
            <a:xfrm>
              <a:off x="5241925"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14</a:t>
              </a:r>
              <a:endParaRPr lang="fr-FR" dirty="0">
                <a:latin typeface="Calibri" pitchFamily="34" charset="0"/>
                <a:cs typeface="Calibri" pitchFamily="34" charset="0"/>
              </a:endParaRPr>
            </a:p>
          </p:txBody>
        </p:sp>
        <p:sp>
          <p:nvSpPr>
            <p:cNvPr id="277744" name="Rectangle 240"/>
            <p:cNvSpPr>
              <a:spLocks noChangeArrowheads="1"/>
            </p:cNvSpPr>
            <p:nvPr/>
          </p:nvSpPr>
          <p:spPr bwMode="auto">
            <a:xfrm>
              <a:off x="5372100"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45" name="Rectangle 241"/>
            <p:cNvSpPr>
              <a:spLocks noChangeArrowheads="1"/>
            </p:cNvSpPr>
            <p:nvPr/>
          </p:nvSpPr>
          <p:spPr bwMode="auto">
            <a:xfrm>
              <a:off x="546100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15</a:t>
              </a:r>
              <a:endParaRPr lang="fr-FR" dirty="0">
                <a:latin typeface="Calibri" pitchFamily="34" charset="0"/>
                <a:cs typeface="Calibri" pitchFamily="34" charset="0"/>
              </a:endParaRPr>
            </a:p>
          </p:txBody>
        </p:sp>
        <p:sp>
          <p:nvSpPr>
            <p:cNvPr id="277746" name="Rectangle 242"/>
            <p:cNvSpPr>
              <a:spLocks noChangeArrowheads="1"/>
            </p:cNvSpPr>
            <p:nvPr/>
          </p:nvSpPr>
          <p:spPr bwMode="auto">
            <a:xfrm>
              <a:off x="5591175"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47" name="Rectangle 243"/>
            <p:cNvSpPr>
              <a:spLocks noChangeArrowheads="1"/>
            </p:cNvSpPr>
            <p:nvPr/>
          </p:nvSpPr>
          <p:spPr bwMode="auto">
            <a:xfrm>
              <a:off x="567055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16</a:t>
              </a:r>
              <a:endParaRPr lang="fr-FR" dirty="0">
                <a:latin typeface="Calibri" pitchFamily="34" charset="0"/>
                <a:cs typeface="Calibri" pitchFamily="34" charset="0"/>
              </a:endParaRPr>
            </a:p>
          </p:txBody>
        </p:sp>
        <p:sp>
          <p:nvSpPr>
            <p:cNvPr id="277748" name="Rectangle 244"/>
            <p:cNvSpPr>
              <a:spLocks noChangeArrowheads="1"/>
            </p:cNvSpPr>
            <p:nvPr/>
          </p:nvSpPr>
          <p:spPr bwMode="auto">
            <a:xfrm>
              <a:off x="5800725" y="5334000"/>
              <a:ext cx="182563"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49" name="Rectangle 245"/>
            <p:cNvSpPr>
              <a:spLocks noChangeArrowheads="1"/>
            </p:cNvSpPr>
            <p:nvPr/>
          </p:nvSpPr>
          <p:spPr bwMode="auto">
            <a:xfrm>
              <a:off x="5880100"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17</a:t>
              </a:r>
              <a:endParaRPr lang="fr-FR" dirty="0">
                <a:latin typeface="Calibri" pitchFamily="34" charset="0"/>
                <a:cs typeface="Calibri" pitchFamily="34" charset="0"/>
              </a:endParaRPr>
            </a:p>
          </p:txBody>
        </p:sp>
        <p:sp>
          <p:nvSpPr>
            <p:cNvPr id="277750" name="Rectangle 246"/>
            <p:cNvSpPr>
              <a:spLocks noChangeArrowheads="1"/>
            </p:cNvSpPr>
            <p:nvPr/>
          </p:nvSpPr>
          <p:spPr bwMode="auto">
            <a:xfrm>
              <a:off x="6011863"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51" name="Rectangle 247"/>
            <p:cNvSpPr>
              <a:spLocks noChangeArrowheads="1"/>
            </p:cNvSpPr>
            <p:nvPr/>
          </p:nvSpPr>
          <p:spPr bwMode="auto">
            <a:xfrm>
              <a:off x="609123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18</a:t>
              </a:r>
              <a:endParaRPr lang="fr-FR" dirty="0">
                <a:latin typeface="Calibri" pitchFamily="34" charset="0"/>
                <a:cs typeface="Calibri" pitchFamily="34" charset="0"/>
              </a:endParaRPr>
            </a:p>
          </p:txBody>
        </p:sp>
        <p:sp>
          <p:nvSpPr>
            <p:cNvPr id="277752" name="Rectangle 248"/>
            <p:cNvSpPr>
              <a:spLocks noChangeArrowheads="1"/>
            </p:cNvSpPr>
            <p:nvPr/>
          </p:nvSpPr>
          <p:spPr bwMode="auto">
            <a:xfrm>
              <a:off x="6221413"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53" name="Rectangle 249"/>
            <p:cNvSpPr>
              <a:spLocks noChangeArrowheads="1"/>
            </p:cNvSpPr>
            <p:nvPr/>
          </p:nvSpPr>
          <p:spPr bwMode="auto">
            <a:xfrm>
              <a:off x="631031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19</a:t>
              </a:r>
              <a:endParaRPr lang="fr-FR" dirty="0">
                <a:latin typeface="Calibri" pitchFamily="34" charset="0"/>
                <a:cs typeface="Calibri" pitchFamily="34" charset="0"/>
              </a:endParaRPr>
            </a:p>
          </p:txBody>
        </p:sp>
        <p:sp>
          <p:nvSpPr>
            <p:cNvPr id="277754" name="Rectangle 250"/>
            <p:cNvSpPr>
              <a:spLocks noChangeArrowheads="1"/>
            </p:cNvSpPr>
            <p:nvPr/>
          </p:nvSpPr>
          <p:spPr bwMode="auto">
            <a:xfrm>
              <a:off x="6440488"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55" name="Rectangle 251"/>
            <p:cNvSpPr>
              <a:spLocks noChangeArrowheads="1"/>
            </p:cNvSpPr>
            <p:nvPr/>
          </p:nvSpPr>
          <p:spPr bwMode="auto">
            <a:xfrm>
              <a:off x="651986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20</a:t>
              </a:r>
              <a:endParaRPr lang="fr-FR" dirty="0">
                <a:latin typeface="Calibri" pitchFamily="34" charset="0"/>
                <a:cs typeface="Calibri" pitchFamily="34" charset="0"/>
              </a:endParaRPr>
            </a:p>
          </p:txBody>
        </p:sp>
        <p:sp>
          <p:nvSpPr>
            <p:cNvPr id="277756" name="Rectangle 252"/>
            <p:cNvSpPr>
              <a:spLocks noChangeArrowheads="1"/>
            </p:cNvSpPr>
            <p:nvPr/>
          </p:nvSpPr>
          <p:spPr bwMode="auto">
            <a:xfrm>
              <a:off x="6650038"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57" name="Rectangle 253"/>
            <p:cNvSpPr>
              <a:spLocks noChangeArrowheads="1"/>
            </p:cNvSpPr>
            <p:nvPr/>
          </p:nvSpPr>
          <p:spPr bwMode="auto">
            <a:xfrm>
              <a:off x="672941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21</a:t>
              </a:r>
              <a:endParaRPr lang="fr-FR" dirty="0">
                <a:latin typeface="Calibri" pitchFamily="34" charset="0"/>
                <a:cs typeface="Calibri" pitchFamily="34" charset="0"/>
              </a:endParaRPr>
            </a:p>
          </p:txBody>
        </p:sp>
        <p:sp>
          <p:nvSpPr>
            <p:cNvPr id="277758" name="Rectangle 254"/>
            <p:cNvSpPr>
              <a:spLocks noChangeArrowheads="1"/>
            </p:cNvSpPr>
            <p:nvPr/>
          </p:nvSpPr>
          <p:spPr bwMode="auto">
            <a:xfrm>
              <a:off x="6859588"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59" name="Rectangle 255"/>
            <p:cNvSpPr>
              <a:spLocks noChangeArrowheads="1"/>
            </p:cNvSpPr>
            <p:nvPr/>
          </p:nvSpPr>
          <p:spPr bwMode="auto">
            <a:xfrm>
              <a:off x="6938963"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22</a:t>
              </a:r>
              <a:endParaRPr lang="fr-FR" dirty="0">
                <a:latin typeface="Calibri" pitchFamily="34" charset="0"/>
                <a:cs typeface="Calibri" pitchFamily="34" charset="0"/>
              </a:endParaRPr>
            </a:p>
          </p:txBody>
        </p:sp>
        <p:sp>
          <p:nvSpPr>
            <p:cNvPr id="277760" name="Rectangle 256"/>
            <p:cNvSpPr>
              <a:spLocks noChangeArrowheads="1"/>
            </p:cNvSpPr>
            <p:nvPr/>
          </p:nvSpPr>
          <p:spPr bwMode="auto">
            <a:xfrm>
              <a:off x="7069138" y="5334000"/>
              <a:ext cx="190500"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61" name="Rectangle 257"/>
            <p:cNvSpPr>
              <a:spLocks noChangeArrowheads="1"/>
            </p:cNvSpPr>
            <p:nvPr/>
          </p:nvSpPr>
          <p:spPr bwMode="auto">
            <a:xfrm>
              <a:off x="715803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23</a:t>
              </a:r>
              <a:endParaRPr lang="fr-FR" dirty="0">
                <a:latin typeface="Calibri" pitchFamily="34" charset="0"/>
                <a:cs typeface="Calibri" pitchFamily="34" charset="0"/>
              </a:endParaRPr>
            </a:p>
          </p:txBody>
        </p:sp>
        <p:sp>
          <p:nvSpPr>
            <p:cNvPr id="277762" name="Rectangle 258"/>
            <p:cNvSpPr>
              <a:spLocks noChangeArrowheads="1"/>
            </p:cNvSpPr>
            <p:nvPr/>
          </p:nvSpPr>
          <p:spPr bwMode="auto">
            <a:xfrm>
              <a:off x="7288213"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63" name="Rectangle 259"/>
            <p:cNvSpPr>
              <a:spLocks noChangeArrowheads="1"/>
            </p:cNvSpPr>
            <p:nvPr/>
          </p:nvSpPr>
          <p:spPr bwMode="auto">
            <a:xfrm>
              <a:off x="736758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24</a:t>
              </a:r>
              <a:endParaRPr lang="fr-FR" dirty="0">
                <a:latin typeface="Calibri" pitchFamily="34" charset="0"/>
                <a:cs typeface="Calibri" pitchFamily="34" charset="0"/>
              </a:endParaRPr>
            </a:p>
          </p:txBody>
        </p:sp>
        <p:sp>
          <p:nvSpPr>
            <p:cNvPr id="277764" name="Rectangle 260"/>
            <p:cNvSpPr>
              <a:spLocks noChangeArrowheads="1"/>
            </p:cNvSpPr>
            <p:nvPr/>
          </p:nvSpPr>
          <p:spPr bwMode="auto">
            <a:xfrm>
              <a:off x="7497763" y="5334000"/>
              <a:ext cx="180975" cy="1905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7765" name="Rectangle 261"/>
            <p:cNvSpPr>
              <a:spLocks noChangeArrowheads="1"/>
            </p:cNvSpPr>
            <p:nvPr/>
          </p:nvSpPr>
          <p:spPr bwMode="auto">
            <a:xfrm>
              <a:off x="7577138" y="5343525"/>
              <a:ext cx="157094"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25</a:t>
              </a:r>
              <a:endParaRPr lang="fr-FR" dirty="0">
                <a:latin typeface="Calibri" pitchFamily="34" charset="0"/>
                <a:cs typeface="Calibri" pitchFamily="34" charset="0"/>
              </a:endParaRPr>
            </a:p>
          </p:txBody>
        </p:sp>
      </p:grpSp>
      <p:sp>
        <p:nvSpPr>
          <p:cNvPr id="277766" name="Text Box 262"/>
          <p:cNvSpPr txBox="1">
            <a:spLocks noChangeArrowheads="1"/>
          </p:cNvSpPr>
          <p:nvPr/>
        </p:nvSpPr>
        <p:spPr bwMode="auto">
          <a:xfrm>
            <a:off x="504825" y="6683375"/>
            <a:ext cx="7335" cy="284269"/>
          </a:xfrm>
          <a:prstGeom prst="rect">
            <a:avLst/>
          </a:prstGeom>
          <a:noFill/>
          <a:ln w="19050">
            <a:noFill/>
            <a:miter lim="800000"/>
            <a:headEnd/>
            <a:tailEnd/>
          </a:ln>
          <a:effectLst/>
        </p:spPr>
        <p:txBody>
          <a:bodyPr wrap="none" lIns="3600" tIns="3600" rIns="3600" bIns="3600">
            <a:spAutoFit/>
          </a:bodyPr>
          <a:lstStyle/>
          <a:p>
            <a:endParaRPr lang="en-US" dirty="0">
              <a:latin typeface="Calibri" pitchFamily="34" charset="0"/>
              <a:cs typeface="Calibri" pitchFamily="34" charset="0"/>
            </a:endParaRPr>
          </a:p>
        </p:txBody>
      </p:sp>
      <p:sp>
        <p:nvSpPr>
          <p:cNvPr id="259" name="Title 258"/>
          <p:cNvSpPr>
            <a:spLocks noGrp="1"/>
          </p:cNvSpPr>
          <p:nvPr>
            <p:ph type="title"/>
          </p:nvPr>
        </p:nvSpPr>
        <p:spPr>
          <a:xfrm>
            <a:off x="972312" y="152400"/>
            <a:ext cx="8171688" cy="868680"/>
          </a:xfrm>
        </p:spPr>
        <p:txBody>
          <a:bodyPr/>
          <a:lstStyle/>
          <a:p>
            <a:r>
              <a:rPr lang="en-US" dirty="0" smtClean="0"/>
              <a:t>Relapse Prevention Study</a:t>
            </a:r>
            <a:endParaRPr lang="en-US" dirty="0"/>
          </a:p>
        </p:txBody>
      </p:sp>
      <p:sp>
        <p:nvSpPr>
          <p:cNvPr id="230" name="TextBox 229"/>
          <p:cNvSpPr txBox="1"/>
          <p:nvPr/>
        </p:nvSpPr>
        <p:spPr>
          <a:xfrm>
            <a:off x="5486400" y="1447800"/>
            <a:ext cx="28956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smtClean="0">
                <a:latin typeface="Calibri" pitchFamily="34" charset="0"/>
                <a:cs typeface="Calibri" pitchFamily="34" charset="0"/>
              </a:rPr>
              <a:t>Valdoxan prevents relapse of depression better than placebo.</a:t>
            </a:r>
            <a:endParaRPr lang="en-US" sz="2400" dirty="0">
              <a:latin typeface="Calibri" pitchFamily="34" charset="0"/>
              <a:cs typeface="Calibri" pitchFamily="34" charset="0"/>
            </a:endParaRPr>
          </a:p>
        </p:txBody>
      </p:sp>
      <p:sp>
        <p:nvSpPr>
          <p:cNvPr id="231" name="Rectangle 230"/>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Goodwin GM et al. </a:t>
            </a:r>
            <a:r>
              <a:rPr lang="en-US" sz="1200" i="1" dirty="0" smtClean="0">
                <a:latin typeface="Calibri" pitchFamily="34" charset="0"/>
                <a:cs typeface="Calibri" pitchFamily="34" charset="0"/>
              </a:rPr>
              <a:t>J Clin Psychiatry. </a:t>
            </a:r>
            <a:r>
              <a:rPr lang="en-US" sz="1200" dirty="0" smtClean="0">
                <a:latin typeface="Calibri" pitchFamily="34" charset="0"/>
                <a:cs typeface="Calibri" pitchFamily="34" charset="0"/>
              </a:rPr>
              <a:t>2009.</a:t>
            </a:r>
            <a:endParaRPr lang="en-US" sz="1200" dirty="0">
              <a:latin typeface="Calibri" pitchFamily="34" charset="0"/>
              <a:cs typeface="Calibri" pitchFamily="34" charset="0"/>
            </a:endParaRPr>
          </a:p>
        </p:txBody>
      </p:sp>
      <p:sp>
        <p:nvSpPr>
          <p:cNvPr id="232" name="TextBox 231"/>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anim calcmode="lin" valueType="num">
                                      <p:cBhvr additive="base">
                                        <p:cTn id="7" dur="500" fill="hold"/>
                                        <p:tgtEl>
                                          <p:spTgt spid="228"/>
                                        </p:tgtEl>
                                        <p:attrNameLst>
                                          <p:attrName>ppt_x</p:attrName>
                                        </p:attrNameLst>
                                      </p:cBhvr>
                                      <p:tavLst>
                                        <p:tav tm="0">
                                          <p:val>
                                            <p:strVal val="#ppt_x"/>
                                          </p:val>
                                        </p:tav>
                                        <p:tav tm="100000">
                                          <p:val>
                                            <p:strVal val="#ppt_x"/>
                                          </p:val>
                                        </p:tav>
                                      </p:tavLst>
                                    </p:anim>
                                    <p:anim calcmode="lin" valueType="num">
                                      <p:cBhvr additive="base">
                                        <p:cTn id="8" dur="500" fill="hold"/>
                                        <p:tgtEl>
                                          <p:spTgt spid="2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7651"/>
                                        </p:tgtEl>
                                        <p:attrNameLst>
                                          <p:attrName>style.visibility</p:attrName>
                                        </p:attrNameLst>
                                      </p:cBhvr>
                                      <p:to>
                                        <p:strVal val="visible"/>
                                      </p:to>
                                    </p:set>
                                    <p:anim calcmode="lin" valueType="num">
                                      <p:cBhvr additive="base">
                                        <p:cTn id="11" dur="500" fill="hold"/>
                                        <p:tgtEl>
                                          <p:spTgt spid="277651"/>
                                        </p:tgtEl>
                                        <p:attrNameLst>
                                          <p:attrName>ppt_x</p:attrName>
                                        </p:attrNameLst>
                                      </p:cBhvr>
                                      <p:tavLst>
                                        <p:tav tm="0">
                                          <p:val>
                                            <p:strVal val="#ppt_x"/>
                                          </p:val>
                                        </p:tav>
                                        <p:tav tm="100000">
                                          <p:val>
                                            <p:strVal val="#ppt_x"/>
                                          </p:val>
                                        </p:tav>
                                      </p:tavLst>
                                    </p:anim>
                                    <p:anim calcmode="lin" valueType="num">
                                      <p:cBhvr additive="base">
                                        <p:cTn id="12" dur="500" fill="hold"/>
                                        <p:tgtEl>
                                          <p:spTgt spid="27765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29"/>
                                        </p:tgtEl>
                                        <p:attrNameLst>
                                          <p:attrName>style.visibility</p:attrName>
                                        </p:attrNameLst>
                                      </p:cBhvr>
                                      <p:to>
                                        <p:strVal val="visible"/>
                                      </p:to>
                                    </p:set>
                                    <p:anim calcmode="lin" valueType="num">
                                      <p:cBhvr additive="base">
                                        <p:cTn id="17" dur="500" fill="hold"/>
                                        <p:tgtEl>
                                          <p:spTgt spid="229"/>
                                        </p:tgtEl>
                                        <p:attrNameLst>
                                          <p:attrName>ppt_x</p:attrName>
                                        </p:attrNameLst>
                                      </p:cBhvr>
                                      <p:tavLst>
                                        <p:tav tm="0">
                                          <p:val>
                                            <p:strVal val="#ppt_x"/>
                                          </p:val>
                                        </p:tav>
                                        <p:tav tm="100000">
                                          <p:val>
                                            <p:strVal val="#ppt_x"/>
                                          </p:val>
                                        </p:tav>
                                      </p:tavLst>
                                    </p:anim>
                                    <p:anim calcmode="lin" valueType="num">
                                      <p:cBhvr additive="base">
                                        <p:cTn id="18" dur="500" fill="hold"/>
                                        <p:tgtEl>
                                          <p:spTgt spid="22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77656"/>
                                        </p:tgtEl>
                                        <p:attrNameLst>
                                          <p:attrName>style.visibility</p:attrName>
                                        </p:attrNameLst>
                                      </p:cBhvr>
                                      <p:to>
                                        <p:strVal val="visible"/>
                                      </p:to>
                                    </p:set>
                                    <p:animEffect transition="in" filter="wipe(left)">
                                      <p:cBhvr>
                                        <p:cTn id="23" dur="1000"/>
                                        <p:tgtEl>
                                          <p:spTgt spid="27765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77539"/>
                                        </p:tgtEl>
                                        <p:attrNameLst>
                                          <p:attrName>style.visibility</p:attrName>
                                        </p:attrNameLst>
                                      </p:cBhvr>
                                      <p:to>
                                        <p:strVal val="visible"/>
                                      </p:to>
                                    </p:set>
                                    <p:animEffect transition="in" filter="wipe(left)">
                                      <p:cBhvr>
                                        <p:cTn id="26" dur="1000"/>
                                        <p:tgtEl>
                                          <p:spTgt spid="27753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77537"/>
                                        </p:tgtEl>
                                        <p:attrNameLst>
                                          <p:attrName>style.visibility</p:attrName>
                                        </p:attrNameLst>
                                      </p:cBhvr>
                                      <p:to>
                                        <p:strVal val="visible"/>
                                      </p:to>
                                    </p:set>
                                    <p:animEffect transition="in" filter="wipe(left)">
                                      <p:cBhvr>
                                        <p:cTn id="29" dur="1000"/>
                                        <p:tgtEl>
                                          <p:spTgt spid="27753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77535"/>
                                        </p:tgtEl>
                                        <p:attrNameLst>
                                          <p:attrName>style.visibility</p:attrName>
                                        </p:attrNameLst>
                                      </p:cBhvr>
                                      <p:to>
                                        <p:strVal val="visible"/>
                                      </p:to>
                                    </p:set>
                                    <p:animEffect transition="in" filter="wipe(left)">
                                      <p:cBhvr>
                                        <p:cTn id="34" dur="1000"/>
                                        <p:tgtEl>
                                          <p:spTgt spid="27753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7538"/>
                                        </p:tgtEl>
                                        <p:attrNameLst>
                                          <p:attrName>style.visibility</p:attrName>
                                        </p:attrNameLst>
                                      </p:cBhvr>
                                      <p:to>
                                        <p:strVal val="visible"/>
                                      </p:to>
                                    </p:set>
                                    <p:animEffect transition="in" filter="wipe(left)">
                                      <p:cBhvr>
                                        <p:cTn id="37" dur="1000"/>
                                        <p:tgtEl>
                                          <p:spTgt spid="27753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77534"/>
                                        </p:tgtEl>
                                        <p:attrNameLst>
                                          <p:attrName>style.visibility</p:attrName>
                                        </p:attrNameLst>
                                      </p:cBhvr>
                                      <p:to>
                                        <p:strVal val="visible"/>
                                      </p:to>
                                    </p:set>
                                    <p:animEffect transition="in" filter="wipe(left)">
                                      <p:cBhvr>
                                        <p:cTn id="40" dur="1000"/>
                                        <p:tgtEl>
                                          <p:spTgt spid="27753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7654"/>
                                        </p:tgtEl>
                                        <p:attrNameLst>
                                          <p:attrName>style.visibility</p:attrName>
                                        </p:attrNameLst>
                                      </p:cBhvr>
                                      <p:to>
                                        <p:strVal val="visible"/>
                                      </p:to>
                                    </p:set>
                                    <p:animEffect transition="in" filter="wipe(left)">
                                      <p:cBhvr>
                                        <p:cTn id="43" dur="1000"/>
                                        <p:tgtEl>
                                          <p:spTgt spid="277654"/>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277658"/>
                                        </p:tgtEl>
                                        <p:attrNameLst>
                                          <p:attrName>style.visibility</p:attrName>
                                        </p:attrNameLst>
                                      </p:cBhvr>
                                      <p:to>
                                        <p:strVal val="visible"/>
                                      </p:to>
                                    </p:set>
                                    <p:animEffect transition="in" filter="fade">
                                      <p:cBhvr>
                                        <p:cTn id="47" dur="2000"/>
                                        <p:tgtEl>
                                          <p:spTgt spid="277658"/>
                                        </p:tgtEl>
                                      </p:cBhvr>
                                    </p:animEffect>
                                  </p:childTnLst>
                                </p:cTn>
                              </p:par>
                            </p:childTnLst>
                          </p:cTn>
                        </p:par>
                        <p:par>
                          <p:cTn id="48" fill="hold">
                            <p:stCondLst>
                              <p:cond delay="3000"/>
                            </p:stCondLst>
                            <p:childTnLst>
                              <p:par>
                                <p:cTn id="49" presetID="53" presetClass="entr" presetSubtype="0" fill="hold" grpId="0" nodeType="afterEffect">
                                  <p:stCondLst>
                                    <p:cond delay="0"/>
                                  </p:stCondLst>
                                  <p:childTnLst>
                                    <p:set>
                                      <p:cBhvr>
                                        <p:cTn id="50" dur="1" fill="hold">
                                          <p:stCondLst>
                                            <p:cond delay="0"/>
                                          </p:stCondLst>
                                        </p:cTn>
                                        <p:tgtEl>
                                          <p:spTgt spid="230"/>
                                        </p:tgtEl>
                                        <p:attrNameLst>
                                          <p:attrName>style.visibility</p:attrName>
                                        </p:attrNameLst>
                                      </p:cBhvr>
                                      <p:to>
                                        <p:strVal val="visible"/>
                                      </p:to>
                                    </p:set>
                                    <p:anim calcmode="lin" valueType="num">
                                      <p:cBhvr>
                                        <p:cTn id="51" dur="500" fill="hold"/>
                                        <p:tgtEl>
                                          <p:spTgt spid="230"/>
                                        </p:tgtEl>
                                        <p:attrNameLst>
                                          <p:attrName>ppt_w</p:attrName>
                                        </p:attrNameLst>
                                      </p:cBhvr>
                                      <p:tavLst>
                                        <p:tav tm="0">
                                          <p:val>
                                            <p:fltVal val="0"/>
                                          </p:val>
                                        </p:tav>
                                        <p:tav tm="100000">
                                          <p:val>
                                            <p:strVal val="#ppt_w"/>
                                          </p:val>
                                        </p:tav>
                                      </p:tavLst>
                                    </p:anim>
                                    <p:anim calcmode="lin" valueType="num">
                                      <p:cBhvr>
                                        <p:cTn id="52" dur="500" fill="hold"/>
                                        <p:tgtEl>
                                          <p:spTgt spid="230"/>
                                        </p:tgtEl>
                                        <p:attrNameLst>
                                          <p:attrName>ppt_h</p:attrName>
                                        </p:attrNameLst>
                                      </p:cBhvr>
                                      <p:tavLst>
                                        <p:tav tm="0">
                                          <p:val>
                                            <p:fltVal val="0"/>
                                          </p:val>
                                        </p:tav>
                                        <p:tav tm="100000">
                                          <p:val>
                                            <p:strVal val="#ppt_h"/>
                                          </p:val>
                                        </p:tav>
                                      </p:tavLst>
                                    </p:anim>
                                    <p:animEffect transition="in" filter="fade">
                                      <p:cBhvr>
                                        <p:cTn id="53"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34" grpId="0"/>
      <p:bldP spid="277535" grpId="0"/>
      <p:bldP spid="277537" grpId="0"/>
      <p:bldP spid="277538" grpId="0" animBg="1"/>
      <p:bldP spid="277539" grpId="0" animBg="1"/>
      <p:bldP spid="277651" grpId="0"/>
      <p:bldP spid="277654" grpId="0"/>
      <p:bldP spid="277656" grpId="0"/>
      <p:bldP spid="277658" grpId="0"/>
      <p:bldP spid="23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a:xfrm>
            <a:off x="381000" y="1600200"/>
            <a:ext cx="8534400" cy="411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87042" name="Rectangle 2"/>
          <p:cNvSpPr>
            <a:spLocks noChangeArrowheads="1"/>
          </p:cNvSpPr>
          <p:nvPr/>
        </p:nvSpPr>
        <p:spPr bwMode="auto">
          <a:xfrm>
            <a:off x="0" y="73025"/>
            <a:ext cx="9147175" cy="94932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87050" name="Rectangle 10"/>
          <p:cNvSpPr>
            <a:spLocks noChangeArrowheads="1"/>
          </p:cNvSpPr>
          <p:nvPr/>
        </p:nvSpPr>
        <p:spPr bwMode="auto">
          <a:xfrm>
            <a:off x="6216650" y="2716105"/>
            <a:ext cx="1476366" cy="276999"/>
          </a:xfrm>
          <a:prstGeom prst="rect">
            <a:avLst/>
          </a:prstGeom>
          <a:noFill/>
          <a:ln w="9525">
            <a:noFill/>
            <a:miter lim="800000"/>
            <a:headEnd/>
            <a:tailEnd/>
          </a:ln>
        </p:spPr>
        <p:txBody>
          <a:bodyPr wrap="none" lIns="0" tIns="0" rIns="0" bIns="0">
            <a:spAutoFit/>
          </a:bodyPr>
          <a:lstStyle/>
          <a:p>
            <a:pPr algn="l">
              <a:spcBef>
                <a:spcPct val="0"/>
              </a:spcBef>
            </a:pPr>
            <a:r>
              <a:rPr lang="fr-FR" b="1" dirty="0">
                <a:latin typeface="Calibri" pitchFamily="34" charset="0"/>
                <a:cs typeface="Calibri" pitchFamily="34" charset="0"/>
              </a:rPr>
              <a:t>[26-27] (n=193)</a:t>
            </a:r>
          </a:p>
        </p:txBody>
      </p:sp>
      <p:sp>
        <p:nvSpPr>
          <p:cNvPr id="87052" name="Rectangle 12"/>
          <p:cNvSpPr>
            <a:spLocks noChangeArrowheads="1"/>
          </p:cNvSpPr>
          <p:nvPr/>
        </p:nvSpPr>
        <p:spPr bwMode="auto">
          <a:xfrm>
            <a:off x="6216650" y="3365393"/>
            <a:ext cx="1476366" cy="276999"/>
          </a:xfrm>
          <a:prstGeom prst="rect">
            <a:avLst/>
          </a:prstGeom>
          <a:noFill/>
          <a:ln w="9525">
            <a:noFill/>
            <a:miter lim="800000"/>
            <a:headEnd/>
            <a:tailEnd/>
          </a:ln>
        </p:spPr>
        <p:txBody>
          <a:bodyPr wrap="none" lIns="0" tIns="0" rIns="0" bIns="0">
            <a:spAutoFit/>
          </a:bodyPr>
          <a:lstStyle/>
          <a:p>
            <a:pPr algn="l">
              <a:spcBef>
                <a:spcPct val="0"/>
              </a:spcBef>
            </a:pPr>
            <a:r>
              <a:rPr lang="fr-FR" b="1" dirty="0">
                <a:latin typeface="Calibri" pitchFamily="34" charset="0"/>
                <a:cs typeface="Calibri" pitchFamily="34" charset="0"/>
              </a:rPr>
              <a:t>[28-30] (n=215)</a:t>
            </a:r>
          </a:p>
        </p:txBody>
      </p:sp>
      <p:sp>
        <p:nvSpPr>
          <p:cNvPr id="87053" name="Rectangle 13"/>
          <p:cNvSpPr>
            <a:spLocks noChangeArrowheads="1"/>
          </p:cNvSpPr>
          <p:nvPr/>
        </p:nvSpPr>
        <p:spPr bwMode="auto">
          <a:xfrm>
            <a:off x="6215062" y="4022724"/>
            <a:ext cx="1019510" cy="276999"/>
          </a:xfrm>
          <a:prstGeom prst="rect">
            <a:avLst/>
          </a:prstGeom>
          <a:noFill/>
          <a:ln w="9525">
            <a:noFill/>
            <a:miter lim="800000"/>
            <a:headEnd/>
            <a:tailEnd/>
          </a:ln>
        </p:spPr>
        <p:txBody>
          <a:bodyPr wrap="none" lIns="0" tIns="0" rIns="0" bIns="0">
            <a:spAutoFit/>
          </a:bodyPr>
          <a:lstStyle/>
          <a:p>
            <a:pPr algn="l">
              <a:spcBef>
                <a:spcPct val="0"/>
              </a:spcBef>
            </a:pPr>
            <a:r>
              <a:rPr lang="fr-FR" b="1" dirty="0">
                <a:latin typeface="Calibri" pitchFamily="34" charset="0"/>
                <a:cs typeface="Calibri" pitchFamily="34" charset="0"/>
              </a:rPr>
              <a:t>&gt;30 (n=80)</a:t>
            </a:r>
          </a:p>
        </p:txBody>
      </p:sp>
      <p:sp>
        <p:nvSpPr>
          <p:cNvPr id="87054" name="Rectangle 14"/>
          <p:cNvSpPr>
            <a:spLocks noChangeArrowheads="1"/>
          </p:cNvSpPr>
          <p:nvPr/>
        </p:nvSpPr>
        <p:spPr bwMode="auto">
          <a:xfrm>
            <a:off x="1123950" y="5332306"/>
            <a:ext cx="4421188" cy="265112"/>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87055" name="Rectangle 15"/>
          <p:cNvSpPr>
            <a:spLocks noChangeArrowheads="1"/>
          </p:cNvSpPr>
          <p:nvPr/>
        </p:nvSpPr>
        <p:spPr bwMode="auto">
          <a:xfrm>
            <a:off x="1159688" y="5354531"/>
            <a:ext cx="1398549" cy="284269"/>
          </a:xfrm>
          <a:prstGeom prst="rect">
            <a:avLst/>
          </a:prstGeom>
          <a:noFill/>
          <a:ln w="9525">
            <a:noFill/>
            <a:miter lim="800000"/>
            <a:headEnd/>
            <a:tailEnd/>
          </a:ln>
        </p:spPr>
        <p:txBody>
          <a:bodyPr wrap="none" lIns="3600" tIns="3600" rIns="3600" bIns="3600">
            <a:spAutoFit/>
          </a:bodyPr>
          <a:lstStyle/>
          <a:p>
            <a:pPr algn="ctr">
              <a:spcBef>
                <a:spcPct val="0"/>
              </a:spcBef>
            </a:pPr>
            <a:r>
              <a:rPr lang="fr-FR" dirty="0" err="1" smtClean="0">
                <a:latin typeface="Calibri" pitchFamily="34" charset="0"/>
                <a:cs typeface="Calibri" pitchFamily="34" charset="0"/>
              </a:rPr>
              <a:t>Favors</a:t>
            </a:r>
            <a:r>
              <a:rPr lang="fr-FR" dirty="0" smtClean="0">
                <a:latin typeface="Calibri" pitchFamily="34" charset="0"/>
                <a:cs typeface="Calibri" pitchFamily="34" charset="0"/>
              </a:rPr>
              <a:t> </a:t>
            </a:r>
            <a:r>
              <a:rPr lang="fr-FR" dirty="0">
                <a:latin typeface="Calibri" pitchFamily="34" charset="0"/>
                <a:cs typeface="Calibri" pitchFamily="34" charset="0"/>
              </a:rPr>
              <a:t>placebo</a:t>
            </a:r>
          </a:p>
        </p:txBody>
      </p:sp>
      <p:sp>
        <p:nvSpPr>
          <p:cNvPr id="87056" name="Rectangle 16"/>
          <p:cNvSpPr>
            <a:spLocks noChangeArrowheads="1"/>
          </p:cNvSpPr>
          <p:nvPr/>
        </p:nvSpPr>
        <p:spPr bwMode="auto">
          <a:xfrm>
            <a:off x="3701871" y="5354531"/>
            <a:ext cx="1505309" cy="284269"/>
          </a:xfrm>
          <a:prstGeom prst="rect">
            <a:avLst/>
          </a:prstGeom>
          <a:noFill/>
          <a:ln w="9525">
            <a:noFill/>
            <a:miter lim="800000"/>
            <a:headEnd/>
            <a:tailEnd/>
          </a:ln>
        </p:spPr>
        <p:txBody>
          <a:bodyPr wrap="none" lIns="3600" tIns="3600" rIns="3600" bIns="3600">
            <a:spAutoFit/>
          </a:bodyPr>
          <a:lstStyle/>
          <a:p>
            <a:pPr algn="ctr">
              <a:spcBef>
                <a:spcPct val="0"/>
              </a:spcBef>
            </a:pPr>
            <a:r>
              <a:rPr lang="fr-FR" dirty="0" err="1" smtClean="0">
                <a:solidFill>
                  <a:schemeClr val="accent1"/>
                </a:solidFill>
                <a:latin typeface="Calibri" pitchFamily="34" charset="0"/>
                <a:cs typeface="Calibri" pitchFamily="34" charset="0"/>
              </a:rPr>
              <a:t>Favors</a:t>
            </a:r>
            <a:r>
              <a:rPr lang="fr-FR" dirty="0" smtClean="0">
                <a:solidFill>
                  <a:schemeClr val="accent1"/>
                </a:solidFill>
                <a:latin typeface="Calibri" pitchFamily="34" charset="0"/>
                <a:cs typeface="Calibri" pitchFamily="34" charset="0"/>
              </a:rPr>
              <a:t> </a:t>
            </a:r>
            <a:r>
              <a:rPr lang="fr-FR" dirty="0">
                <a:solidFill>
                  <a:schemeClr val="accent1"/>
                </a:solidFill>
                <a:latin typeface="Calibri" pitchFamily="34" charset="0"/>
                <a:cs typeface="Calibri" pitchFamily="34" charset="0"/>
              </a:rPr>
              <a:t>Valdoxan</a:t>
            </a:r>
          </a:p>
        </p:txBody>
      </p:sp>
      <p:sp>
        <p:nvSpPr>
          <p:cNvPr id="87057" name="Line 17"/>
          <p:cNvSpPr>
            <a:spLocks noChangeShapeType="1"/>
          </p:cNvSpPr>
          <p:nvPr/>
        </p:nvSpPr>
        <p:spPr bwMode="auto">
          <a:xfrm>
            <a:off x="1046163" y="5240231"/>
            <a:ext cx="1600200" cy="1587"/>
          </a:xfrm>
          <a:prstGeom prst="line">
            <a:avLst/>
          </a:prstGeom>
          <a:noFill/>
          <a:ln w="19050">
            <a:solidFill>
              <a:schemeClr val="tx1"/>
            </a:solidFill>
            <a:round/>
            <a:headEnd type="triangle" w="lg" len="lg"/>
            <a:tailEnd type="triangle" w="lg" len="lg"/>
          </a:ln>
        </p:spPr>
        <p:txBody>
          <a:bodyPr/>
          <a:lstStyle/>
          <a:p>
            <a:endParaRPr lang="en-US" dirty="0">
              <a:latin typeface="Calibri" pitchFamily="34" charset="0"/>
              <a:cs typeface="Calibri" pitchFamily="34" charset="0"/>
            </a:endParaRPr>
          </a:p>
        </p:txBody>
      </p:sp>
      <p:sp>
        <p:nvSpPr>
          <p:cNvPr id="87058" name="Line 18"/>
          <p:cNvSpPr>
            <a:spLocks noChangeShapeType="1"/>
          </p:cNvSpPr>
          <p:nvPr/>
        </p:nvSpPr>
        <p:spPr bwMode="auto">
          <a:xfrm>
            <a:off x="2640013" y="5240231"/>
            <a:ext cx="3605212" cy="1587"/>
          </a:xfrm>
          <a:prstGeom prst="line">
            <a:avLst/>
          </a:prstGeom>
          <a:noFill/>
          <a:ln w="19050">
            <a:solidFill>
              <a:schemeClr val="accent1"/>
            </a:solidFill>
            <a:round/>
            <a:headEnd type="triangle" w="lg" len="lg"/>
            <a:tailEnd type="triangle" w="lg" len="lg"/>
          </a:ln>
        </p:spPr>
        <p:txBody>
          <a:bodyPr/>
          <a:lstStyle/>
          <a:p>
            <a:endParaRPr lang="en-US" dirty="0">
              <a:latin typeface="Calibri" pitchFamily="34" charset="0"/>
              <a:cs typeface="Calibri" pitchFamily="34" charset="0"/>
            </a:endParaRPr>
          </a:p>
        </p:txBody>
      </p:sp>
      <p:sp>
        <p:nvSpPr>
          <p:cNvPr id="87060" name="Rectangle 20"/>
          <p:cNvSpPr>
            <a:spLocks noChangeArrowheads="1"/>
          </p:cNvSpPr>
          <p:nvPr/>
        </p:nvSpPr>
        <p:spPr bwMode="auto">
          <a:xfrm>
            <a:off x="3003361" y="2003318"/>
            <a:ext cx="1024318" cy="246221"/>
          </a:xfrm>
          <a:prstGeom prst="rect">
            <a:avLst/>
          </a:prstGeom>
          <a:noFill/>
          <a:ln w="9525">
            <a:noFill/>
            <a:miter lim="800000"/>
            <a:headEnd/>
            <a:tailEnd/>
          </a:ln>
        </p:spPr>
        <p:txBody>
          <a:bodyPr wrap="none" lIns="0" tIns="0" rIns="0" bIns="0">
            <a:spAutoFit/>
          </a:bodyPr>
          <a:lstStyle/>
          <a:p>
            <a:pPr algn="ctr">
              <a:spcBef>
                <a:spcPct val="0"/>
              </a:spcBef>
            </a:pPr>
            <a:r>
              <a:rPr lang="fr-FR" sz="1600" b="1" dirty="0">
                <a:solidFill>
                  <a:schemeClr val="accent1"/>
                </a:solidFill>
                <a:latin typeface="Calibri" pitchFamily="34" charset="0"/>
                <a:cs typeface="Calibri" pitchFamily="34" charset="0"/>
              </a:rPr>
              <a:t>2.06 </a:t>
            </a:r>
            <a:r>
              <a:rPr lang="fr-FR" sz="1200" b="1" dirty="0">
                <a:solidFill>
                  <a:schemeClr val="accent1"/>
                </a:solidFill>
                <a:latin typeface="Calibri" pitchFamily="34" charset="0"/>
                <a:cs typeface="Calibri" pitchFamily="34" charset="0"/>
              </a:rPr>
              <a:t>(</a:t>
            </a:r>
            <a:r>
              <a:rPr lang="fr-FR" sz="1200" b="1" i="1" dirty="0">
                <a:solidFill>
                  <a:schemeClr val="accent1"/>
                </a:solidFill>
                <a:latin typeface="Calibri" pitchFamily="34" charset="0"/>
                <a:cs typeface="Calibri" pitchFamily="34" charset="0"/>
              </a:rPr>
              <a:t>P</a:t>
            </a:r>
            <a:r>
              <a:rPr lang="fr-FR" sz="1200" b="1" dirty="0">
                <a:solidFill>
                  <a:schemeClr val="accent1"/>
                </a:solidFill>
                <a:latin typeface="Calibri" pitchFamily="34" charset="0"/>
                <a:cs typeface="Calibri" pitchFamily="34" charset="0"/>
              </a:rPr>
              <a:t>=0.021)</a:t>
            </a:r>
          </a:p>
        </p:txBody>
      </p:sp>
      <p:grpSp>
        <p:nvGrpSpPr>
          <p:cNvPr id="3" name="Group 21"/>
          <p:cNvGrpSpPr>
            <a:grpSpLocks/>
          </p:cNvGrpSpPr>
          <p:nvPr/>
        </p:nvGrpSpPr>
        <p:grpSpPr bwMode="auto">
          <a:xfrm>
            <a:off x="2846388" y="2227156"/>
            <a:ext cx="1336675" cy="146050"/>
            <a:chOff x="1608" y="1672"/>
            <a:chExt cx="842" cy="92"/>
          </a:xfrm>
        </p:grpSpPr>
        <p:grpSp>
          <p:nvGrpSpPr>
            <p:cNvPr id="4" name="Group 22"/>
            <p:cNvGrpSpPr>
              <a:grpSpLocks/>
            </p:cNvGrpSpPr>
            <p:nvPr/>
          </p:nvGrpSpPr>
          <p:grpSpPr bwMode="auto">
            <a:xfrm>
              <a:off x="1608" y="1672"/>
              <a:ext cx="842" cy="92"/>
              <a:chOff x="1608" y="1672"/>
              <a:chExt cx="842" cy="92"/>
            </a:xfrm>
          </p:grpSpPr>
          <p:sp>
            <p:nvSpPr>
              <p:cNvPr id="87063" name="Freeform 23"/>
              <p:cNvSpPr>
                <a:spLocks/>
              </p:cNvSpPr>
              <p:nvPr/>
            </p:nvSpPr>
            <p:spPr bwMode="auto">
              <a:xfrm>
                <a:off x="1608" y="1672"/>
                <a:ext cx="1" cy="92"/>
              </a:xfrm>
              <a:custGeom>
                <a:avLst/>
                <a:gdLst/>
                <a:ahLst/>
                <a:cxnLst>
                  <a:cxn ang="0">
                    <a:pos x="14" y="0"/>
                  </a:cxn>
                  <a:cxn ang="0">
                    <a:pos x="8" y="2"/>
                  </a:cxn>
                  <a:cxn ang="0">
                    <a:pos x="4" y="6"/>
                  </a:cxn>
                  <a:cxn ang="0">
                    <a:pos x="2" y="10"/>
                  </a:cxn>
                  <a:cxn ang="0">
                    <a:pos x="0" y="16"/>
                  </a:cxn>
                  <a:cxn ang="0">
                    <a:pos x="0" y="80"/>
                  </a:cxn>
                  <a:cxn ang="0">
                    <a:pos x="2" y="86"/>
                  </a:cxn>
                  <a:cxn ang="0">
                    <a:pos x="4" y="92"/>
                  </a:cxn>
                  <a:cxn ang="0">
                    <a:pos x="8" y="94"/>
                  </a:cxn>
                  <a:cxn ang="0">
                    <a:pos x="14" y="96"/>
                  </a:cxn>
                </a:cxnLst>
                <a:rect l="0" t="0" r="r" b="b"/>
                <a:pathLst>
                  <a:path w="14" h="96">
                    <a:moveTo>
                      <a:pt x="14" y="0"/>
                    </a:moveTo>
                    <a:lnTo>
                      <a:pt x="8" y="2"/>
                    </a:lnTo>
                    <a:lnTo>
                      <a:pt x="4" y="6"/>
                    </a:lnTo>
                    <a:lnTo>
                      <a:pt x="2" y="10"/>
                    </a:lnTo>
                    <a:lnTo>
                      <a:pt x="0" y="16"/>
                    </a:lnTo>
                    <a:lnTo>
                      <a:pt x="0" y="80"/>
                    </a:lnTo>
                    <a:lnTo>
                      <a:pt x="2" y="86"/>
                    </a:lnTo>
                    <a:lnTo>
                      <a:pt x="4" y="92"/>
                    </a:lnTo>
                    <a:lnTo>
                      <a:pt x="8" y="94"/>
                    </a:lnTo>
                    <a:lnTo>
                      <a:pt x="14" y="96"/>
                    </a:lnTo>
                  </a:path>
                </a:pathLst>
              </a:custGeom>
              <a:noFill/>
              <a:ln w="38100" cmpd="sng">
                <a:solidFill>
                  <a:schemeClr val="accent1"/>
                </a:solidFill>
                <a:prstDash val="solid"/>
                <a:round/>
                <a:headEnd/>
                <a:tailEnd/>
              </a:ln>
            </p:spPr>
            <p:txBody>
              <a:bodyPr/>
              <a:lstStyle/>
              <a:p>
                <a:endParaRPr lang="en-US" dirty="0">
                  <a:solidFill>
                    <a:schemeClr val="accent1"/>
                  </a:solidFill>
                  <a:latin typeface="Calibri" pitchFamily="34" charset="0"/>
                  <a:cs typeface="Calibri" pitchFamily="34" charset="0"/>
                </a:endParaRPr>
              </a:p>
            </p:txBody>
          </p:sp>
          <p:sp>
            <p:nvSpPr>
              <p:cNvPr id="87064" name="Freeform 24"/>
              <p:cNvSpPr>
                <a:spLocks/>
              </p:cNvSpPr>
              <p:nvPr/>
            </p:nvSpPr>
            <p:spPr bwMode="auto">
              <a:xfrm>
                <a:off x="2449" y="1672"/>
                <a:ext cx="1" cy="92"/>
              </a:xfrm>
              <a:custGeom>
                <a:avLst/>
                <a:gdLst/>
                <a:ahLst/>
                <a:cxnLst>
                  <a:cxn ang="0">
                    <a:pos x="0" y="0"/>
                  </a:cxn>
                  <a:cxn ang="0">
                    <a:pos x="6" y="2"/>
                  </a:cxn>
                  <a:cxn ang="0">
                    <a:pos x="12" y="6"/>
                  </a:cxn>
                  <a:cxn ang="0">
                    <a:pos x="14" y="10"/>
                  </a:cxn>
                  <a:cxn ang="0">
                    <a:pos x="16" y="16"/>
                  </a:cxn>
                  <a:cxn ang="0">
                    <a:pos x="16" y="80"/>
                  </a:cxn>
                  <a:cxn ang="0">
                    <a:pos x="14" y="86"/>
                  </a:cxn>
                  <a:cxn ang="0">
                    <a:pos x="12" y="92"/>
                  </a:cxn>
                  <a:cxn ang="0">
                    <a:pos x="6" y="94"/>
                  </a:cxn>
                  <a:cxn ang="0">
                    <a:pos x="0" y="96"/>
                  </a:cxn>
                </a:cxnLst>
                <a:rect l="0" t="0" r="r" b="b"/>
                <a:pathLst>
                  <a:path w="16" h="96">
                    <a:moveTo>
                      <a:pt x="0" y="0"/>
                    </a:moveTo>
                    <a:lnTo>
                      <a:pt x="6" y="2"/>
                    </a:lnTo>
                    <a:lnTo>
                      <a:pt x="12" y="6"/>
                    </a:lnTo>
                    <a:lnTo>
                      <a:pt x="14" y="10"/>
                    </a:lnTo>
                    <a:lnTo>
                      <a:pt x="16" y="16"/>
                    </a:lnTo>
                    <a:lnTo>
                      <a:pt x="16" y="80"/>
                    </a:lnTo>
                    <a:lnTo>
                      <a:pt x="14" y="86"/>
                    </a:lnTo>
                    <a:lnTo>
                      <a:pt x="12" y="92"/>
                    </a:lnTo>
                    <a:lnTo>
                      <a:pt x="6" y="94"/>
                    </a:lnTo>
                    <a:lnTo>
                      <a:pt x="0" y="96"/>
                    </a:lnTo>
                  </a:path>
                </a:pathLst>
              </a:custGeom>
              <a:noFill/>
              <a:ln w="38100" cmpd="sng">
                <a:solidFill>
                  <a:schemeClr val="accent1"/>
                </a:solidFill>
                <a:prstDash val="solid"/>
                <a:round/>
                <a:headEnd/>
                <a:tailEnd/>
              </a:ln>
            </p:spPr>
            <p:txBody>
              <a:bodyPr/>
              <a:lstStyle/>
              <a:p>
                <a:endParaRPr lang="en-US" dirty="0">
                  <a:solidFill>
                    <a:schemeClr val="accent1"/>
                  </a:solidFill>
                  <a:latin typeface="Calibri" pitchFamily="34" charset="0"/>
                  <a:cs typeface="Calibri" pitchFamily="34" charset="0"/>
                </a:endParaRPr>
              </a:p>
            </p:txBody>
          </p:sp>
          <p:sp>
            <p:nvSpPr>
              <p:cNvPr id="87065" name="Line 25"/>
              <p:cNvSpPr>
                <a:spLocks noChangeShapeType="1"/>
              </p:cNvSpPr>
              <p:nvPr/>
            </p:nvSpPr>
            <p:spPr bwMode="auto">
              <a:xfrm>
                <a:off x="1610" y="1718"/>
                <a:ext cx="840" cy="1"/>
              </a:xfrm>
              <a:prstGeom prst="line">
                <a:avLst/>
              </a:prstGeom>
              <a:noFill/>
              <a:ln w="38100">
                <a:solidFill>
                  <a:schemeClr val="accent1"/>
                </a:solidFill>
                <a:round/>
                <a:headEnd/>
                <a:tailEnd/>
              </a:ln>
            </p:spPr>
            <p:txBody>
              <a:bodyPr/>
              <a:lstStyle/>
              <a:p>
                <a:endParaRPr lang="en-US" dirty="0">
                  <a:solidFill>
                    <a:schemeClr val="accent1"/>
                  </a:solidFill>
                  <a:latin typeface="Calibri" pitchFamily="34" charset="0"/>
                  <a:cs typeface="Calibri" pitchFamily="34" charset="0"/>
                </a:endParaRPr>
              </a:p>
            </p:txBody>
          </p:sp>
        </p:grpSp>
        <p:sp>
          <p:nvSpPr>
            <p:cNvPr id="87066" name="Rectangle 26"/>
            <p:cNvSpPr>
              <a:spLocks noChangeArrowheads="1"/>
            </p:cNvSpPr>
            <p:nvPr/>
          </p:nvSpPr>
          <p:spPr bwMode="auto">
            <a:xfrm>
              <a:off x="1996" y="1697"/>
              <a:ext cx="43" cy="42"/>
            </a:xfrm>
            <a:prstGeom prst="rect">
              <a:avLst/>
            </a:prstGeom>
            <a:solidFill>
              <a:schemeClr val="accent1"/>
            </a:solidFill>
            <a:ln w="38100">
              <a:solidFill>
                <a:schemeClr val="accent1"/>
              </a:solidFill>
              <a:miter lim="800000"/>
              <a:headEnd/>
              <a:tailEnd/>
            </a:ln>
          </p:spPr>
          <p:txBody>
            <a:bodyPr/>
            <a:lstStyle/>
            <a:p>
              <a:endParaRPr lang="en-US" dirty="0">
                <a:solidFill>
                  <a:schemeClr val="accent1"/>
                </a:solidFill>
                <a:latin typeface="Calibri" pitchFamily="34" charset="0"/>
                <a:cs typeface="Calibri" pitchFamily="34" charset="0"/>
              </a:endParaRPr>
            </a:p>
          </p:txBody>
        </p:sp>
      </p:grpSp>
      <p:sp>
        <p:nvSpPr>
          <p:cNvPr id="87068" name="Rectangle 28"/>
          <p:cNvSpPr>
            <a:spLocks noChangeArrowheads="1"/>
          </p:cNvSpPr>
          <p:nvPr/>
        </p:nvSpPr>
        <p:spPr bwMode="auto">
          <a:xfrm>
            <a:off x="3475610" y="2636731"/>
            <a:ext cx="1030730" cy="276999"/>
          </a:xfrm>
          <a:prstGeom prst="rect">
            <a:avLst/>
          </a:prstGeom>
          <a:noFill/>
          <a:ln w="9525">
            <a:noFill/>
            <a:miter lim="800000"/>
            <a:headEnd/>
            <a:tailEnd/>
          </a:ln>
        </p:spPr>
        <p:txBody>
          <a:bodyPr wrap="none" lIns="0" tIns="0" rIns="0" bIns="0">
            <a:spAutoFit/>
          </a:bodyPr>
          <a:lstStyle/>
          <a:p>
            <a:pPr algn="ctr">
              <a:spcBef>
                <a:spcPct val="0"/>
              </a:spcBef>
            </a:pPr>
            <a:r>
              <a:rPr lang="fr-FR" sz="1600" b="1" dirty="0">
                <a:solidFill>
                  <a:schemeClr val="accent1"/>
                </a:solidFill>
                <a:latin typeface="Calibri" pitchFamily="34" charset="0"/>
                <a:cs typeface="Calibri" pitchFamily="34" charset="0"/>
              </a:rPr>
              <a:t>3.31</a:t>
            </a:r>
            <a:r>
              <a:rPr lang="fr-FR" b="1" dirty="0">
                <a:solidFill>
                  <a:schemeClr val="accent1"/>
                </a:solidFill>
                <a:latin typeface="Calibri" pitchFamily="34" charset="0"/>
                <a:cs typeface="Calibri" pitchFamily="34" charset="0"/>
              </a:rPr>
              <a:t> </a:t>
            </a:r>
            <a:r>
              <a:rPr lang="fr-FR" sz="1200" b="1" dirty="0">
                <a:solidFill>
                  <a:schemeClr val="accent1"/>
                </a:solidFill>
                <a:latin typeface="Calibri" pitchFamily="34" charset="0"/>
                <a:cs typeface="Calibri" pitchFamily="34" charset="0"/>
              </a:rPr>
              <a:t>(</a:t>
            </a:r>
            <a:r>
              <a:rPr lang="fr-FR" sz="1200" b="1" i="1" dirty="0">
                <a:solidFill>
                  <a:schemeClr val="accent1"/>
                </a:solidFill>
                <a:latin typeface="Calibri" pitchFamily="34" charset="0"/>
                <a:cs typeface="Calibri" pitchFamily="34" charset="0"/>
              </a:rPr>
              <a:t>P</a:t>
            </a:r>
            <a:r>
              <a:rPr lang="fr-FR" sz="1200" b="1" dirty="0">
                <a:solidFill>
                  <a:schemeClr val="accent1"/>
                </a:solidFill>
                <a:latin typeface="Calibri" pitchFamily="34" charset="0"/>
                <a:cs typeface="Calibri" pitchFamily="34" charset="0"/>
              </a:rPr>
              <a:t>=0.003)</a:t>
            </a:r>
          </a:p>
        </p:txBody>
      </p:sp>
      <p:grpSp>
        <p:nvGrpSpPr>
          <p:cNvPr id="6" name="Group 29"/>
          <p:cNvGrpSpPr>
            <a:grpSpLocks/>
          </p:cNvGrpSpPr>
          <p:nvPr/>
        </p:nvGrpSpPr>
        <p:grpSpPr bwMode="auto">
          <a:xfrm>
            <a:off x="3119438" y="2860569"/>
            <a:ext cx="1738312" cy="144463"/>
            <a:chOff x="1780" y="2071"/>
            <a:chExt cx="1095" cy="91"/>
          </a:xfrm>
        </p:grpSpPr>
        <p:grpSp>
          <p:nvGrpSpPr>
            <p:cNvPr id="7" name="Group 30"/>
            <p:cNvGrpSpPr>
              <a:grpSpLocks/>
            </p:cNvGrpSpPr>
            <p:nvPr/>
          </p:nvGrpSpPr>
          <p:grpSpPr bwMode="auto">
            <a:xfrm>
              <a:off x="1780" y="2071"/>
              <a:ext cx="1095" cy="91"/>
              <a:chOff x="1780" y="2071"/>
              <a:chExt cx="1095" cy="91"/>
            </a:xfrm>
          </p:grpSpPr>
          <p:sp>
            <p:nvSpPr>
              <p:cNvPr id="87071" name="Line 31"/>
              <p:cNvSpPr>
                <a:spLocks noChangeShapeType="1"/>
              </p:cNvSpPr>
              <p:nvPr/>
            </p:nvSpPr>
            <p:spPr bwMode="auto">
              <a:xfrm>
                <a:off x="1780" y="2117"/>
                <a:ext cx="1095" cy="0"/>
              </a:xfrm>
              <a:prstGeom prst="line">
                <a:avLst/>
              </a:prstGeom>
              <a:noFill/>
              <a:ln w="38100">
                <a:solidFill>
                  <a:schemeClr val="accent1"/>
                </a:solidFill>
                <a:round/>
                <a:headEnd/>
                <a:tailEnd/>
              </a:ln>
            </p:spPr>
            <p:txBody>
              <a:bodyPr/>
              <a:lstStyle/>
              <a:p>
                <a:endParaRPr lang="en-US" dirty="0">
                  <a:solidFill>
                    <a:schemeClr val="accent1"/>
                  </a:solidFill>
                  <a:latin typeface="Calibri" pitchFamily="34" charset="0"/>
                  <a:cs typeface="Calibri" pitchFamily="34" charset="0"/>
                </a:endParaRPr>
              </a:p>
            </p:txBody>
          </p:sp>
          <p:sp>
            <p:nvSpPr>
              <p:cNvPr id="87072" name="Freeform 32"/>
              <p:cNvSpPr>
                <a:spLocks/>
              </p:cNvSpPr>
              <p:nvPr/>
            </p:nvSpPr>
            <p:spPr bwMode="auto">
              <a:xfrm>
                <a:off x="1782" y="2071"/>
                <a:ext cx="1" cy="91"/>
              </a:xfrm>
              <a:custGeom>
                <a:avLst/>
                <a:gdLst/>
                <a:ahLst/>
                <a:cxnLst>
                  <a:cxn ang="0">
                    <a:pos x="14" y="0"/>
                  </a:cxn>
                  <a:cxn ang="0">
                    <a:pos x="8" y="2"/>
                  </a:cxn>
                  <a:cxn ang="0">
                    <a:pos x="4" y="6"/>
                  </a:cxn>
                  <a:cxn ang="0">
                    <a:pos x="2" y="10"/>
                  </a:cxn>
                  <a:cxn ang="0">
                    <a:pos x="0" y="16"/>
                  </a:cxn>
                  <a:cxn ang="0">
                    <a:pos x="0" y="80"/>
                  </a:cxn>
                  <a:cxn ang="0">
                    <a:pos x="2" y="86"/>
                  </a:cxn>
                  <a:cxn ang="0">
                    <a:pos x="4" y="92"/>
                  </a:cxn>
                  <a:cxn ang="0">
                    <a:pos x="8" y="94"/>
                  </a:cxn>
                  <a:cxn ang="0">
                    <a:pos x="14" y="96"/>
                  </a:cxn>
                </a:cxnLst>
                <a:rect l="0" t="0" r="r" b="b"/>
                <a:pathLst>
                  <a:path w="14" h="96">
                    <a:moveTo>
                      <a:pt x="14" y="0"/>
                    </a:moveTo>
                    <a:lnTo>
                      <a:pt x="8" y="2"/>
                    </a:lnTo>
                    <a:lnTo>
                      <a:pt x="4" y="6"/>
                    </a:lnTo>
                    <a:lnTo>
                      <a:pt x="2" y="10"/>
                    </a:lnTo>
                    <a:lnTo>
                      <a:pt x="0" y="16"/>
                    </a:lnTo>
                    <a:lnTo>
                      <a:pt x="0" y="80"/>
                    </a:lnTo>
                    <a:lnTo>
                      <a:pt x="2" y="86"/>
                    </a:lnTo>
                    <a:lnTo>
                      <a:pt x="4" y="92"/>
                    </a:lnTo>
                    <a:lnTo>
                      <a:pt x="8" y="94"/>
                    </a:lnTo>
                    <a:lnTo>
                      <a:pt x="14" y="96"/>
                    </a:lnTo>
                  </a:path>
                </a:pathLst>
              </a:custGeom>
              <a:noFill/>
              <a:ln w="38100" cmpd="sng">
                <a:solidFill>
                  <a:schemeClr val="accent1"/>
                </a:solidFill>
                <a:prstDash val="solid"/>
                <a:round/>
                <a:headEnd/>
                <a:tailEnd/>
              </a:ln>
            </p:spPr>
            <p:txBody>
              <a:bodyPr/>
              <a:lstStyle/>
              <a:p>
                <a:endParaRPr lang="en-US" dirty="0">
                  <a:solidFill>
                    <a:schemeClr val="accent1"/>
                  </a:solidFill>
                  <a:latin typeface="Calibri" pitchFamily="34" charset="0"/>
                  <a:cs typeface="Calibri" pitchFamily="34" charset="0"/>
                </a:endParaRPr>
              </a:p>
            </p:txBody>
          </p:sp>
          <p:sp>
            <p:nvSpPr>
              <p:cNvPr id="87073" name="Freeform 33"/>
              <p:cNvSpPr>
                <a:spLocks/>
              </p:cNvSpPr>
              <p:nvPr/>
            </p:nvSpPr>
            <p:spPr bwMode="auto">
              <a:xfrm>
                <a:off x="2874" y="2071"/>
                <a:ext cx="1" cy="91"/>
              </a:xfrm>
              <a:custGeom>
                <a:avLst/>
                <a:gdLst/>
                <a:ahLst/>
                <a:cxnLst>
                  <a:cxn ang="0">
                    <a:pos x="0" y="0"/>
                  </a:cxn>
                  <a:cxn ang="0">
                    <a:pos x="6" y="2"/>
                  </a:cxn>
                  <a:cxn ang="0">
                    <a:pos x="12" y="6"/>
                  </a:cxn>
                  <a:cxn ang="0">
                    <a:pos x="14" y="10"/>
                  </a:cxn>
                  <a:cxn ang="0">
                    <a:pos x="16" y="16"/>
                  </a:cxn>
                  <a:cxn ang="0">
                    <a:pos x="16" y="80"/>
                  </a:cxn>
                  <a:cxn ang="0">
                    <a:pos x="14" y="86"/>
                  </a:cxn>
                  <a:cxn ang="0">
                    <a:pos x="12" y="92"/>
                  </a:cxn>
                  <a:cxn ang="0">
                    <a:pos x="6" y="94"/>
                  </a:cxn>
                  <a:cxn ang="0">
                    <a:pos x="0" y="96"/>
                  </a:cxn>
                </a:cxnLst>
                <a:rect l="0" t="0" r="r" b="b"/>
                <a:pathLst>
                  <a:path w="16" h="96">
                    <a:moveTo>
                      <a:pt x="0" y="0"/>
                    </a:moveTo>
                    <a:lnTo>
                      <a:pt x="6" y="2"/>
                    </a:lnTo>
                    <a:lnTo>
                      <a:pt x="12" y="6"/>
                    </a:lnTo>
                    <a:lnTo>
                      <a:pt x="14" y="10"/>
                    </a:lnTo>
                    <a:lnTo>
                      <a:pt x="16" y="16"/>
                    </a:lnTo>
                    <a:lnTo>
                      <a:pt x="16" y="80"/>
                    </a:lnTo>
                    <a:lnTo>
                      <a:pt x="14" y="86"/>
                    </a:lnTo>
                    <a:lnTo>
                      <a:pt x="12" y="92"/>
                    </a:lnTo>
                    <a:lnTo>
                      <a:pt x="6" y="94"/>
                    </a:lnTo>
                    <a:lnTo>
                      <a:pt x="0" y="96"/>
                    </a:lnTo>
                  </a:path>
                </a:pathLst>
              </a:custGeom>
              <a:noFill/>
              <a:ln w="38100" cmpd="sng">
                <a:solidFill>
                  <a:schemeClr val="accent1"/>
                </a:solidFill>
                <a:prstDash val="solid"/>
                <a:round/>
                <a:headEnd/>
                <a:tailEnd/>
              </a:ln>
            </p:spPr>
            <p:txBody>
              <a:bodyPr/>
              <a:lstStyle/>
              <a:p>
                <a:endParaRPr lang="en-US" dirty="0">
                  <a:solidFill>
                    <a:schemeClr val="accent1"/>
                  </a:solidFill>
                  <a:latin typeface="Calibri" pitchFamily="34" charset="0"/>
                  <a:cs typeface="Calibri" pitchFamily="34" charset="0"/>
                </a:endParaRPr>
              </a:p>
            </p:txBody>
          </p:sp>
        </p:grpSp>
        <p:sp>
          <p:nvSpPr>
            <p:cNvPr id="87074" name="Rectangle 34"/>
            <p:cNvSpPr>
              <a:spLocks noChangeArrowheads="1"/>
            </p:cNvSpPr>
            <p:nvPr/>
          </p:nvSpPr>
          <p:spPr bwMode="auto">
            <a:xfrm>
              <a:off x="2314" y="2097"/>
              <a:ext cx="43" cy="42"/>
            </a:xfrm>
            <a:prstGeom prst="rect">
              <a:avLst/>
            </a:prstGeom>
            <a:solidFill>
              <a:schemeClr val="accent1"/>
            </a:solidFill>
            <a:ln w="38100">
              <a:solidFill>
                <a:schemeClr val="accent1"/>
              </a:solidFill>
              <a:miter lim="800000"/>
              <a:headEnd/>
              <a:tailEnd/>
            </a:ln>
          </p:spPr>
          <p:txBody>
            <a:bodyPr/>
            <a:lstStyle/>
            <a:p>
              <a:endParaRPr lang="en-US" dirty="0">
                <a:solidFill>
                  <a:schemeClr val="accent1"/>
                </a:solidFill>
                <a:latin typeface="Calibri" pitchFamily="34" charset="0"/>
                <a:cs typeface="Calibri" pitchFamily="34" charset="0"/>
              </a:endParaRPr>
            </a:p>
          </p:txBody>
        </p:sp>
      </p:grpSp>
      <p:sp>
        <p:nvSpPr>
          <p:cNvPr id="87076" name="Rectangle 36"/>
          <p:cNvSpPr>
            <a:spLocks noChangeArrowheads="1"/>
          </p:cNvSpPr>
          <p:nvPr/>
        </p:nvSpPr>
        <p:spPr bwMode="auto">
          <a:xfrm>
            <a:off x="3597848" y="3278081"/>
            <a:ext cx="1030730" cy="276999"/>
          </a:xfrm>
          <a:prstGeom prst="rect">
            <a:avLst/>
          </a:prstGeom>
          <a:noFill/>
          <a:ln w="9525">
            <a:noFill/>
            <a:miter lim="800000"/>
            <a:headEnd/>
            <a:tailEnd/>
          </a:ln>
        </p:spPr>
        <p:txBody>
          <a:bodyPr wrap="none" lIns="0" tIns="0" rIns="0" bIns="0">
            <a:spAutoFit/>
          </a:bodyPr>
          <a:lstStyle/>
          <a:p>
            <a:pPr algn="ctr">
              <a:spcBef>
                <a:spcPct val="0"/>
              </a:spcBef>
            </a:pPr>
            <a:r>
              <a:rPr lang="fr-FR" sz="1600" b="1" dirty="0">
                <a:solidFill>
                  <a:schemeClr val="accent1"/>
                </a:solidFill>
                <a:latin typeface="Calibri" pitchFamily="34" charset="0"/>
                <a:cs typeface="Calibri" pitchFamily="34" charset="0"/>
              </a:rPr>
              <a:t>3.46</a:t>
            </a:r>
            <a:r>
              <a:rPr lang="fr-FR" b="1" dirty="0">
                <a:solidFill>
                  <a:schemeClr val="accent1"/>
                </a:solidFill>
                <a:latin typeface="Calibri" pitchFamily="34" charset="0"/>
                <a:cs typeface="Calibri" pitchFamily="34" charset="0"/>
              </a:rPr>
              <a:t> </a:t>
            </a:r>
            <a:r>
              <a:rPr lang="fr-FR" sz="1200" b="1" dirty="0">
                <a:solidFill>
                  <a:schemeClr val="accent1"/>
                </a:solidFill>
                <a:latin typeface="Calibri" pitchFamily="34" charset="0"/>
                <a:cs typeface="Calibri" pitchFamily="34" charset="0"/>
              </a:rPr>
              <a:t>(</a:t>
            </a:r>
            <a:r>
              <a:rPr lang="fr-FR" sz="1200" b="1" i="1" dirty="0">
                <a:solidFill>
                  <a:schemeClr val="accent1"/>
                </a:solidFill>
                <a:latin typeface="Calibri" pitchFamily="34" charset="0"/>
                <a:cs typeface="Calibri" pitchFamily="34" charset="0"/>
              </a:rPr>
              <a:t>P</a:t>
            </a:r>
            <a:r>
              <a:rPr lang="fr-FR" sz="1200" b="1" dirty="0">
                <a:solidFill>
                  <a:schemeClr val="accent1"/>
                </a:solidFill>
                <a:latin typeface="Calibri" pitchFamily="34" charset="0"/>
                <a:cs typeface="Calibri" pitchFamily="34" charset="0"/>
              </a:rPr>
              <a:t>&lt;0.001)</a:t>
            </a:r>
          </a:p>
        </p:txBody>
      </p:sp>
      <p:grpSp>
        <p:nvGrpSpPr>
          <p:cNvPr id="9" name="Group 37"/>
          <p:cNvGrpSpPr>
            <a:grpSpLocks/>
          </p:cNvGrpSpPr>
          <p:nvPr/>
        </p:nvGrpSpPr>
        <p:grpSpPr bwMode="auto">
          <a:xfrm>
            <a:off x="3211513" y="3500331"/>
            <a:ext cx="1655762" cy="144462"/>
            <a:chOff x="1838" y="2474"/>
            <a:chExt cx="1043" cy="91"/>
          </a:xfrm>
        </p:grpSpPr>
        <p:grpSp>
          <p:nvGrpSpPr>
            <p:cNvPr id="10" name="Group 38"/>
            <p:cNvGrpSpPr>
              <a:grpSpLocks/>
            </p:cNvGrpSpPr>
            <p:nvPr/>
          </p:nvGrpSpPr>
          <p:grpSpPr bwMode="auto">
            <a:xfrm>
              <a:off x="1838" y="2474"/>
              <a:ext cx="1043" cy="91"/>
              <a:chOff x="1838" y="2474"/>
              <a:chExt cx="1043" cy="91"/>
            </a:xfrm>
          </p:grpSpPr>
          <p:sp>
            <p:nvSpPr>
              <p:cNvPr id="87079" name="Line 39"/>
              <p:cNvSpPr>
                <a:spLocks noChangeShapeType="1"/>
              </p:cNvSpPr>
              <p:nvPr/>
            </p:nvSpPr>
            <p:spPr bwMode="auto">
              <a:xfrm>
                <a:off x="1840" y="2520"/>
                <a:ext cx="1041" cy="0"/>
              </a:xfrm>
              <a:prstGeom prst="line">
                <a:avLst/>
              </a:prstGeom>
              <a:noFill/>
              <a:ln w="38100">
                <a:solidFill>
                  <a:schemeClr val="accent1"/>
                </a:solidFill>
                <a:round/>
                <a:headEnd/>
                <a:tailEnd/>
              </a:ln>
            </p:spPr>
            <p:txBody>
              <a:bodyPr/>
              <a:lstStyle/>
              <a:p>
                <a:endParaRPr lang="en-US" dirty="0">
                  <a:solidFill>
                    <a:schemeClr val="accent1"/>
                  </a:solidFill>
                  <a:latin typeface="Calibri" pitchFamily="34" charset="0"/>
                  <a:cs typeface="Calibri" pitchFamily="34" charset="0"/>
                </a:endParaRPr>
              </a:p>
            </p:txBody>
          </p:sp>
          <p:sp>
            <p:nvSpPr>
              <p:cNvPr id="87080" name="Freeform 40"/>
              <p:cNvSpPr>
                <a:spLocks/>
              </p:cNvSpPr>
              <p:nvPr/>
            </p:nvSpPr>
            <p:spPr bwMode="auto">
              <a:xfrm>
                <a:off x="1838" y="2474"/>
                <a:ext cx="1" cy="91"/>
              </a:xfrm>
              <a:custGeom>
                <a:avLst/>
                <a:gdLst/>
                <a:ahLst/>
                <a:cxnLst>
                  <a:cxn ang="0">
                    <a:pos x="14" y="0"/>
                  </a:cxn>
                  <a:cxn ang="0">
                    <a:pos x="8" y="2"/>
                  </a:cxn>
                  <a:cxn ang="0">
                    <a:pos x="4" y="6"/>
                  </a:cxn>
                  <a:cxn ang="0">
                    <a:pos x="2" y="10"/>
                  </a:cxn>
                  <a:cxn ang="0">
                    <a:pos x="0" y="16"/>
                  </a:cxn>
                  <a:cxn ang="0">
                    <a:pos x="0" y="80"/>
                  </a:cxn>
                  <a:cxn ang="0">
                    <a:pos x="2" y="86"/>
                  </a:cxn>
                  <a:cxn ang="0">
                    <a:pos x="4" y="92"/>
                  </a:cxn>
                  <a:cxn ang="0">
                    <a:pos x="8" y="94"/>
                  </a:cxn>
                  <a:cxn ang="0">
                    <a:pos x="14" y="96"/>
                  </a:cxn>
                </a:cxnLst>
                <a:rect l="0" t="0" r="r" b="b"/>
                <a:pathLst>
                  <a:path w="14" h="96">
                    <a:moveTo>
                      <a:pt x="14" y="0"/>
                    </a:moveTo>
                    <a:lnTo>
                      <a:pt x="8" y="2"/>
                    </a:lnTo>
                    <a:lnTo>
                      <a:pt x="4" y="6"/>
                    </a:lnTo>
                    <a:lnTo>
                      <a:pt x="2" y="10"/>
                    </a:lnTo>
                    <a:lnTo>
                      <a:pt x="0" y="16"/>
                    </a:lnTo>
                    <a:lnTo>
                      <a:pt x="0" y="80"/>
                    </a:lnTo>
                    <a:lnTo>
                      <a:pt x="2" y="86"/>
                    </a:lnTo>
                    <a:lnTo>
                      <a:pt x="4" y="92"/>
                    </a:lnTo>
                    <a:lnTo>
                      <a:pt x="8" y="94"/>
                    </a:lnTo>
                    <a:lnTo>
                      <a:pt x="14" y="96"/>
                    </a:lnTo>
                  </a:path>
                </a:pathLst>
              </a:custGeom>
              <a:noFill/>
              <a:ln w="38100" cmpd="sng">
                <a:solidFill>
                  <a:schemeClr val="accent1"/>
                </a:solidFill>
                <a:prstDash val="solid"/>
                <a:round/>
                <a:headEnd/>
                <a:tailEnd/>
              </a:ln>
            </p:spPr>
            <p:txBody>
              <a:bodyPr/>
              <a:lstStyle/>
              <a:p>
                <a:endParaRPr lang="en-US" dirty="0">
                  <a:solidFill>
                    <a:schemeClr val="accent1"/>
                  </a:solidFill>
                  <a:latin typeface="Calibri" pitchFamily="34" charset="0"/>
                  <a:cs typeface="Calibri" pitchFamily="34" charset="0"/>
                </a:endParaRPr>
              </a:p>
            </p:txBody>
          </p:sp>
          <p:sp>
            <p:nvSpPr>
              <p:cNvPr id="87081" name="Freeform 41"/>
              <p:cNvSpPr>
                <a:spLocks/>
              </p:cNvSpPr>
              <p:nvPr/>
            </p:nvSpPr>
            <p:spPr bwMode="auto">
              <a:xfrm>
                <a:off x="2880" y="2474"/>
                <a:ext cx="1" cy="91"/>
              </a:xfrm>
              <a:custGeom>
                <a:avLst/>
                <a:gdLst/>
                <a:ahLst/>
                <a:cxnLst>
                  <a:cxn ang="0">
                    <a:pos x="0" y="0"/>
                  </a:cxn>
                  <a:cxn ang="0">
                    <a:pos x="6" y="2"/>
                  </a:cxn>
                  <a:cxn ang="0">
                    <a:pos x="12" y="6"/>
                  </a:cxn>
                  <a:cxn ang="0">
                    <a:pos x="14" y="10"/>
                  </a:cxn>
                  <a:cxn ang="0">
                    <a:pos x="16" y="16"/>
                  </a:cxn>
                  <a:cxn ang="0">
                    <a:pos x="16" y="80"/>
                  </a:cxn>
                  <a:cxn ang="0">
                    <a:pos x="14" y="86"/>
                  </a:cxn>
                  <a:cxn ang="0">
                    <a:pos x="12" y="92"/>
                  </a:cxn>
                  <a:cxn ang="0">
                    <a:pos x="6" y="94"/>
                  </a:cxn>
                  <a:cxn ang="0">
                    <a:pos x="0" y="96"/>
                  </a:cxn>
                </a:cxnLst>
                <a:rect l="0" t="0" r="r" b="b"/>
                <a:pathLst>
                  <a:path w="16" h="96">
                    <a:moveTo>
                      <a:pt x="0" y="0"/>
                    </a:moveTo>
                    <a:lnTo>
                      <a:pt x="6" y="2"/>
                    </a:lnTo>
                    <a:lnTo>
                      <a:pt x="12" y="6"/>
                    </a:lnTo>
                    <a:lnTo>
                      <a:pt x="14" y="10"/>
                    </a:lnTo>
                    <a:lnTo>
                      <a:pt x="16" y="16"/>
                    </a:lnTo>
                    <a:lnTo>
                      <a:pt x="16" y="80"/>
                    </a:lnTo>
                    <a:lnTo>
                      <a:pt x="14" y="86"/>
                    </a:lnTo>
                    <a:lnTo>
                      <a:pt x="12" y="92"/>
                    </a:lnTo>
                    <a:lnTo>
                      <a:pt x="6" y="94"/>
                    </a:lnTo>
                    <a:lnTo>
                      <a:pt x="0" y="96"/>
                    </a:lnTo>
                  </a:path>
                </a:pathLst>
              </a:custGeom>
              <a:noFill/>
              <a:ln w="38100" cmpd="sng">
                <a:solidFill>
                  <a:schemeClr val="accent1"/>
                </a:solidFill>
                <a:prstDash val="solid"/>
                <a:round/>
                <a:headEnd/>
                <a:tailEnd/>
              </a:ln>
            </p:spPr>
            <p:txBody>
              <a:bodyPr/>
              <a:lstStyle/>
              <a:p>
                <a:endParaRPr lang="en-US" dirty="0">
                  <a:solidFill>
                    <a:schemeClr val="accent1"/>
                  </a:solidFill>
                  <a:latin typeface="Calibri" pitchFamily="34" charset="0"/>
                  <a:cs typeface="Calibri" pitchFamily="34" charset="0"/>
                </a:endParaRPr>
              </a:p>
            </p:txBody>
          </p:sp>
        </p:grpSp>
        <p:sp>
          <p:nvSpPr>
            <p:cNvPr id="87082" name="Rectangle 42"/>
            <p:cNvSpPr>
              <a:spLocks noChangeArrowheads="1"/>
            </p:cNvSpPr>
            <p:nvPr/>
          </p:nvSpPr>
          <p:spPr bwMode="auto">
            <a:xfrm>
              <a:off x="2351" y="2501"/>
              <a:ext cx="44" cy="40"/>
            </a:xfrm>
            <a:prstGeom prst="rect">
              <a:avLst/>
            </a:prstGeom>
            <a:solidFill>
              <a:schemeClr val="accent1"/>
            </a:solidFill>
            <a:ln w="38100">
              <a:solidFill>
                <a:schemeClr val="accent1"/>
              </a:solidFill>
              <a:miter lim="800000"/>
              <a:headEnd/>
              <a:tailEnd/>
            </a:ln>
          </p:spPr>
          <p:txBody>
            <a:bodyPr/>
            <a:lstStyle/>
            <a:p>
              <a:endParaRPr lang="en-US" dirty="0">
                <a:solidFill>
                  <a:schemeClr val="accent1"/>
                </a:solidFill>
                <a:latin typeface="Calibri" pitchFamily="34" charset="0"/>
                <a:cs typeface="Calibri" pitchFamily="34" charset="0"/>
              </a:endParaRPr>
            </a:p>
          </p:txBody>
        </p:sp>
      </p:grpSp>
      <p:sp>
        <p:nvSpPr>
          <p:cNvPr id="87084" name="Rectangle 44"/>
          <p:cNvSpPr>
            <a:spLocks noChangeArrowheads="1"/>
          </p:cNvSpPr>
          <p:nvPr/>
        </p:nvSpPr>
        <p:spPr bwMode="auto">
          <a:xfrm>
            <a:off x="3918523" y="3913081"/>
            <a:ext cx="1030730" cy="276999"/>
          </a:xfrm>
          <a:prstGeom prst="rect">
            <a:avLst/>
          </a:prstGeom>
          <a:noFill/>
          <a:ln w="9525">
            <a:noFill/>
            <a:miter lim="800000"/>
            <a:headEnd/>
            <a:tailEnd/>
          </a:ln>
        </p:spPr>
        <p:txBody>
          <a:bodyPr wrap="none" lIns="0" tIns="0" rIns="0" bIns="0">
            <a:spAutoFit/>
          </a:bodyPr>
          <a:lstStyle/>
          <a:p>
            <a:pPr algn="ctr">
              <a:spcBef>
                <a:spcPct val="0"/>
              </a:spcBef>
            </a:pPr>
            <a:r>
              <a:rPr lang="fr-FR" sz="1600" b="1" dirty="0">
                <a:solidFill>
                  <a:schemeClr val="accent1"/>
                </a:solidFill>
                <a:latin typeface="Calibri" pitchFamily="34" charset="0"/>
                <a:cs typeface="Calibri" pitchFamily="34" charset="0"/>
              </a:rPr>
              <a:t>4.45</a:t>
            </a:r>
            <a:r>
              <a:rPr lang="fr-FR" b="1" dirty="0">
                <a:solidFill>
                  <a:schemeClr val="accent1"/>
                </a:solidFill>
                <a:latin typeface="Calibri" pitchFamily="34" charset="0"/>
                <a:cs typeface="Calibri" pitchFamily="34" charset="0"/>
              </a:rPr>
              <a:t> </a:t>
            </a:r>
            <a:r>
              <a:rPr lang="fr-FR" sz="1200" b="1" dirty="0">
                <a:solidFill>
                  <a:schemeClr val="accent1"/>
                </a:solidFill>
                <a:latin typeface="Calibri" pitchFamily="34" charset="0"/>
                <a:cs typeface="Calibri" pitchFamily="34" charset="0"/>
              </a:rPr>
              <a:t>(</a:t>
            </a:r>
            <a:r>
              <a:rPr lang="fr-FR" sz="1200" b="1" i="1" dirty="0">
                <a:solidFill>
                  <a:schemeClr val="accent1"/>
                </a:solidFill>
                <a:latin typeface="Calibri" pitchFamily="34" charset="0"/>
                <a:cs typeface="Calibri" pitchFamily="34" charset="0"/>
              </a:rPr>
              <a:t>P</a:t>
            </a:r>
            <a:r>
              <a:rPr lang="fr-FR" sz="1200" b="1" dirty="0">
                <a:solidFill>
                  <a:schemeClr val="accent1"/>
                </a:solidFill>
                <a:latin typeface="Calibri" pitchFamily="34" charset="0"/>
                <a:cs typeface="Calibri" pitchFamily="34" charset="0"/>
              </a:rPr>
              <a:t>=0.025)</a:t>
            </a:r>
          </a:p>
        </p:txBody>
      </p:sp>
      <p:grpSp>
        <p:nvGrpSpPr>
          <p:cNvPr id="12" name="Group 45"/>
          <p:cNvGrpSpPr>
            <a:grpSpLocks/>
          </p:cNvGrpSpPr>
          <p:nvPr/>
        </p:nvGrpSpPr>
        <p:grpSpPr bwMode="auto">
          <a:xfrm>
            <a:off x="2895600" y="4114800"/>
            <a:ext cx="3068637" cy="144463"/>
            <a:chOff x="1640" y="2876"/>
            <a:chExt cx="1933" cy="91"/>
          </a:xfrm>
        </p:grpSpPr>
        <p:grpSp>
          <p:nvGrpSpPr>
            <p:cNvPr id="13" name="Group 46"/>
            <p:cNvGrpSpPr>
              <a:grpSpLocks/>
            </p:cNvGrpSpPr>
            <p:nvPr/>
          </p:nvGrpSpPr>
          <p:grpSpPr bwMode="auto">
            <a:xfrm>
              <a:off x="1640" y="2876"/>
              <a:ext cx="1933" cy="91"/>
              <a:chOff x="1640" y="2876"/>
              <a:chExt cx="1933" cy="91"/>
            </a:xfrm>
          </p:grpSpPr>
          <p:sp>
            <p:nvSpPr>
              <p:cNvPr id="87087" name="Line 47"/>
              <p:cNvSpPr>
                <a:spLocks noChangeShapeType="1"/>
              </p:cNvSpPr>
              <p:nvPr/>
            </p:nvSpPr>
            <p:spPr bwMode="auto">
              <a:xfrm>
                <a:off x="1642" y="2922"/>
                <a:ext cx="1931" cy="0"/>
              </a:xfrm>
              <a:prstGeom prst="line">
                <a:avLst/>
              </a:prstGeom>
              <a:noFill/>
              <a:ln w="38100" cmpd="sng">
                <a:solidFill>
                  <a:schemeClr val="accent1"/>
                </a:solidFill>
                <a:round/>
                <a:headEnd/>
                <a:tailEnd/>
              </a:ln>
            </p:spPr>
            <p:txBody>
              <a:bodyPr/>
              <a:lstStyle/>
              <a:p>
                <a:endParaRPr lang="en-US" dirty="0">
                  <a:latin typeface="Calibri" pitchFamily="34" charset="0"/>
                  <a:cs typeface="Calibri" pitchFamily="34" charset="0"/>
                </a:endParaRPr>
              </a:p>
            </p:txBody>
          </p:sp>
          <p:sp>
            <p:nvSpPr>
              <p:cNvPr id="87088" name="Freeform 48"/>
              <p:cNvSpPr>
                <a:spLocks/>
              </p:cNvSpPr>
              <p:nvPr/>
            </p:nvSpPr>
            <p:spPr bwMode="auto">
              <a:xfrm>
                <a:off x="1640" y="2876"/>
                <a:ext cx="1" cy="91"/>
              </a:xfrm>
              <a:custGeom>
                <a:avLst/>
                <a:gdLst/>
                <a:ahLst/>
                <a:cxnLst>
                  <a:cxn ang="0">
                    <a:pos x="14" y="0"/>
                  </a:cxn>
                  <a:cxn ang="0">
                    <a:pos x="8" y="2"/>
                  </a:cxn>
                  <a:cxn ang="0">
                    <a:pos x="4" y="6"/>
                  </a:cxn>
                  <a:cxn ang="0">
                    <a:pos x="2" y="10"/>
                  </a:cxn>
                  <a:cxn ang="0">
                    <a:pos x="0" y="16"/>
                  </a:cxn>
                  <a:cxn ang="0">
                    <a:pos x="0" y="80"/>
                  </a:cxn>
                  <a:cxn ang="0">
                    <a:pos x="2" y="86"/>
                  </a:cxn>
                  <a:cxn ang="0">
                    <a:pos x="4" y="92"/>
                  </a:cxn>
                  <a:cxn ang="0">
                    <a:pos x="8" y="94"/>
                  </a:cxn>
                  <a:cxn ang="0">
                    <a:pos x="14" y="96"/>
                  </a:cxn>
                </a:cxnLst>
                <a:rect l="0" t="0" r="r" b="b"/>
                <a:pathLst>
                  <a:path w="14" h="96">
                    <a:moveTo>
                      <a:pt x="14" y="0"/>
                    </a:moveTo>
                    <a:lnTo>
                      <a:pt x="8" y="2"/>
                    </a:lnTo>
                    <a:lnTo>
                      <a:pt x="4" y="6"/>
                    </a:lnTo>
                    <a:lnTo>
                      <a:pt x="2" y="10"/>
                    </a:lnTo>
                    <a:lnTo>
                      <a:pt x="0" y="16"/>
                    </a:lnTo>
                    <a:lnTo>
                      <a:pt x="0" y="80"/>
                    </a:lnTo>
                    <a:lnTo>
                      <a:pt x="2" y="86"/>
                    </a:lnTo>
                    <a:lnTo>
                      <a:pt x="4" y="92"/>
                    </a:lnTo>
                    <a:lnTo>
                      <a:pt x="8" y="94"/>
                    </a:lnTo>
                    <a:lnTo>
                      <a:pt x="14" y="96"/>
                    </a:lnTo>
                  </a:path>
                </a:pathLst>
              </a:custGeom>
              <a:noFill/>
              <a:ln w="38100" cmpd="sng">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87089" name="Freeform 49"/>
              <p:cNvSpPr>
                <a:spLocks/>
              </p:cNvSpPr>
              <p:nvPr/>
            </p:nvSpPr>
            <p:spPr bwMode="auto">
              <a:xfrm>
                <a:off x="3572" y="2876"/>
                <a:ext cx="1" cy="91"/>
              </a:xfrm>
              <a:custGeom>
                <a:avLst/>
                <a:gdLst/>
                <a:ahLst/>
                <a:cxnLst>
                  <a:cxn ang="0">
                    <a:pos x="0" y="0"/>
                  </a:cxn>
                  <a:cxn ang="0">
                    <a:pos x="6" y="2"/>
                  </a:cxn>
                  <a:cxn ang="0">
                    <a:pos x="12" y="6"/>
                  </a:cxn>
                  <a:cxn ang="0">
                    <a:pos x="14" y="10"/>
                  </a:cxn>
                  <a:cxn ang="0">
                    <a:pos x="16" y="16"/>
                  </a:cxn>
                  <a:cxn ang="0">
                    <a:pos x="16" y="80"/>
                  </a:cxn>
                  <a:cxn ang="0">
                    <a:pos x="14" y="86"/>
                  </a:cxn>
                  <a:cxn ang="0">
                    <a:pos x="12" y="92"/>
                  </a:cxn>
                  <a:cxn ang="0">
                    <a:pos x="6" y="94"/>
                  </a:cxn>
                  <a:cxn ang="0">
                    <a:pos x="0" y="96"/>
                  </a:cxn>
                </a:cxnLst>
                <a:rect l="0" t="0" r="r" b="b"/>
                <a:pathLst>
                  <a:path w="16" h="96">
                    <a:moveTo>
                      <a:pt x="0" y="0"/>
                    </a:moveTo>
                    <a:lnTo>
                      <a:pt x="6" y="2"/>
                    </a:lnTo>
                    <a:lnTo>
                      <a:pt x="12" y="6"/>
                    </a:lnTo>
                    <a:lnTo>
                      <a:pt x="14" y="10"/>
                    </a:lnTo>
                    <a:lnTo>
                      <a:pt x="16" y="16"/>
                    </a:lnTo>
                    <a:lnTo>
                      <a:pt x="16" y="80"/>
                    </a:lnTo>
                    <a:lnTo>
                      <a:pt x="14" y="86"/>
                    </a:lnTo>
                    <a:lnTo>
                      <a:pt x="12" y="92"/>
                    </a:lnTo>
                    <a:lnTo>
                      <a:pt x="6" y="94"/>
                    </a:lnTo>
                    <a:lnTo>
                      <a:pt x="0" y="96"/>
                    </a:lnTo>
                  </a:path>
                </a:pathLst>
              </a:custGeom>
              <a:noFill/>
              <a:ln w="38100" cmpd="sng">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87090" name="Rectangle 50"/>
            <p:cNvSpPr>
              <a:spLocks noChangeArrowheads="1"/>
            </p:cNvSpPr>
            <p:nvPr/>
          </p:nvSpPr>
          <p:spPr bwMode="auto">
            <a:xfrm>
              <a:off x="2594" y="2901"/>
              <a:ext cx="44" cy="41"/>
            </a:xfrm>
            <a:prstGeom prst="rect">
              <a:avLst/>
            </a:prstGeom>
            <a:solidFill>
              <a:schemeClr val="accent1"/>
            </a:solidFill>
            <a:ln w="38100" cmpd="sng">
              <a:solidFill>
                <a:schemeClr val="accent1"/>
              </a:solidFill>
              <a:miter lim="800000"/>
              <a:headEnd/>
              <a:tailEnd/>
            </a:ln>
          </p:spPr>
          <p:txBody>
            <a:bodyPr/>
            <a:lstStyle/>
            <a:p>
              <a:endParaRPr lang="en-US" dirty="0">
                <a:latin typeface="Calibri" pitchFamily="34" charset="0"/>
                <a:cs typeface="Calibri" pitchFamily="34" charset="0"/>
              </a:endParaRPr>
            </a:p>
          </p:txBody>
        </p:sp>
      </p:grpSp>
      <p:sp>
        <p:nvSpPr>
          <p:cNvPr id="87092" name="Line 52"/>
          <p:cNvSpPr>
            <a:spLocks noChangeShapeType="1"/>
          </p:cNvSpPr>
          <p:nvPr/>
        </p:nvSpPr>
        <p:spPr bwMode="auto">
          <a:xfrm flipV="1">
            <a:off x="1143000" y="4835418"/>
            <a:ext cx="5062538" cy="3175"/>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093" name="Line 53"/>
          <p:cNvSpPr>
            <a:spLocks noChangeShapeType="1"/>
          </p:cNvSpPr>
          <p:nvPr/>
        </p:nvSpPr>
        <p:spPr bwMode="auto">
          <a:xfrm>
            <a:off x="1536700" y="4844943"/>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094" name="Line 54"/>
          <p:cNvSpPr>
            <a:spLocks noChangeShapeType="1"/>
          </p:cNvSpPr>
          <p:nvPr/>
        </p:nvSpPr>
        <p:spPr bwMode="auto">
          <a:xfrm>
            <a:off x="1149350" y="4844943"/>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095" name="Line 55"/>
          <p:cNvSpPr>
            <a:spLocks noChangeShapeType="1"/>
          </p:cNvSpPr>
          <p:nvPr/>
        </p:nvSpPr>
        <p:spPr bwMode="auto">
          <a:xfrm>
            <a:off x="1924050" y="4844943"/>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096" name="Line 56"/>
          <p:cNvSpPr>
            <a:spLocks noChangeShapeType="1"/>
          </p:cNvSpPr>
          <p:nvPr/>
        </p:nvSpPr>
        <p:spPr bwMode="auto">
          <a:xfrm>
            <a:off x="2311400" y="4844943"/>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097" name="Line 57"/>
          <p:cNvSpPr>
            <a:spLocks noChangeShapeType="1"/>
          </p:cNvSpPr>
          <p:nvPr/>
        </p:nvSpPr>
        <p:spPr bwMode="auto">
          <a:xfrm>
            <a:off x="3087688" y="4844943"/>
            <a:ext cx="1587"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098" name="Line 58"/>
          <p:cNvSpPr>
            <a:spLocks noChangeShapeType="1"/>
          </p:cNvSpPr>
          <p:nvPr/>
        </p:nvSpPr>
        <p:spPr bwMode="auto">
          <a:xfrm>
            <a:off x="3475038" y="4844943"/>
            <a:ext cx="1587"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099" name="Line 59"/>
          <p:cNvSpPr>
            <a:spLocks noChangeShapeType="1"/>
          </p:cNvSpPr>
          <p:nvPr/>
        </p:nvSpPr>
        <p:spPr bwMode="auto">
          <a:xfrm>
            <a:off x="3863975" y="4844943"/>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0" name="Line 60"/>
          <p:cNvSpPr>
            <a:spLocks noChangeShapeType="1"/>
          </p:cNvSpPr>
          <p:nvPr/>
        </p:nvSpPr>
        <p:spPr bwMode="auto">
          <a:xfrm>
            <a:off x="4251325" y="4844943"/>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1" name="Line 61"/>
          <p:cNvSpPr>
            <a:spLocks noChangeShapeType="1"/>
          </p:cNvSpPr>
          <p:nvPr/>
        </p:nvSpPr>
        <p:spPr bwMode="auto">
          <a:xfrm>
            <a:off x="4640263" y="4844943"/>
            <a:ext cx="1587"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2" name="Line 62"/>
          <p:cNvSpPr>
            <a:spLocks noChangeShapeType="1"/>
          </p:cNvSpPr>
          <p:nvPr/>
        </p:nvSpPr>
        <p:spPr bwMode="auto">
          <a:xfrm>
            <a:off x="5027613" y="4844943"/>
            <a:ext cx="1587"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3" name="Line 63"/>
          <p:cNvSpPr>
            <a:spLocks noChangeShapeType="1"/>
          </p:cNvSpPr>
          <p:nvPr/>
        </p:nvSpPr>
        <p:spPr bwMode="auto">
          <a:xfrm>
            <a:off x="5414963" y="4844943"/>
            <a:ext cx="1587"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4" name="Line 64"/>
          <p:cNvSpPr>
            <a:spLocks noChangeShapeType="1"/>
          </p:cNvSpPr>
          <p:nvPr/>
        </p:nvSpPr>
        <p:spPr bwMode="auto">
          <a:xfrm>
            <a:off x="5802313" y="4841768"/>
            <a:ext cx="1587"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5" name="Line 65"/>
          <p:cNvSpPr>
            <a:spLocks noChangeShapeType="1"/>
          </p:cNvSpPr>
          <p:nvPr/>
        </p:nvSpPr>
        <p:spPr bwMode="auto">
          <a:xfrm>
            <a:off x="6194425" y="4841768"/>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6" name="Line 66"/>
          <p:cNvSpPr>
            <a:spLocks noChangeShapeType="1"/>
          </p:cNvSpPr>
          <p:nvPr/>
        </p:nvSpPr>
        <p:spPr bwMode="auto">
          <a:xfrm>
            <a:off x="2698750" y="4844943"/>
            <a:ext cx="1588" cy="84138"/>
          </a:xfrm>
          <a:prstGeom prst="line">
            <a:avLst/>
          </a:prstGeom>
          <a:ln>
            <a:headEnd/>
            <a:tailEnd/>
          </a:ln>
        </p:spPr>
        <p:style>
          <a:lnRef idx="2">
            <a:schemeClr val="dk1"/>
          </a:lnRef>
          <a:fillRef idx="0">
            <a:schemeClr val="dk1"/>
          </a:fillRef>
          <a:effectRef idx="1">
            <a:schemeClr val="dk1"/>
          </a:effectRef>
          <a:fontRef idx="minor">
            <a:schemeClr val="tx1"/>
          </a:fontRef>
        </p:style>
        <p:txBody>
          <a:bodyPr/>
          <a:lstStyle/>
          <a:p>
            <a:endParaRPr lang="en-US" dirty="0">
              <a:latin typeface="Calibri" pitchFamily="34" charset="0"/>
              <a:cs typeface="Calibri" pitchFamily="34" charset="0"/>
            </a:endParaRPr>
          </a:p>
        </p:txBody>
      </p:sp>
      <p:sp>
        <p:nvSpPr>
          <p:cNvPr id="87107" name="Rectangle 67"/>
          <p:cNvSpPr>
            <a:spLocks noChangeArrowheads="1"/>
          </p:cNvSpPr>
          <p:nvPr/>
        </p:nvSpPr>
        <p:spPr bwMode="auto">
          <a:xfrm>
            <a:off x="1041271" y="4965593"/>
            <a:ext cx="19075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-4</a:t>
            </a:r>
          </a:p>
        </p:txBody>
      </p:sp>
      <p:sp>
        <p:nvSpPr>
          <p:cNvPr id="87108" name="Rectangle 68"/>
          <p:cNvSpPr>
            <a:spLocks noChangeArrowheads="1"/>
          </p:cNvSpPr>
          <p:nvPr/>
        </p:nvSpPr>
        <p:spPr bwMode="auto">
          <a:xfrm>
            <a:off x="1436559" y="4965593"/>
            <a:ext cx="19075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-3</a:t>
            </a:r>
          </a:p>
        </p:txBody>
      </p:sp>
      <p:sp>
        <p:nvSpPr>
          <p:cNvPr id="87109" name="Rectangle 69"/>
          <p:cNvSpPr>
            <a:spLocks noChangeArrowheads="1"/>
          </p:cNvSpPr>
          <p:nvPr/>
        </p:nvSpPr>
        <p:spPr bwMode="auto">
          <a:xfrm>
            <a:off x="1831846" y="4968768"/>
            <a:ext cx="19075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-2</a:t>
            </a:r>
          </a:p>
        </p:txBody>
      </p:sp>
      <p:sp>
        <p:nvSpPr>
          <p:cNvPr id="87110" name="Rectangle 70"/>
          <p:cNvSpPr>
            <a:spLocks noChangeArrowheads="1"/>
          </p:cNvSpPr>
          <p:nvPr/>
        </p:nvSpPr>
        <p:spPr bwMode="auto">
          <a:xfrm>
            <a:off x="2623572" y="4965593"/>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0</a:t>
            </a:r>
          </a:p>
        </p:txBody>
      </p:sp>
      <p:sp>
        <p:nvSpPr>
          <p:cNvPr id="87111" name="Rectangle 71"/>
          <p:cNvSpPr>
            <a:spLocks noChangeArrowheads="1"/>
          </p:cNvSpPr>
          <p:nvPr/>
        </p:nvSpPr>
        <p:spPr bwMode="auto">
          <a:xfrm>
            <a:off x="3006160" y="4965593"/>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1</a:t>
            </a:r>
          </a:p>
        </p:txBody>
      </p:sp>
      <p:sp>
        <p:nvSpPr>
          <p:cNvPr id="87112" name="Rectangle 72"/>
          <p:cNvSpPr>
            <a:spLocks noChangeArrowheads="1"/>
          </p:cNvSpPr>
          <p:nvPr/>
        </p:nvSpPr>
        <p:spPr bwMode="auto">
          <a:xfrm>
            <a:off x="3398272" y="4962418"/>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2</a:t>
            </a:r>
          </a:p>
        </p:txBody>
      </p:sp>
      <p:sp>
        <p:nvSpPr>
          <p:cNvPr id="87113" name="Rectangle 73"/>
          <p:cNvSpPr>
            <a:spLocks noChangeArrowheads="1"/>
          </p:cNvSpPr>
          <p:nvPr/>
        </p:nvSpPr>
        <p:spPr bwMode="auto">
          <a:xfrm>
            <a:off x="3793560" y="4965593"/>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3</a:t>
            </a:r>
          </a:p>
        </p:txBody>
      </p:sp>
      <p:sp>
        <p:nvSpPr>
          <p:cNvPr id="87114" name="Rectangle 74"/>
          <p:cNvSpPr>
            <a:spLocks noChangeArrowheads="1"/>
          </p:cNvSpPr>
          <p:nvPr/>
        </p:nvSpPr>
        <p:spPr bwMode="auto">
          <a:xfrm>
            <a:off x="4179322" y="4965593"/>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4</a:t>
            </a:r>
          </a:p>
        </p:txBody>
      </p:sp>
      <p:sp>
        <p:nvSpPr>
          <p:cNvPr id="87115" name="Rectangle 75"/>
          <p:cNvSpPr>
            <a:spLocks noChangeArrowheads="1"/>
          </p:cNvSpPr>
          <p:nvPr/>
        </p:nvSpPr>
        <p:spPr bwMode="auto">
          <a:xfrm>
            <a:off x="4576197" y="4965593"/>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5</a:t>
            </a:r>
          </a:p>
        </p:txBody>
      </p:sp>
      <p:sp>
        <p:nvSpPr>
          <p:cNvPr id="87116" name="Rectangle 76"/>
          <p:cNvSpPr>
            <a:spLocks noChangeArrowheads="1"/>
          </p:cNvSpPr>
          <p:nvPr/>
        </p:nvSpPr>
        <p:spPr bwMode="auto">
          <a:xfrm>
            <a:off x="4965135" y="4965593"/>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6</a:t>
            </a:r>
          </a:p>
        </p:txBody>
      </p:sp>
      <p:sp>
        <p:nvSpPr>
          <p:cNvPr id="87117" name="Rectangle 77"/>
          <p:cNvSpPr>
            <a:spLocks noChangeArrowheads="1"/>
          </p:cNvSpPr>
          <p:nvPr/>
        </p:nvSpPr>
        <p:spPr bwMode="auto">
          <a:xfrm>
            <a:off x="5357247" y="4962418"/>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7</a:t>
            </a:r>
          </a:p>
        </p:txBody>
      </p:sp>
      <p:sp>
        <p:nvSpPr>
          <p:cNvPr id="87118" name="Rectangle 78"/>
          <p:cNvSpPr>
            <a:spLocks noChangeArrowheads="1"/>
          </p:cNvSpPr>
          <p:nvPr/>
        </p:nvSpPr>
        <p:spPr bwMode="auto">
          <a:xfrm>
            <a:off x="5752535" y="4962418"/>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8</a:t>
            </a:r>
          </a:p>
        </p:txBody>
      </p:sp>
      <p:sp>
        <p:nvSpPr>
          <p:cNvPr id="87119" name="Rectangle 79"/>
          <p:cNvSpPr>
            <a:spLocks noChangeArrowheads="1"/>
          </p:cNvSpPr>
          <p:nvPr/>
        </p:nvSpPr>
        <p:spPr bwMode="auto">
          <a:xfrm>
            <a:off x="6141472" y="4971943"/>
            <a:ext cx="117020"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9</a:t>
            </a:r>
          </a:p>
        </p:txBody>
      </p:sp>
      <p:sp>
        <p:nvSpPr>
          <p:cNvPr id="87120" name="Rectangle 80"/>
          <p:cNvSpPr>
            <a:spLocks noChangeArrowheads="1"/>
          </p:cNvSpPr>
          <p:nvPr/>
        </p:nvSpPr>
        <p:spPr bwMode="auto">
          <a:xfrm>
            <a:off x="2220784" y="4965593"/>
            <a:ext cx="190758" cy="276999"/>
          </a:xfrm>
          <a:prstGeom prst="rect">
            <a:avLst/>
          </a:prstGeom>
          <a:noFill/>
          <a:ln w="9525">
            <a:noFill/>
            <a:miter lim="800000"/>
            <a:headEnd/>
            <a:tailEnd/>
          </a:ln>
        </p:spPr>
        <p:txBody>
          <a:bodyPr wrap="none" lIns="0" tIns="0" rIns="0" bIns="0">
            <a:spAutoFit/>
          </a:bodyPr>
          <a:lstStyle/>
          <a:p>
            <a:pPr algn="ctr">
              <a:spcBef>
                <a:spcPct val="0"/>
              </a:spcBef>
            </a:pPr>
            <a:r>
              <a:rPr lang="fr-FR" dirty="0">
                <a:latin typeface="Calibri" pitchFamily="34" charset="0"/>
                <a:cs typeface="Calibri" pitchFamily="34" charset="0"/>
              </a:rPr>
              <a:t>-1</a:t>
            </a:r>
          </a:p>
        </p:txBody>
      </p:sp>
      <p:sp>
        <p:nvSpPr>
          <p:cNvPr id="87121" name="Rectangle 81"/>
          <p:cNvSpPr>
            <a:spLocks noChangeArrowheads="1"/>
          </p:cNvSpPr>
          <p:nvPr/>
        </p:nvSpPr>
        <p:spPr bwMode="auto">
          <a:xfrm>
            <a:off x="6216650" y="2069993"/>
            <a:ext cx="1476366" cy="276999"/>
          </a:xfrm>
          <a:prstGeom prst="rect">
            <a:avLst/>
          </a:prstGeom>
          <a:noFill/>
          <a:ln w="9525">
            <a:noFill/>
            <a:miter lim="800000"/>
            <a:headEnd/>
            <a:tailEnd/>
          </a:ln>
        </p:spPr>
        <p:txBody>
          <a:bodyPr wrap="none" lIns="0" tIns="0" rIns="0" bIns="0">
            <a:spAutoFit/>
          </a:bodyPr>
          <a:lstStyle/>
          <a:p>
            <a:pPr algn="l">
              <a:spcBef>
                <a:spcPct val="0"/>
              </a:spcBef>
            </a:pPr>
            <a:r>
              <a:rPr lang="fr-FR" b="1" dirty="0">
                <a:latin typeface="Calibri" pitchFamily="34" charset="0"/>
                <a:cs typeface="Calibri" pitchFamily="34" charset="0"/>
              </a:rPr>
              <a:t>[22-25] (n=233)</a:t>
            </a:r>
          </a:p>
        </p:txBody>
      </p:sp>
      <p:sp>
        <p:nvSpPr>
          <p:cNvPr id="87122" name="Rectangle 82"/>
          <p:cNvSpPr>
            <a:spLocks noChangeArrowheads="1"/>
          </p:cNvSpPr>
          <p:nvPr/>
        </p:nvSpPr>
        <p:spPr bwMode="auto">
          <a:xfrm>
            <a:off x="5562600" y="1752600"/>
            <a:ext cx="2368982" cy="276999"/>
          </a:xfrm>
          <a:prstGeom prst="rect">
            <a:avLst/>
          </a:prstGeom>
          <a:noFill/>
          <a:ln w="9525">
            <a:noFill/>
            <a:miter lim="800000"/>
            <a:headEnd/>
            <a:tailEnd/>
          </a:ln>
        </p:spPr>
        <p:txBody>
          <a:bodyPr wrap="none" lIns="0" tIns="0" rIns="0" bIns="0">
            <a:spAutoFit/>
          </a:bodyPr>
          <a:lstStyle/>
          <a:p>
            <a:pPr algn="l">
              <a:spcBef>
                <a:spcPct val="0"/>
              </a:spcBef>
            </a:pPr>
            <a:r>
              <a:rPr lang="fr-FR" b="1" u="sng" dirty="0">
                <a:latin typeface="Calibri" pitchFamily="34" charset="0"/>
                <a:cs typeface="Calibri" pitchFamily="34" charset="0"/>
              </a:rPr>
              <a:t>Total </a:t>
            </a:r>
            <a:r>
              <a:rPr lang="fr-FR" b="1" u="sng" dirty="0" smtClean="0">
                <a:latin typeface="Calibri" pitchFamily="34" charset="0"/>
                <a:cs typeface="Calibri" pitchFamily="34" charset="0"/>
              </a:rPr>
              <a:t>HAM-D </a:t>
            </a:r>
            <a:r>
              <a:rPr lang="fr-FR" b="1" u="sng" dirty="0" err="1" smtClean="0">
                <a:latin typeface="Calibri" pitchFamily="34" charset="0"/>
                <a:cs typeface="Calibri" pitchFamily="34" charset="0"/>
              </a:rPr>
              <a:t>at</a:t>
            </a:r>
            <a:r>
              <a:rPr lang="fr-FR" b="1" u="sng" dirty="0" smtClean="0">
                <a:latin typeface="Calibri" pitchFamily="34" charset="0"/>
                <a:cs typeface="Calibri" pitchFamily="34" charset="0"/>
              </a:rPr>
              <a:t> inclusion</a:t>
            </a:r>
            <a:endParaRPr lang="fr-FR" b="1" u="sng" dirty="0">
              <a:latin typeface="Calibri" pitchFamily="34" charset="0"/>
              <a:cs typeface="Calibri" pitchFamily="34" charset="0"/>
            </a:endParaRPr>
          </a:p>
        </p:txBody>
      </p:sp>
      <p:sp>
        <p:nvSpPr>
          <p:cNvPr id="87123" name="Line 83"/>
          <p:cNvSpPr>
            <a:spLocks noChangeShapeType="1"/>
          </p:cNvSpPr>
          <p:nvPr/>
        </p:nvSpPr>
        <p:spPr bwMode="auto">
          <a:xfrm flipV="1">
            <a:off x="2699658" y="1773131"/>
            <a:ext cx="0" cy="3059112"/>
          </a:xfrm>
          <a:prstGeom prst="line">
            <a:avLst/>
          </a:prstGeom>
          <a:noFill/>
          <a:ln w="19050">
            <a:solidFill>
              <a:schemeClr val="tx1"/>
            </a:solidFill>
            <a:prstDash val="dash"/>
            <a:round/>
            <a:headEnd/>
            <a:tailEnd/>
          </a:ln>
          <a:effectLst/>
        </p:spPr>
        <p:txBody>
          <a:bodyPr/>
          <a:lstStyle/>
          <a:p>
            <a:endParaRPr lang="en-US" dirty="0">
              <a:latin typeface="Calibri" pitchFamily="34" charset="0"/>
              <a:cs typeface="Calibri" pitchFamily="34" charset="0"/>
            </a:endParaRPr>
          </a:p>
        </p:txBody>
      </p:sp>
      <p:sp>
        <p:nvSpPr>
          <p:cNvPr id="82" name="Title 81"/>
          <p:cNvSpPr>
            <a:spLocks noGrp="1"/>
          </p:cNvSpPr>
          <p:nvPr>
            <p:ph type="title"/>
          </p:nvPr>
        </p:nvSpPr>
        <p:spPr>
          <a:xfrm>
            <a:off x="762000" y="274320"/>
            <a:ext cx="8171688" cy="1021080"/>
          </a:xfrm>
        </p:spPr>
        <p:txBody>
          <a:bodyPr>
            <a:normAutofit fontScale="90000"/>
          </a:bodyPr>
          <a:lstStyle/>
          <a:p>
            <a:r>
              <a:rPr lang="fr-FR" sz="4400" dirty="0" smtClean="0"/>
              <a:t>Antidepressant Activity in </a:t>
            </a:r>
            <a:br>
              <a:rPr lang="fr-FR" sz="4400" dirty="0" smtClean="0"/>
            </a:br>
            <a:r>
              <a:rPr lang="fr-FR" sz="4400" dirty="0" smtClean="0"/>
              <a:t>Severely Depressed Patients</a:t>
            </a:r>
            <a:endParaRPr lang="en-US" dirty="0"/>
          </a:p>
        </p:txBody>
      </p:sp>
      <p:sp>
        <p:nvSpPr>
          <p:cNvPr id="77" name="Down Arrow 76"/>
          <p:cNvSpPr/>
          <p:nvPr/>
        </p:nvSpPr>
        <p:spPr>
          <a:xfrm>
            <a:off x="7887222" y="2031304"/>
            <a:ext cx="990600" cy="2819400"/>
          </a:xfrm>
          <a:prstGeom prst="downArrow">
            <a:avLst/>
          </a:prstGeom>
        </p:spPr>
        <p:style>
          <a:lnRef idx="1">
            <a:schemeClr val="accent3"/>
          </a:lnRef>
          <a:fillRef idx="2">
            <a:schemeClr val="accent3"/>
          </a:fillRef>
          <a:effectRef idx="1">
            <a:schemeClr val="accent3"/>
          </a:effectRef>
          <a:fontRef idx="minor">
            <a:schemeClr val="dk1"/>
          </a:fontRef>
        </p:style>
        <p:txBody>
          <a:bodyPr vert="vert" rtlCol="0" anchor="ctr"/>
          <a:lstStyle/>
          <a:p>
            <a:pPr algn="ctr"/>
            <a:r>
              <a:rPr lang="en-US" dirty="0" smtClean="0">
                <a:latin typeface="Calibri" pitchFamily="34" charset="0"/>
                <a:cs typeface="Calibri" pitchFamily="34" charset="0"/>
              </a:rPr>
              <a:t>More Severe Depression</a:t>
            </a:r>
            <a:endParaRPr lang="en-US" dirty="0">
              <a:latin typeface="Calibri" pitchFamily="34" charset="0"/>
              <a:cs typeface="Calibri" pitchFamily="34" charset="0"/>
            </a:endParaRPr>
          </a:p>
        </p:txBody>
      </p:sp>
      <p:sp>
        <p:nvSpPr>
          <p:cNvPr id="79" name="Rectangle 78"/>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Montgomery SA, Kasper S. </a:t>
            </a:r>
            <a:r>
              <a:rPr lang="en-US" sz="1200" i="1" dirty="0" smtClean="0">
                <a:latin typeface="Calibri" pitchFamily="34" charset="0"/>
                <a:cs typeface="Calibri" pitchFamily="34" charset="0"/>
              </a:rPr>
              <a:t>Int J Clin Psychiatry. </a:t>
            </a:r>
            <a:r>
              <a:rPr lang="en-US" sz="1200" dirty="0" smtClean="0">
                <a:latin typeface="Calibri" pitchFamily="34" charset="0"/>
                <a:cs typeface="Calibri" pitchFamily="34" charset="0"/>
              </a:rPr>
              <a:t>2007.</a:t>
            </a:r>
            <a:endParaRPr lang="en-US" sz="1200" dirty="0">
              <a:latin typeface="Calibri" pitchFamily="34" charset="0"/>
              <a:cs typeface="Calibri" pitchFamily="34" charset="0"/>
            </a:endParaRPr>
          </a:p>
        </p:txBody>
      </p:sp>
      <p:sp>
        <p:nvSpPr>
          <p:cNvPr id="75" name="TextBox 74"/>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7055"/>
                                        </p:tgtEl>
                                        <p:attrNameLst>
                                          <p:attrName>style.visibility</p:attrName>
                                        </p:attrNameLst>
                                      </p:cBhvr>
                                      <p:to>
                                        <p:strVal val="visible"/>
                                      </p:to>
                                    </p:set>
                                    <p:anim calcmode="lin" valueType="num">
                                      <p:cBhvr>
                                        <p:cTn id="7" dur="500" fill="hold"/>
                                        <p:tgtEl>
                                          <p:spTgt spid="87055"/>
                                        </p:tgtEl>
                                        <p:attrNameLst>
                                          <p:attrName>ppt_w</p:attrName>
                                        </p:attrNameLst>
                                      </p:cBhvr>
                                      <p:tavLst>
                                        <p:tav tm="0">
                                          <p:val>
                                            <p:fltVal val="0"/>
                                          </p:val>
                                        </p:tav>
                                        <p:tav tm="100000">
                                          <p:val>
                                            <p:strVal val="#ppt_w"/>
                                          </p:val>
                                        </p:tav>
                                      </p:tavLst>
                                    </p:anim>
                                    <p:anim calcmode="lin" valueType="num">
                                      <p:cBhvr>
                                        <p:cTn id="8" dur="500" fill="hold"/>
                                        <p:tgtEl>
                                          <p:spTgt spid="87055"/>
                                        </p:tgtEl>
                                        <p:attrNameLst>
                                          <p:attrName>ppt_h</p:attrName>
                                        </p:attrNameLst>
                                      </p:cBhvr>
                                      <p:tavLst>
                                        <p:tav tm="0">
                                          <p:val>
                                            <p:fltVal val="0"/>
                                          </p:val>
                                        </p:tav>
                                        <p:tav tm="100000">
                                          <p:val>
                                            <p:strVal val="#ppt_h"/>
                                          </p:val>
                                        </p:tav>
                                      </p:tavLst>
                                    </p:anim>
                                    <p:animEffect transition="in" filter="fade">
                                      <p:cBhvr>
                                        <p:cTn id="9" dur="500"/>
                                        <p:tgtEl>
                                          <p:spTgt spid="8705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87057"/>
                                        </p:tgtEl>
                                        <p:attrNameLst>
                                          <p:attrName>style.visibility</p:attrName>
                                        </p:attrNameLst>
                                      </p:cBhvr>
                                      <p:to>
                                        <p:strVal val="visible"/>
                                      </p:to>
                                    </p:set>
                                    <p:anim calcmode="lin" valueType="num">
                                      <p:cBhvr>
                                        <p:cTn id="12" dur="500" fill="hold"/>
                                        <p:tgtEl>
                                          <p:spTgt spid="87057"/>
                                        </p:tgtEl>
                                        <p:attrNameLst>
                                          <p:attrName>ppt_w</p:attrName>
                                        </p:attrNameLst>
                                      </p:cBhvr>
                                      <p:tavLst>
                                        <p:tav tm="0">
                                          <p:val>
                                            <p:fltVal val="0"/>
                                          </p:val>
                                        </p:tav>
                                        <p:tav tm="100000">
                                          <p:val>
                                            <p:strVal val="#ppt_w"/>
                                          </p:val>
                                        </p:tav>
                                      </p:tavLst>
                                    </p:anim>
                                    <p:anim calcmode="lin" valueType="num">
                                      <p:cBhvr>
                                        <p:cTn id="13" dur="500" fill="hold"/>
                                        <p:tgtEl>
                                          <p:spTgt spid="87057"/>
                                        </p:tgtEl>
                                        <p:attrNameLst>
                                          <p:attrName>ppt_h</p:attrName>
                                        </p:attrNameLst>
                                      </p:cBhvr>
                                      <p:tavLst>
                                        <p:tav tm="0">
                                          <p:val>
                                            <p:fltVal val="0"/>
                                          </p:val>
                                        </p:tav>
                                        <p:tav tm="100000">
                                          <p:val>
                                            <p:strVal val="#ppt_h"/>
                                          </p:val>
                                        </p:tav>
                                      </p:tavLst>
                                    </p:anim>
                                    <p:animEffect transition="in" filter="fade">
                                      <p:cBhvr>
                                        <p:cTn id="14" dur="500"/>
                                        <p:tgtEl>
                                          <p:spTgt spid="8705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87058"/>
                                        </p:tgtEl>
                                        <p:attrNameLst>
                                          <p:attrName>style.visibility</p:attrName>
                                        </p:attrNameLst>
                                      </p:cBhvr>
                                      <p:to>
                                        <p:strVal val="visible"/>
                                      </p:to>
                                    </p:set>
                                    <p:anim calcmode="lin" valueType="num">
                                      <p:cBhvr>
                                        <p:cTn id="19" dur="500" fill="hold"/>
                                        <p:tgtEl>
                                          <p:spTgt spid="87058"/>
                                        </p:tgtEl>
                                        <p:attrNameLst>
                                          <p:attrName>ppt_w</p:attrName>
                                        </p:attrNameLst>
                                      </p:cBhvr>
                                      <p:tavLst>
                                        <p:tav tm="0">
                                          <p:val>
                                            <p:fltVal val="0"/>
                                          </p:val>
                                        </p:tav>
                                        <p:tav tm="100000">
                                          <p:val>
                                            <p:strVal val="#ppt_w"/>
                                          </p:val>
                                        </p:tav>
                                      </p:tavLst>
                                    </p:anim>
                                    <p:anim calcmode="lin" valueType="num">
                                      <p:cBhvr>
                                        <p:cTn id="20" dur="500" fill="hold"/>
                                        <p:tgtEl>
                                          <p:spTgt spid="87058"/>
                                        </p:tgtEl>
                                        <p:attrNameLst>
                                          <p:attrName>ppt_h</p:attrName>
                                        </p:attrNameLst>
                                      </p:cBhvr>
                                      <p:tavLst>
                                        <p:tav tm="0">
                                          <p:val>
                                            <p:fltVal val="0"/>
                                          </p:val>
                                        </p:tav>
                                        <p:tav tm="100000">
                                          <p:val>
                                            <p:strVal val="#ppt_h"/>
                                          </p:val>
                                        </p:tav>
                                      </p:tavLst>
                                    </p:anim>
                                    <p:animEffect transition="in" filter="fade">
                                      <p:cBhvr>
                                        <p:cTn id="21" dur="500"/>
                                        <p:tgtEl>
                                          <p:spTgt spid="87058"/>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87056"/>
                                        </p:tgtEl>
                                        <p:attrNameLst>
                                          <p:attrName>style.visibility</p:attrName>
                                        </p:attrNameLst>
                                      </p:cBhvr>
                                      <p:to>
                                        <p:strVal val="visible"/>
                                      </p:to>
                                    </p:set>
                                    <p:anim calcmode="lin" valueType="num">
                                      <p:cBhvr>
                                        <p:cTn id="24" dur="500" fill="hold"/>
                                        <p:tgtEl>
                                          <p:spTgt spid="87056"/>
                                        </p:tgtEl>
                                        <p:attrNameLst>
                                          <p:attrName>ppt_w</p:attrName>
                                        </p:attrNameLst>
                                      </p:cBhvr>
                                      <p:tavLst>
                                        <p:tav tm="0">
                                          <p:val>
                                            <p:fltVal val="0"/>
                                          </p:val>
                                        </p:tav>
                                        <p:tav tm="100000">
                                          <p:val>
                                            <p:strVal val="#ppt_w"/>
                                          </p:val>
                                        </p:tav>
                                      </p:tavLst>
                                    </p:anim>
                                    <p:anim calcmode="lin" valueType="num">
                                      <p:cBhvr>
                                        <p:cTn id="25" dur="500" fill="hold"/>
                                        <p:tgtEl>
                                          <p:spTgt spid="87056"/>
                                        </p:tgtEl>
                                        <p:attrNameLst>
                                          <p:attrName>ppt_h</p:attrName>
                                        </p:attrNameLst>
                                      </p:cBhvr>
                                      <p:tavLst>
                                        <p:tav tm="0">
                                          <p:val>
                                            <p:fltVal val="0"/>
                                          </p:val>
                                        </p:tav>
                                        <p:tav tm="100000">
                                          <p:val>
                                            <p:strVal val="#ppt_h"/>
                                          </p:val>
                                        </p:tav>
                                      </p:tavLst>
                                    </p:anim>
                                    <p:animEffect transition="in" filter="fade">
                                      <p:cBhvr>
                                        <p:cTn id="26" dur="500"/>
                                        <p:tgtEl>
                                          <p:spTgt spid="87056"/>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slide(fromTop)">
                                      <p:cBhvr>
                                        <p:cTn id="31" dur="500"/>
                                        <p:tgtEl>
                                          <p:spTgt spid="77"/>
                                        </p:tgtEl>
                                      </p:cBhvr>
                                    </p:animEffect>
                                  </p:childTnLst>
                                </p:cTn>
                              </p:par>
                            </p:childTnLst>
                          </p:cTn>
                        </p:par>
                        <p:par>
                          <p:cTn id="32" fill="hold">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87122"/>
                                        </p:tgtEl>
                                        <p:attrNameLst>
                                          <p:attrName>style.visibility</p:attrName>
                                        </p:attrNameLst>
                                      </p:cBhvr>
                                      <p:to>
                                        <p:strVal val="visible"/>
                                      </p:to>
                                    </p:set>
                                    <p:animEffect transition="in" filter="wipe(up)">
                                      <p:cBhvr>
                                        <p:cTn id="35" dur="500"/>
                                        <p:tgtEl>
                                          <p:spTgt spid="87122"/>
                                        </p:tgtEl>
                                      </p:cBhvr>
                                    </p:animEffect>
                                  </p:childTnLst>
                                </p:cTn>
                              </p:par>
                            </p:childTnLst>
                          </p:cTn>
                        </p:par>
                        <p:par>
                          <p:cTn id="36" fill="hold">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87121"/>
                                        </p:tgtEl>
                                        <p:attrNameLst>
                                          <p:attrName>style.visibility</p:attrName>
                                        </p:attrNameLst>
                                      </p:cBhvr>
                                      <p:to>
                                        <p:strVal val="visible"/>
                                      </p:to>
                                    </p:set>
                                    <p:animEffect transition="in" filter="wipe(up)">
                                      <p:cBhvr>
                                        <p:cTn id="39" dur="500"/>
                                        <p:tgtEl>
                                          <p:spTgt spid="87121"/>
                                        </p:tgtEl>
                                      </p:cBhvr>
                                    </p:animEffect>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87050"/>
                                        </p:tgtEl>
                                        <p:attrNameLst>
                                          <p:attrName>style.visibility</p:attrName>
                                        </p:attrNameLst>
                                      </p:cBhvr>
                                      <p:to>
                                        <p:strVal val="visible"/>
                                      </p:to>
                                    </p:set>
                                    <p:animEffect transition="in" filter="wipe(up)">
                                      <p:cBhvr>
                                        <p:cTn id="43" dur="500"/>
                                        <p:tgtEl>
                                          <p:spTgt spid="87050"/>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87052"/>
                                        </p:tgtEl>
                                        <p:attrNameLst>
                                          <p:attrName>style.visibility</p:attrName>
                                        </p:attrNameLst>
                                      </p:cBhvr>
                                      <p:to>
                                        <p:strVal val="visible"/>
                                      </p:to>
                                    </p:set>
                                    <p:animEffect transition="in" filter="wipe(up)">
                                      <p:cBhvr>
                                        <p:cTn id="47" dur="500"/>
                                        <p:tgtEl>
                                          <p:spTgt spid="87052"/>
                                        </p:tgtEl>
                                      </p:cBhvr>
                                    </p:animEffect>
                                  </p:childTnLst>
                                </p:cTn>
                              </p:par>
                            </p:childTnLst>
                          </p:cTn>
                        </p:par>
                        <p:par>
                          <p:cTn id="48" fill="hold">
                            <p:stCondLst>
                              <p:cond delay="2500"/>
                            </p:stCondLst>
                            <p:childTnLst>
                              <p:par>
                                <p:cTn id="49" presetID="22" presetClass="entr" presetSubtype="1" fill="hold" grpId="0" nodeType="afterEffect">
                                  <p:stCondLst>
                                    <p:cond delay="0"/>
                                  </p:stCondLst>
                                  <p:childTnLst>
                                    <p:set>
                                      <p:cBhvr>
                                        <p:cTn id="50" dur="1" fill="hold">
                                          <p:stCondLst>
                                            <p:cond delay="0"/>
                                          </p:stCondLst>
                                        </p:cTn>
                                        <p:tgtEl>
                                          <p:spTgt spid="87053"/>
                                        </p:tgtEl>
                                        <p:attrNameLst>
                                          <p:attrName>style.visibility</p:attrName>
                                        </p:attrNameLst>
                                      </p:cBhvr>
                                      <p:to>
                                        <p:strVal val="visible"/>
                                      </p:to>
                                    </p:set>
                                    <p:animEffect transition="in" filter="wipe(up)">
                                      <p:cBhvr>
                                        <p:cTn id="51" dur="500"/>
                                        <p:tgtEl>
                                          <p:spTgt spid="8705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87060"/>
                                        </p:tgtEl>
                                        <p:attrNameLst>
                                          <p:attrName>style.visibility</p:attrName>
                                        </p:attrNameLst>
                                      </p:cBhvr>
                                      <p:to>
                                        <p:strVal val="visible"/>
                                      </p:to>
                                    </p:set>
                                    <p:anim calcmode="lin" valueType="num">
                                      <p:cBhvr>
                                        <p:cTn id="56" dur="500" fill="hold"/>
                                        <p:tgtEl>
                                          <p:spTgt spid="87060"/>
                                        </p:tgtEl>
                                        <p:attrNameLst>
                                          <p:attrName>ppt_w</p:attrName>
                                        </p:attrNameLst>
                                      </p:cBhvr>
                                      <p:tavLst>
                                        <p:tav tm="0">
                                          <p:val>
                                            <p:fltVal val="0"/>
                                          </p:val>
                                        </p:tav>
                                        <p:tav tm="100000">
                                          <p:val>
                                            <p:strVal val="#ppt_w"/>
                                          </p:val>
                                        </p:tav>
                                      </p:tavLst>
                                    </p:anim>
                                    <p:anim calcmode="lin" valueType="num">
                                      <p:cBhvr>
                                        <p:cTn id="57" dur="500" fill="hold"/>
                                        <p:tgtEl>
                                          <p:spTgt spid="87060"/>
                                        </p:tgtEl>
                                        <p:attrNameLst>
                                          <p:attrName>ppt_h</p:attrName>
                                        </p:attrNameLst>
                                      </p:cBhvr>
                                      <p:tavLst>
                                        <p:tav tm="0">
                                          <p:val>
                                            <p:fltVal val="0"/>
                                          </p:val>
                                        </p:tav>
                                        <p:tav tm="100000">
                                          <p:val>
                                            <p:strVal val="#ppt_h"/>
                                          </p:val>
                                        </p:tav>
                                      </p:tavLst>
                                    </p:anim>
                                    <p:animEffect transition="in" filter="fade">
                                      <p:cBhvr>
                                        <p:cTn id="58" dur="500"/>
                                        <p:tgtEl>
                                          <p:spTgt spid="87060"/>
                                        </p:tgtEl>
                                      </p:cBhvr>
                                    </p:animEffect>
                                  </p:childTnLst>
                                </p:cTn>
                              </p:par>
                              <p:par>
                                <p:cTn id="59" presetID="53" presetClass="entr" presetSubtype="0"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Effect transition="in" filter="fade">
                                      <p:cBhvr>
                                        <p:cTn id="63" dur="500"/>
                                        <p:tgtEl>
                                          <p:spTgt spid="3"/>
                                        </p:tgtEl>
                                      </p:cBhvr>
                                    </p:animEffect>
                                  </p:childTnLst>
                                </p:cTn>
                              </p:par>
                              <p:par>
                                <p:cTn id="64" presetID="53" presetClass="entr" presetSubtype="0" fill="hold" grpId="0" nodeType="withEffect">
                                  <p:stCondLst>
                                    <p:cond delay="0"/>
                                  </p:stCondLst>
                                  <p:childTnLst>
                                    <p:set>
                                      <p:cBhvr>
                                        <p:cTn id="65" dur="1" fill="hold">
                                          <p:stCondLst>
                                            <p:cond delay="0"/>
                                          </p:stCondLst>
                                        </p:cTn>
                                        <p:tgtEl>
                                          <p:spTgt spid="87068"/>
                                        </p:tgtEl>
                                        <p:attrNameLst>
                                          <p:attrName>style.visibility</p:attrName>
                                        </p:attrNameLst>
                                      </p:cBhvr>
                                      <p:to>
                                        <p:strVal val="visible"/>
                                      </p:to>
                                    </p:set>
                                    <p:anim calcmode="lin" valueType="num">
                                      <p:cBhvr>
                                        <p:cTn id="66" dur="500" fill="hold"/>
                                        <p:tgtEl>
                                          <p:spTgt spid="87068"/>
                                        </p:tgtEl>
                                        <p:attrNameLst>
                                          <p:attrName>ppt_w</p:attrName>
                                        </p:attrNameLst>
                                      </p:cBhvr>
                                      <p:tavLst>
                                        <p:tav tm="0">
                                          <p:val>
                                            <p:fltVal val="0"/>
                                          </p:val>
                                        </p:tav>
                                        <p:tav tm="100000">
                                          <p:val>
                                            <p:strVal val="#ppt_w"/>
                                          </p:val>
                                        </p:tav>
                                      </p:tavLst>
                                    </p:anim>
                                    <p:anim calcmode="lin" valueType="num">
                                      <p:cBhvr>
                                        <p:cTn id="67" dur="500" fill="hold"/>
                                        <p:tgtEl>
                                          <p:spTgt spid="87068"/>
                                        </p:tgtEl>
                                        <p:attrNameLst>
                                          <p:attrName>ppt_h</p:attrName>
                                        </p:attrNameLst>
                                      </p:cBhvr>
                                      <p:tavLst>
                                        <p:tav tm="0">
                                          <p:val>
                                            <p:fltVal val="0"/>
                                          </p:val>
                                        </p:tav>
                                        <p:tav tm="100000">
                                          <p:val>
                                            <p:strVal val="#ppt_h"/>
                                          </p:val>
                                        </p:tav>
                                      </p:tavLst>
                                    </p:anim>
                                    <p:animEffect transition="in" filter="fade">
                                      <p:cBhvr>
                                        <p:cTn id="68" dur="500"/>
                                        <p:tgtEl>
                                          <p:spTgt spid="87068"/>
                                        </p:tgtEl>
                                      </p:cBhvr>
                                    </p:animEffect>
                                  </p:childTnLst>
                                </p:cTn>
                              </p:par>
                              <p:par>
                                <p:cTn id="69" presetID="53" presetClass="entr" presetSubtype="0" fill="hold"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500" fill="hold"/>
                                        <p:tgtEl>
                                          <p:spTgt spid="6"/>
                                        </p:tgtEl>
                                        <p:attrNameLst>
                                          <p:attrName>ppt_w</p:attrName>
                                        </p:attrNameLst>
                                      </p:cBhvr>
                                      <p:tavLst>
                                        <p:tav tm="0">
                                          <p:val>
                                            <p:fltVal val="0"/>
                                          </p:val>
                                        </p:tav>
                                        <p:tav tm="100000">
                                          <p:val>
                                            <p:strVal val="#ppt_w"/>
                                          </p:val>
                                        </p:tav>
                                      </p:tavLst>
                                    </p:anim>
                                    <p:anim calcmode="lin" valueType="num">
                                      <p:cBhvr>
                                        <p:cTn id="72" dur="500" fill="hold"/>
                                        <p:tgtEl>
                                          <p:spTgt spid="6"/>
                                        </p:tgtEl>
                                        <p:attrNameLst>
                                          <p:attrName>ppt_h</p:attrName>
                                        </p:attrNameLst>
                                      </p:cBhvr>
                                      <p:tavLst>
                                        <p:tav tm="0">
                                          <p:val>
                                            <p:fltVal val="0"/>
                                          </p:val>
                                        </p:tav>
                                        <p:tav tm="100000">
                                          <p:val>
                                            <p:strVal val="#ppt_h"/>
                                          </p:val>
                                        </p:tav>
                                      </p:tavLst>
                                    </p:anim>
                                    <p:animEffect transition="in" filter="fade">
                                      <p:cBhvr>
                                        <p:cTn id="73" dur="500"/>
                                        <p:tgtEl>
                                          <p:spTgt spid="6"/>
                                        </p:tgtEl>
                                      </p:cBhvr>
                                    </p:animEffect>
                                  </p:childTnLst>
                                </p:cTn>
                              </p:par>
                              <p:par>
                                <p:cTn id="74" presetID="53" presetClass="entr" presetSubtype="0" fill="hold" grpId="0" nodeType="withEffect">
                                  <p:stCondLst>
                                    <p:cond delay="0"/>
                                  </p:stCondLst>
                                  <p:childTnLst>
                                    <p:set>
                                      <p:cBhvr>
                                        <p:cTn id="75" dur="1" fill="hold">
                                          <p:stCondLst>
                                            <p:cond delay="0"/>
                                          </p:stCondLst>
                                        </p:cTn>
                                        <p:tgtEl>
                                          <p:spTgt spid="87076"/>
                                        </p:tgtEl>
                                        <p:attrNameLst>
                                          <p:attrName>style.visibility</p:attrName>
                                        </p:attrNameLst>
                                      </p:cBhvr>
                                      <p:to>
                                        <p:strVal val="visible"/>
                                      </p:to>
                                    </p:set>
                                    <p:anim calcmode="lin" valueType="num">
                                      <p:cBhvr>
                                        <p:cTn id="76" dur="500" fill="hold"/>
                                        <p:tgtEl>
                                          <p:spTgt spid="87076"/>
                                        </p:tgtEl>
                                        <p:attrNameLst>
                                          <p:attrName>ppt_w</p:attrName>
                                        </p:attrNameLst>
                                      </p:cBhvr>
                                      <p:tavLst>
                                        <p:tav tm="0">
                                          <p:val>
                                            <p:fltVal val="0"/>
                                          </p:val>
                                        </p:tav>
                                        <p:tav tm="100000">
                                          <p:val>
                                            <p:strVal val="#ppt_w"/>
                                          </p:val>
                                        </p:tav>
                                      </p:tavLst>
                                    </p:anim>
                                    <p:anim calcmode="lin" valueType="num">
                                      <p:cBhvr>
                                        <p:cTn id="77" dur="500" fill="hold"/>
                                        <p:tgtEl>
                                          <p:spTgt spid="87076"/>
                                        </p:tgtEl>
                                        <p:attrNameLst>
                                          <p:attrName>ppt_h</p:attrName>
                                        </p:attrNameLst>
                                      </p:cBhvr>
                                      <p:tavLst>
                                        <p:tav tm="0">
                                          <p:val>
                                            <p:fltVal val="0"/>
                                          </p:val>
                                        </p:tav>
                                        <p:tav tm="100000">
                                          <p:val>
                                            <p:strVal val="#ppt_h"/>
                                          </p:val>
                                        </p:tav>
                                      </p:tavLst>
                                    </p:anim>
                                    <p:animEffect transition="in" filter="fade">
                                      <p:cBhvr>
                                        <p:cTn id="78" dur="500"/>
                                        <p:tgtEl>
                                          <p:spTgt spid="87076"/>
                                        </p:tgtEl>
                                      </p:cBhvr>
                                    </p:animEffect>
                                  </p:childTnLst>
                                </p:cTn>
                              </p:par>
                              <p:par>
                                <p:cTn id="79" presetID="53"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anim calcmode="lin" valueType="num">
                                      <p:cBhvr>
                                        <p:cTn id="81" dur="500" fill="hold"/>
                                        <p:tgtEl>
                                          <p:spTgt spid="9"/>
                                        </p:tgtEl>
                                        <p:attrNameLst>
                                          <p:attrName>ppt_w</p:attrName>
                                        </p:attrNameLst>
                                      </p:cBhvr>
                                      <p:tavLst>
                                        <p:tav tm="0">
                                          <p:val>
                                            <p:fltVal val="0"/>
                                          </p:val>
                                        </p:tav>
                                        <p:tav tm="100000">
                                          <p:val>
                                            <p:strVal val="#ppt_w"/>
                                          </p:val>
                                        </p:tav>
                                      </p:tavLst>
                                    </p:anim>
                                    <p:anim calcmode="lin" valueType="num">
                                      <p:cBhvr>
                                        <p:cTn id="82" dur="500" fill="hold"/>
                                        <p:tgtEl>
                                          <p:spTgt spid="9"/>
                                        </p:tgtEl>
                                        <p:attrNameLst>
                                          <p:attrName>ppt_h</p:attrName>
                                        </p:attrNameLst>
                                      </p:cBhvr>
                                      <p:tavLst>
                                        <p:tav tm="0">
                                          <p:val>
                                            <p:fltVal val="0"/>
                                          </p:val>
                                        </p:tav>
                                        <p:tav tm="100000">
                                          <p:val>
                                            <p:strVal val="#ppt_h"/>
                                          </p:val>
                                        </p:tav>
                                      </p:tavLst>
                                    </p:anim>
                                    <p:animEffect transition="in" filter="fade">
                                      <p:cBhvr>
                                        <p:cTn id="83" dur="500"/>
                                        <p:tgtEl>
                                          <p:spTgt spid="9"/>
                                        </p:tgtEl>
                                      </p:cBhvr>
                                    </p:animEffect>
                                  </p:childTnLst>
                                </p:cTn>
                              </p:par>
                              <p:par>
                                <p:cTn id="84" presetID="53" presetClass="entr" presetSubtype="0" fill="hold" grpId="0" nodeType="withEffect">
                                  <p:stCondLst>
                                    <p:cond delay="0"/>
                                  </p:stCondLst>
                                  <p:childTnLst>
                                    <p:set>
                                      <p:cBhvr>
                                        <p:cTn id="85" dur="1" fill="hold">
                                          <p:stCondLst>
                                            <p:cond delay="0"/>
                                          </p:stCondLst>
                                        </p:cTn>
                                        <p:tgtEl>
                                          <p:spTgt spid="87084"/>
                                        </p:tgtEl>
                                        <p:attrNameLst>
                                          <p:attrName>style.visibility</p:attrName>
                                        </p:attrNameLst>
                                      </p:cBhvr>
                                      <p:to>
                                        <p:strVal val="visible"/>
                                      </p:to>
                                    </p:set>
                                    <p:anim calcmode="lin" valueType="num">
                                      <p:cBhvr>
                                        <p:cTn id="86" dur="500" fill="hold"/>
                                        <p:tgtEl>
                                          <p:spTgt spid="87084"/>
                                        </p:tgtEl>
                                        <p:attrNameLst>
                                          <p:attrName>ppt_w</p:attrName>
                                        </p:attrNameLst>
                                      </p:cBhvr>
                                      <p:tavLst>
                                        <p:tav tm="0">
                                          <p:val>
                                            <p:fltVal val="0"/>
                                          </p:val>
                                        </p:tav>
                                        <p:tav tm="100000">
                                          <p:val>
                                            <p:strVal val="#ppt_w"/>
                                          </p:val>
                                        </p:tav>
                                      </p:tavLst>
                                    </p:anim>
                                    <p:anim calcmode="lin" valueType="num">
                                      <p:cBhvr>
                                        <p:cTn id="87" dur="500" fill="hold"/>
                                        <p:tgtEl>
                                          <p:spTgt spid="87084"/>
                                        </p:tgtEl>
                                        <p:attrNameLst>
                                          <p:attrName>ppt_h</p:attrName>
                                        </p:attrNameLst>
                                      </p:cBhvr>
                                      <p:tavLst>
                                        <p:tav tm="0">
                                          <p:val>
                                            <p:fltVal val="0"/>
                                          </p:val>
                                        </p:tav>
                                        <p:tav tm="100000">
                                          <p:val>
                                            <p:strVal val="#ppt_h"/>
                                          </p:val>
                                        </p:tav>
                                      </p:tavLst>
                                    </p:anim>
                                    <p:animEffect transition="in" filter="fade">
                                      <p:cBhvr>
                                        <p:cTn id="88" dur="500"/>
                                        <p:tgtEl>
                                          <p:spTgt spid="87084"/>
                                        </p:tgtEl>
                                      </p:cBhvr>
                                    </p:animEffect>
                                  </p:childTnLst>
                                </p:cTn>
                              </p:par>
                              <p:par>
                                <p:cTn id="89" presetID="53" presetClass="entr" presetSubtype="0" fill="hold" nodeType="with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0" grpId="0"/>
      <p:bldP spid="87052" grpId="0"/>
      <p:bldP spid="87053" grpId="0"/>
      <p:bldP spid="87055" grpId="0"/>
      <p:bldP spid="87056" grpId="0"/>
      <p:bldP spid="87057" grpId="0" animBg="1"/>
      <p:bldP spid="87058" grpId="0" animBg="1"/>
      <p:bldP spid="87060" grpId="0"/>
      <p:bldP spid="87068" grpId="0"/>
      <p:bldP spid="87076" grpId="0"/>
      <p:bldP spid="87084" grpId="0"/>
      <p:bldP spid="87121" grpId="0"/>
      <p:bldP spid="87122" grpId="0"/>
      <p:bldP spid="7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320"/>
            <a:ext cx="8171688" cy="1097280"/>
          </a:xfrm>
        </p:spPr>
        <p:txBody>
          <a:bodyPr>
            <a:normAutofit fontScale="90000"/>
          </a:bodyPr>
          <a:lstStyle/>
          <a:p>
            <a:r>
              <a:rPr lang="en-US" dirty="0" smtClean="0"/>
              <a:t>Valdoxan Significantly Decreases Depression as Early as 1</a:t>
            </a:r>
            <a:r>
              <a:rPr lang="en-US" sz="4000" dirty="0" smtClean="0"/>
              <a:t> </a:t>
            </a:r>
            <a:r>
              <a:rPr lang="en-US" dirty="0" smtClean="0"/>
              <a:t>Week</a:t>
            </a:r>
            <a:endParaRPr lang="en-US" dirty="0"/>
          </a:p>
        </p:txBody>
      </p:sp>
      <p:sp>
        <p:nvSpPr>
          <p:cNvPr id="44" name="Rectangle 43"/>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Stahl SM et al. </a:t>
            </a:r>
            <a:r>
              <a:rPr lang="en-US" sz="1200" i="1" dirty="0" smtClean="0">
                <a:latin typeface="Calibri" pitchFamily="34" charset="0"/>
                <a:cs typeface="Calibri" pitchFamily="34" charset="0"/>
              </a:rPr>
              <a:t>J </a:t>
            </a:r>
            <a:r>
              <a:rPr lang="en-US" sz="1200" i="1" dirty="0" err="1" smtClean="0">
                <a:latin typeface="Calibri" pitchFamily="34" charset="0"/>
                <a:cs typeface="Calibri" pitchFamily="34" charset="0"/>
              </a:rPr>
              <a:t>Clin</a:t>
            </a:r>
            <a:r>
              <a:rPr lang="en-US" sz="1200" i="1" dirty="0" smtClean="0">
                <a:latin typeface="Calibri" pitchFamily="34" charset="0"/>
                <a:cs typeface="Calibri" pitchFamily="34" charset="0"/>
              </a:rPr>
              <a:t> Psychiatry. </a:t>
            </a:r>
            <a:r>
              <a:rPr lang="en-US" sz="1200" dirty="0" smtClean="0">
                <a:latin typeface="Calibri" pitchFamily="34" charset="0"/>
                <a:cs typeface="Calibri" pitchFamily="34" charset="0"/>
              </a:rPr>
              <a:t>2010.</a:t>
            </a:r>
            <a:endParaRPr lang="en-US" sz="1200" dirty="0">
              <a:latin typeface="Calibri" pitchFamily="34" charset="0"/>
              <a:cs typeface="Calibri" pitchFamily="34" charset="0"/>
            </a:endParaRPr>
          </a:p>
        </p:txBody>
      </p:sp>
      <p:grpSp>
        <p:nvGrpSpPr>
          <p:cNvPr id="114" name="Group 113"/>
          <p:cNvGrpSpPr/>
          <p:nvPr/>
        </p:nvGrpSpPr>
        <p:grpSpPr>
          <a:xfrm>
            <a:off x="2133600" y="5715000"/>
            <a:ext cx="5715000" cy="674132"/>
            <a:chOff x="2133600" y="5943600"/>
            <a:chExt cx="5715000" cy="674132"/>
          </a:xfrm>
        </p:grpSpPr>
        <p:cxnSp>
          <p:nvCxnSpPr>
            <p:cNvPr id="50" name="Straight Connector 49"/>
            <p:cNvCxnSpPr/>
            <p:nvPr/>
          </p:nvCxnSpPr>
          <p:spPr>
            <a:xfrm>
              <a:off x="2133600" y="5943600"/>
              <a:ext cx="5715000" cy="0"/>
            </a:xfrm>
            <a:prstGeom prst="line">
              <a:avLst/>
            </a:prstGeom>
          </p:spPr>
          <p:style>
            <a:lnRef idx="3">
              <a:schemeClr val="dk1"/>
            </a:lnRef>
            <a:fillRef idx="0">
              <a:schemeClr val="dk1"/>
            </a:fillRef>
            <a:effectRef idx="2">
              <a:schemeClr val="dk1"/>
            </a:effectRef>
            <a:fontRef idx="minor">
              <a:schemeClr val="tx1"/>
            </a:fontRef>
          </p:style>
        </p:cxnSp>
        <p:sp>
          <p:nvSpPr>
            <p:cNvPr id="51" name="TextBox 50"/>
            <p:cNvSpPr txBox="1"/>
            <p:nvPr/>
          </p:nvSpPr>
          <p:spPr>
            <a:xfrm>
              <a:off x="2466536" y="5943600"/>
              <a:ext cx="300082" cy="369332"/>
            </a:xfrm>
            <a:prstGeom prst="rect">
              <a:avLst/>
            </a:prstGeom>
            <a:noFill/>
          </p:spPr>
          <p:txBody>
            <a:bodyPr wrap="none" rtlCol="0">
              <a:spAutoFit/>
            </a:bodyPr>
            <a:lstStyle/>
            <a:p>
              <a:r>
                <a:rPr lang="en-US" dirty="0" smtClean="0">
                  <a:latin typeface="Calibri" pitchFamily="34" charset="0"/>
                  <a:cs typeface="Calibri" pitchFamily="34" charset="0"/>
                </a:rPr>
                <a:t>0</a:t>
              </a:r>
              <a:endParaRPr lang="en-US" dirty="0">
                <a:latin typeface="Calibri" pitchFamily="34" charset="0"/>
                <a:cs typeface="Calibri" pitchFamily="34" charset="0"/>
              </a:endParaRPr>
            </a:p>
          </p:txBody>
        </p:sp>
        <p:sp>
          <p:nvSpPr>
            <p:cNvPr id="52" name="TextBox 51"/>
            <p:cNvSpPr txBox="1"/>
            <p:nvPr/>
          </p:nvSpPr>
          <p:spPr>
            <a:xfrm>
              <a:off x="3505200" y="5943600"/>
              <a:ext cx="300082" cy="369332"/>
            </a:xfrm>
            <a:prstGeom prst="rect">
              <a:avLst/>
            </a:prstGeom>
            <a:noFill/>
          </p:spPr>
          <p:txBody>
            <a:bodyPr wrap="none" rtlCol="0">
              <a:spAutoFit/>
            </a:bodyPr>
            <a:lstStyle/>
            <a:p>
              <a:r>
                <a:rPr lang="en-US" dirty="0" smtClean="0">
                  <a:latin typeface="Calibri" pitchFamily="34" charset="0"/>
                  <a:cs typeface="Calibri" pitchFamily="34" charset="0"/>
                </a:rPr>
                <a:t>2</a:t>
              </a:r>
              <a:endParaRPr lang="en-US" dirty="0">
                <a:latin typeface="Calibri" pitchFamily="34" charset="0"/>
                <a:cs typeface="Calibri" pitchFamily="34" charset="0"/>
              </a:endParaRPr>
            </a:p>
          </p:txBody>
        </p:sp>
        <p:sp>
          <p:nvSpPr>
            <p:cNvPr id="53" name="TextBox 52"/>
            <p:cNvSpPr txBox="1"/>
            <p:nvPr/>
          </p:nvSpPr>
          <p:spPr>
            <a:xfrm>
              <a:off x="4572000" y="5943600"/>
              <a:ext cx="300082" cy="369332"/>
            </a:xfrm>
            <a:prstGeom prst="rect">
              <a:avLst/>
            </a:prstGeom>
            <a:noFill/>
          </p:spPr>
          <p:txBody>
            <a:bodyPr wrap="none" rtlCol="0">
              <a:spAutoFit/>
            </a:bodyPr>
            <a:lstStyle/>
            <a:p>
              <a:r>
                <a:rPr lang="en-US" dirty="0" smtClean="0">
                  <a:latin typeface="Calibri" pitchFamily="34" charset="0"/>
                  <a:cs typeface="Calibri" pitchFamily="34" charset="0"/>
                </a:rPr>
                <a:t>4</a:t>
              </a:r>
              <a:endParaRPr lang="en-US" dirty="0">
                <a:latin typeface="Calibri" pitchFamily="34" charset="0"/>
                <a:cs typeface="Calibri" pitchFamily="34" charset="0"/>
              </a:endParaRPr>
            </a:p>
          </p:txBody>
        </p:sp>
        <p:sp>
          <p:nvSpPr>
            <p:cNvPr id="54" name="TextBox 53"/>
            <p:cNvSpPr txBox="1"/>
            <p:nvPr/>
          </p:nvSpPr>
          <p:spPr>
            <a:xfrm>
              <a:off x="5638800" y="5943600"/>
              <a:ext cx="300082" cy="369332"/>
            </a:xfrm>
            <a:prstGeom prst="rect">
              <a:avLst/>
            </a:prstGeom>
            <a:noFill/>
          </p:spPr>
          <p:txBody>
            <a:bodyPr wrap="none" rtlCol="0">
              <a:spAutoFit/>
            </a:bodyPr>
            <a:lstStyle/>
            <a:p>
              <a:r>
                <a:rPr lang="en-US" dirty="0" smtClean="0">
                  <a:latin typeface="Calibri" pitchFamily="34" charset="0"/>
                  <a:cs typeface="Calibri" pitchFamily="34" charset="0"/>
                </a:rPr>
                <a:t>6</a:t>
              </a:r>
              <a:endParaRPr lang="en-US" dirty="0">
                <a:latin typeface="Calibri" pitchFamily="34" charset="0"/>
                <a:cs typeface="Calibri" pitchFamily="34" charset="0"/>
              </a:endParaRPr>
            </a:p>
          </p:txBody>
        </p:sp>
        <p:sp>
          <p:nvSpPr>
            <p:cNvPr id="55" name="TextBox 54"/>
            <p:cNvSpPr txBox="1"/>
            <p:nvPr/>
          </p:nvSpPr>
          <p:spPr>
            <a:xfrm>
              <a:off x="6553200" y="5943600"/>
              <a:ext cx="300082" cy="369332"/>
            </a:xfrm>
            <a:prstGeom prst="rect">
              <a:avLst/>
            </a:prstGeom>
            <a:noFill/>
          </p:spPr>
          <p:txBody>
            <a:bodyPr wrap="none" rtlCol="0">
              <a:spAutoFit/>
            </a:bodyPr>
            <a:lstStyle/>
            <a:p>
              <a:r>
                <a:rPr lang="en-US" dirty="0" smtClean="0">
                  <a:latin typeface="Calibri" pitchFamily="34" charset="0"/>
                  <a:cs typeface="Calibri" pitchFamily="34" charset="0"/>
                </a:rPr>
                <a:t>8</a:t>
              </a:r>
              <a:endParaRPr lang="en-US" dirty="0">
                <a:latin typeface="Calibri" pitchFamily="34" charset="0"/>
                <a:cs typeface="Calibri" pitchFamily="34" charset="0"/>
              </a:endParaRPr>
            </a:p>
          </p:txBody>
        </p:sp>
        <p:sp>
          <p:nvSpPr>
            <p:cNvPr id="56" name="TextBox 55"/>
            <p:cNvSpPr txBox="1"/>
            <p:nvPr/>
          </p:nvSpPr>
          <p:spPr>
            <a:xfrm>
              <a:off x="4495800" y="6248400"/>
              <a:ext cx="736227" cy="369332"/>
            </a:xfrm>
            <a:prstGeom prst="rect">
              <a:avLst/>
            </a:prstGeom>
            <a:noFill/>
          </p:spPr>
          <p:txBody>
            <a:bodyPr wrap="none" rtlCol="0">
              <a:spAutoFit/>
            </a:bodyPr>
            <a:lstStyle/>
            <a:p>
              <a:r>
                <a:rPr lang="en-US" dirty="0" smtClean="0">
                  <a:latin typeface="Calibri" pitchFamily="34" charset="0"/>
                  <a:cs typeface="Calibri" pitchFamily="34" charset="0"/>
                </a:rPr>
                <a:t>Week</a:t>
              </a:r>
              <a:endParaRPr lang="en-US" dirty="0">
                <a:latin typeface="Calibri" pitchFamily="34" charset="0"/>
                <a:cs typeface="Calibri" pitchFamily="34" charset="0"/>
              </a:endParaRPr>
            </a:p>
          </p:txBody>
        </p:sp>
      </p:grpSp>
      <p:grpSp>
        <p:nvGrpSpPr>
          <p:cNvPr id="71" name="Group 70"/>
          <p:cNvGrpSpPr/>
          <p:nvPr/>
        </p:nvGrpSpPr>
        <p:grpSpPr>
          <a:xfrm>
            <a:off x="2590800" y="2286000"/>
            <a:ext cx="4114800" cy="3035808"/>
            <a:chOff x="2590800" y="2514600"/>
            <a:chExt cx="4114800" cy="3035808"/>
          </a:xfrm>
        </p:grpSpPr>
        <p:grpSp>
          <p:nvGrpSpPr>
            <p:cNvPr id="68" name="Group 67"/>
            <p:cNvGrpSpPr/>
            <p:nvPr/>
          </p:nvGrpSpPr>
          <p:grpSpPr>
            <a:xfrm>
              <a:off x="2630658" y="2588455"/>
              <a:ext cx="4074942" cy="2961953"/>
              <a:chOff x="2630658" y="2588455"/>
              <a:chExt cx="4074942" cy="2961953"/>
            </a:xfrm>
          </p:grpSpPr>
          <p:sp>
            <p:nvSpPr>
              <p:cNvPr id="45" name="Freeform 44"/>
              <p:cNvSpPr/>
              <p:nvPr/>
            </p:nvSpPr>
            <p:spPr>
              <a:xfrm>
                <a:off x="2630658" y="2588455"/>
                <a:ext cx="4074942" cy="2897945"/>
              </a:xfrm>
              <a:custGeom>
                <a:avLst/>
                <a:gdLst>
                  <a:gd name="connsiteX0" fmla="*/ 0 w 4206240"/>
                  <a:gd name="connsiteY0" fmla="*/ 0 h 2855742"/>
                  <a:gd name="connsiteX1" fmla="*/ 534573 w 4206240"/>
                  <a:gd name="connsiteY1" fmla="*/ 1392702 h 2855742"/>
                  <a:gd name="connsiteX2" fmla="*/ 1069145 w 4206240"/>
                  <a:gd name="connsiteY2" fmla="*/ 2067951 h 2855742"/>
                  <a:gd name="connsiteX3" fmla="*/ 1575582 w 4206240"/>
                  <a:gd name="connsiteY3" fmla="*/ 2447779 h 2855742"/>
                  <a:gd name="connsiteX4" fmla="*/ 2082019 w 4206240"/>
                  <a:gd name="connsiteY4" fmla="*/ 2602523 h 2855742"/>
                  <a:gd name="connsiteX5" fmla="*/ 3137096 w 4206240"/>
                  <a:gd name="connsiteY5" fmla="*/ 2743200 h 2855742"/>
                  <a:gd name="connsiteX6" fmla="*/ 4206240 w 4206240"/>
                  <a:gd name="connsiteY6" fmla="*/ 2855742 h 2855742"/>
                  <a:gd name="connsiteX0" fmla="*/ 0 w 3922542"/>
                  <a:gd name="connsiteY0" fmla="*/ 0 h 2897945"/>
                  <a:gd name="connsiteX1" fmla="*/ 534573 w 3922542"/>
                  <a:gd name="connsiteY1" fmla="*/ 1392702 h 2897945"/>
                  <a:gd name="connsiteX2" fmla="*/ 1069145 w 3922542"/>
                  <a:gd name="connsiteY2" fmla="*/ 2067951 h 2897945"/>
                  <a:gd name="connsiteX3" fmla="*/ 1575582 w 3922542"/>
                  <a:gd name="connsiteY3" fmla="*/ 2447779 h 2897945"/>
                  <a:gd name="connsiteX4" fmla="*/ 2082019 w 3922542"/>
                  <a:gd name="connsiteY4" fmla="*/ 2602523 h 2897945"/>
                  <a:gd name="connsiteX5" fmla="*/ 3137096 w 3922542"/>
                  <a:gd name="connsiteY5" fmla="*/ 2743200 h 2897945"/>
                  <a:gd name="connsiteX6" fmla="*/ 3922542 w 3922542"/>
                  <a:gd name="connsiteY6" fmla="*/ 2897945 h 2897945"/>
                  <a:gd name="connsiteX0" fmla="*/ 0 w 3922542"/>
                  <a:gd name="connsiteY0" fmla="*/ 0 h 2897945"/>
                  <a:gd name="connsiteX1" fmla="*/ 534573 w 3922542"/>
                  <a:gd name="connsiteY1" fmla="*/ 1392702 h 2897945"/>
                  <a:gd name="connsiteX2" fmla="*/ 1069145 w 3922542"/>
                  <a:gd name="connsiteY2" fmla="*/ 2067951 h 2897945"/>
                  <a:gd name="connsiteX3" fmla="*/ 1575582 w 3922542"/>
                  <a:gd name="connsiteY3" fmla="*/ 2447779 h 2897945"/>
                  <a:gd name="connsiteX4" fmla="*/ 2082019 w 3922542"/>
                  <a:gd name="connsiteY4" fmla="*/ 2602523 h 2897945"/>
                  <a:gd name="connsiteX5" fmla="*/ 3160542 w 3922542"/>
                  <a:gd name="connsiteY5" fmla="*/ 2821745 h 2897945"/>
                  <a:gd name="connsiteX6" fmla="*/ 3922542 w 3922542"/>
                  <a:gd name="connsiteY6" fmla="*/ 2897945 h 2897945"/>
                  <a:gd name="connsiteX0" fmla="*/ 0 w 3922542"/>
                  <a:gd name="connsiteY0" fmla="*/ 0 h 2897945"/>
                  <a:gd name="connsiteX1" fmla="*/ 534573 w 3922542"/>
                  <a:gd name="connsiteY1" fmla="*/ 1392702 h 2897945"/>
                  <a:gd name="connsiteX2" fmla="*/ 1069145 w 3922542"/>
                  <a:gd name="connsiteY2" fmla="*/ 2067951 h 2897945"/>
                  <a:gd name="connsiteX3" fmla="*/ 1575582 w 3922542"/>
                  <a:gd name="connsiteY3" fmla="*/ 2447779 h 2897945"/>
                  <a:gd name="connsiteX4" fmla="*/ 2017542 w 3922542"/>
                  <a:gd name="connsiteY4" fmla="*/ 2669345 h 2897945"/>
                  <a:gd name="connsiteX5" fmla="*/ 3160542 w 3922542"/>
                  <a:gd name="connsiteY5" fmla="*/ 2821745 h 2897945"/>
                  <a:gd name="connsiteX6" fmla="*/ 3922542 w 3922542"/>
                  <a:gd name="connsiteY6" fmla="*/ 2897945 h 289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2542" h="2897945">
                    <a:moveTo>
                      <a:pt x="0" y="0"/>
                    </a:moveTo>
                    <a:lnTo>
                      <a:pt x="534573" y="1392702"/>
                    </a:lnTo>
                    <a:lnTo>
                      <a:pt x="1069145" y="2067951"/>
                    </a:lnTo>
                    <a:lnTo>
                      <a:pt x="1575582" y="2447779"/>
                    </a:lnTo>
                    <a:lnTo>
                      <a:pt x="2017542" y="2669345"/>
                    </a:lnTo>
                    <a:lnTo>
                      <a:pt x="3160542" y="2821745"/>
                    </a:lnTo>
                    <a:lnTo>
                      <a:pt x="3922542" y="2897945"/>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latin typeface="Calibri" pitchFamily="34" charset="0"/>
                  <a:cs typeface="Calibri" pitchFamily="34" charset="0"/>
                </a:endParaRPr>
              </a:p>
            </p:txBody>
          </p:sp>
          <p:sp>
            <p:nvSpPr>
              <p:cNvPr id="84" name="Isosceles Triangle 83"/>
              <p:cNvSpPr/>
              <p:nvPr/>
            </p:nvSpPr>
            <p:spPr>
              <a:xfrm>
                <a:off x="3124200" y="3886200"/>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85" name="Isosceles Triangle 84"/>
              <p:cNvSpPr/>
              <p:nvPr/>
            </p:nvSpPr>
            <p:spPr>
              <a:xfrm>
                <a:off x="3581400" y="4419600"/>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86" name="Isosceles Triangle 85"/>
              <p:cNvSpPr/>
              <p:nvPr/>
            </p:nvSpPr>
            <p:spPr>
              <a:xfrm>
                <a:off x="4038600" y="4800600"/>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87" name="Isosceles Triangle 86"/>
              <p:cNvSpPr/>
              <p:nvPr/>
            </p:nvSpPr>
            <p:spPr>
              <a:xfrm>
                <a:off x="4648200" y="5141976"/>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88" name="Isosceles Triangle 87"/>
              <p:cNvSpPr/>
              <p:nvPr/>
            </p:nvSpPr>
            <p:spPr>
              <a:xfrm>
                <a:off x="5553456" y="5282184"/>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89" name="Isosceles Triangle 88"/>
              <p:cNvSpPr/>
              <p:nvPr/>
            </p:nvSpPr>
            <p:spPr>
              <a:xfrm>
                <a:off x="6580632" y="5398008"/>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grpSp>
        <p:sp>
          <p:nvSpPr>
            <p:cNvPr id="90" name="Isosceles Triangle 89"/>
            <p:cNvSpPr/>
            <p:nvPr/>
          </p:nvSpPr>
          <p:spPr>
            <a:xfrm>
              <a:off x="2590800" y="2514600"/>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grpSp>
      <p:grpSp>
        <p:nvGrpSpPr>
          <p:cNvPr id="70" name="Group 69"/>
          <p:cNvGrpSpPr/>
          <p:nvPr/>
        </p:nvGrpSpPr>
        <p:grpSpPr>
          <a:xfrm>
            <a:off x="2621281" y="2286000"/>
            <a:ext cx="4084320" cy="2682240"/>
            <a:chOff x="2621281" y="2514600"/>
            <a:chExt cx="4084320" cy="2682240"/>
          </a:xfrm>
        </p:grpSpPr>
        <p:sp>
          <p:nvSpPr>
            <p:cNvPr id="46" name="Freeform 45"/>
            <p:cNvSpPr/>
            <p:nvPr/>
          </p:nvSpPr>
          <p:spPr>
            <a:xfrm>
              <a:off x="2630659" y="2560320"/>
              <a:ext cx="4074942" cy="2621280"/>
            </a:xfrm>
            <a:custGeom>
              <a:avLst/>
              <a:gdLst>
                <a:gd name="connsiteX0" fmla="*/ 0 w 4178105"/>
                <a:gd name="connsiteY0" fmla="*/ 0 h 2307102"/>
                <a:gd name="connsiteX1" fmla="*/ 506437 w 4178105"/>
                <a:gd name="connsiteY1" fmla="*/ 998806 h 2307102"/>
                <a:gd name="connsiteX2" fmla="*/ 1041010 w 4178105"/>
                <a:gd name="connsiteY2" fmla="*/ 1519311 h 2307102"/>
                <a:gd name="connsiteX3" fmla="*/ 1561514 w 4178105"/>
                <a:gd name="connsiteY3" fmla="*/ 1842868 h 2307102"/>
                <a:gd name="connsiteX4" fmla="*/ 2096087 w 4178105"/>
                <a:gd name="connsiteY4" fmla="*/ 1997612 h 2307102"/>
                <a:gd name="connsiteX5" fmla="*/ 3151164 w 4178105"/>
                <a:gd name="connsiteY5" fmla="*/ 2180492 h 2307102"/>
                <a:gd name="connsiteX6" fmla="*/ 4178105 w 4178105"/>
                <a:gd name="connsiteY6" fmla="*/ 2307102 h 2307102"/>
                <a:gd name="connsiteX0" fmla="*/ 0 w 4178105"/>
                <a:gd name="connsiteY0" fmla="*/ 0 h 2307102"/>
                <a:gd name="connsiteX1" fmla="*/ 506437 w 4178105"/>
                <a:gd name="connsiteY1" fmla="*/ 998806 h 2307102"/>
                <a:gd name="connsiteX2" fmla="*/ 1041010 w 4178105"/>
                <a:gd name="connsiteY2" fmla="*/ 1519311 h 2307102"/>
                <a:gd name="connsiteX3" fmla="*/ 1561514 w 4178105"/>
                <a:gd name="connsiteY3" fmla="*/ 1842868 h 2307102"/>
                <a:gd name="connsiteX4" fmla="*/ 2096087 w 4178105"/>
                <a:gd name="connsiteY4" fmla="*/ 1997612 h 2307102"/>
                <a:gd name="connsiteX5" fmla="*/ 3006167 w 4178105"/>
                <a:gd name="connsiteY5" fmla="*/ 2105901 h 2307102"/>
                <a:gd name="connsiteX6" fmla="*/ 4178105 w 4178105"/>
                <a:gd name="connsiteY6" fmla="*/ 2307102 h 2307102"/>
                <a:gd name="connsiteX0" fmla="*/ 0 w 4178105"/>
                <a:gd name="connsiteY0" fmla="*/ 0 h 2307102"/>
                <a:gd name="connsiteX1" fmla="*/ 506437 w 4178105"/>
                <a:gd name="connsiteY1" fmla="*/ 998806 h 2307102"/>
                <a:gd name="connsiteX2" fmla="*/ 1041010 w 4178105"/>
                <a:gd name="connsiteY2" fmla="*/ 1519311 h 2307102"/>
                <a:gd name="connsiteX3" fmla="*/ 1561514 w 4178105"/>
                <a:gd name="connsiteY3" fmla="*/ 1842868 h 2307102"/>
                <a:gd name="connsiteX4" fmla="*/ 1990489 w 4178105"/>
                <a:gd name="connsiteY4" fmla="*/ 1904700 h 2307102"/>
                <a:gd name="connsiteX5" fmla="*/ 3006167 w 4178105"/>
                <a:gd name="connsiteY5" fmla="*/ 2105901 h 2307102"/>
                <a:gd name="connsiteX6" fmla="*/ 4178105 w 4178105"/>
                <a:gd name="connsiteY6" fmla="*/ 2307102 h 2307102"/>
                <a:gd name="connsiteX0" fmla="*/ 0 w 4178105"/>
                <a:gd name="connsiteY0" fmla="*/ 0 h 2307102"/>
                <a:gd name="connsiteX1" fmla="*/ 506437 w 4178105"/>
                <a:gd name="connsiteY1" fmla="*/ 998806 h 2307102"/>
                <a:gd name="connsiteX2" fmla="*/ 1041010 w 4178105"/>
                <a:gd name="connsiteY2" fmla="*/ 1519311 h 2307102"/>
                <a:gd name="connsiteX3" fmla="*/ 1521714 w 4178105"/>
                <a:gd name="connsiteY3" fmla="*/ 1770567 h 2307102"/>
                <a:gd name="connsiteX4" fmla="*/ 1990489 w 4178105"/>
                <a:gd name="connsiteY4" fmla="*/ 1904700 h 2307102"/>
                <a:gd name="connsiteX5" fmla="*/ 3006167 w 4178105"/>
                <a:gd name="connsiteY5" fmla="*/ 2105901 h 2307102"/>
                <a:gd name="connsiteX6" fmla="*/ 4178105 w 4178105"/>
                <a:gd name="connsiteY6" fmla="*/ 2307102 h 230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8105" h="2307102">
                  <a:moveTo>
                    <a:pt x="0" y="0"/>
                  </a:moveTo>
                  <a:lnTo>
                    <a:pt x="506437" y="998806"/>
                  </a:lnTo>
                  <a:lnTo>
                    <a:pt x="1041010" y="1519311"/>
                  </a:lnTo>
                  <a:lnTo>
                    <a:pt x="1521714" y="1770567"/>
                  </a:lnTo>
                  <a:lnTo>
                    <a:pt x="1990489" y="1904700"/>
                  </a:lnTo>
                  <a:lnTo>
                    <a:pt x="3006167" y="2105901"/>
                  </a:lnTo>
                  <a:lnTo>
                    <a:pt x="4178105" y="2307102"/>
                  </a:ln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latin typeface="Calibri" pitchFamily="34" charset="0"/>
                <a:cs typeface="Calibri" pitchFamily="34" charset="0"/>
              </a:endParaRPr>
            </a:p>
          </p:txBody>
        </p:sp>
        <p:sp>
          <p:nvSpPr>
            <p:cNvPr id="91" name="Oval 90"/>
            <p:cNvSpPr/>
            <p:nvPr/>
          </p:nvSpPr>
          <p:spPr>
            <a:xfrm>
              <a:off x="3593592" y="4213296"/>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92" name="Oval 91"/>
            <p:cNvSpPr/>
            <p:nvPr/>
          </p:nvSpPr>
          <p:spPr>
            <a:xfrm>
              <a:off x="4089748" y="4515618"/>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93" name="Oval 92"/>
            <p:cNvSpPr/>
            <p:nvPr/>
          </p:nvSpPr>
          <p:spPr>
            <a:xfrm>
              <a:off x="4672584" y="4703118"/>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94" name="Oval 93"/>
            <p:cNvSpPr/>
            <p:nvPr/>
          </p:nvSpPr>
          <p:spPr>
            <a:xfrm>
              <a:off x="5593081" y="4915088"/>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95" name="Oval 94"/>
            <p:cNvSpPr/>
            <p:nvPr/>
          </p:nvSpPr>
          <p:spPr>
            <a:xfrm>
              <a:off x="6592824" y="5120640"/>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96" name="Oval 95"/>
            <p:cNvSpPr/>
            <p:nvPr/>
          </p:nvSpPr>
          <p:spPr>
            <a:xfrm>
              <a:off x="2621281" y="2514600"/>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97" name="Oval 96"/>
            <p:cNvSpPr/>
            <p:nvPr/>
          </p:nvSpPr>
          <p:spPr>
            <a:xfrm>
              <a:off x="3122488" y="3674606"/>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grpSp>
      <p:grpSp>
        <p:nvGrpSpPr>
          <p:cNvPr id="69" name="Group 68"/>
          <p:cNvGrpSpPr/>
          <p:nvPr/>
        </p:nvGrpSpPr>
        <p:grpSpPr>
          <a:xfrm>
            <a:off x="2971800" y="3733800"/>
            <a:ext cx="3843234" cy="2084391"/>
            <a:chOff x="2971800" y="3962400"/>
            <a:chExt cx="3843234" cy="2084391"/>
          </a:xfrm>
        </p:grpSpPr>
        <p:sp>
          <p:nvSpPr>
            <p:cNvPr id="98" name="TextBox 97"/>
            <p:cNvSpPr txBox="1"/>
            <p:nvPr/>
          </p:nvSpPr>
          <p:spPr>
            <a:xfrm>
              <a:off x="2971800" y="3962400"/>
              <a:ext cx="389850" cy="584775"/>
            </a:xfrm>
            <a:prstGeom prst="rect">
              <a:avLst/>
            </a:prstGeom>
            <a:noFill/>
          </p:spPr>
          <p:txBody>
            <a:bodyPr wrap="none" rtlCol="0">
              <a:spAutoFit/>
            </a:bodyPr>
            <a:lstStyle/>
            <a:p>
              <a:r>
                <a:rPr lang="en-US" sz="3200" b="1" dirty="0" smtClean="0">
                  <a:latin typeface="Calibri" pitchFamily="34" charset="0"/>
                  <a:cs typeface="Calibri" pitchFamily="34" charset="0"/>
                </a:rPr>
                <a:t>*</a:t>
              </a:r>
              <a:endParaRPr lang="en-US" sz="3200" b="1" dirty="0">
                <a:latin typeface="Calibri" pitchFamily="34" charset="0"/>
                <a:cs typeface="Calibri" pitchFamily="34" charset="0"/>
              </a:endParaRPr>
            </a:p>
          </p:txBody>
        </p:sp>
        <p:sp>
          <p:nvSpPr>
            <p:cNvPr id="99" name="TextBox 98"/>
            <p:cNvSpPr txBox="1"/>
            <p:nvPr/>
          </p:nvSpPr>
          <p:spPr>
            <a:xfrm>
              <a:off x="3432974" y="4495800"/>
              <a:ext cx="389850" cy="584775"/>
            </a:xfrm>
            <a:prstGeom prst="rect">
              <a:avLst/>
            </a:prstGeom>
            <a:noFill/>
          </p:spPr>
          <p:txBody>
            <a:bodyPr wrap="none" rtlCol="0">
              <a:spAutoFit/>
            </a:bodyPr>
            <a:lstStyle/>
            <a:p>
              <a:r>
                <a:rPr lang="en-US" sz="3200" b="1" dirty="0" smtClean="0">
                  <a:latin typeface="Calibri" pitchFamily="34" charset="0"/>
                  <a:cs typeface="Calibri" pitchFamily="34" charset="0"/>
                </a:rPr>
                <a:t>*</a:t>
              </a:r>
              <a:endParaRPr lang="en-US" sz="3200" b="1" dirty="0">
                <a:latin typeface="Calibri" pitchFamily="34" charset="0"/>
                <a:cs typeface="Calibri" pitchFamily="34" charset="0"/>
              </a:endParaRPr>
            </a:p>
          </p:txBody>
        </p:sp>
        <p:sp>
          <p:nvSpPr>
            <p:cNvPr id="100" name="TextBox 99"/>
            <p:cNvSpPr txBox="1"/>
            <p:nvPr/>
          </p:nvSpPr>
          <p:spPr>
            <a:xfrm>
              <a:off x="3886200" y="4866416"/>
              <a:ext cx="389850" cy="584775"/>
            </a:xfrm>
            <a:prstGeom prst="rect">
              <a:avLst/>
            </a:prstGeom>
            <a:noFill/>
          </p:spPr>
          <p:txBody>
            <a:bodyPr wrap="none" rtlCol="0">
              <a:spAutoFit/>
            </a:bodyPr>
            <a:lstStyle/>
            <a:p>
              <a:r>
                <a:rPr lang="en-US" sz="3200" b="1" dirty="0" smtClean="0">
                  <a:latin typeface="Calibri" pitchFamily="34" charset="0"/>
                  <a:cs typeface="Calibri" pitchFamily="34" charset="0"/>
                </a:rPr>
                <a:t>*</a:t>
              </a:r>
              <a:endParaRPr lang="en-US" sz="3200" b="1" dirty="0">
                <a:latin typeface="Calibri" pitchFamily="34" charset="0"/>
                <a:cs typeface="Calibri" pitchFamily="34" charset="0"/>
              </a:endParaRPr>
            </a:p>
          </p:txBody>
        </p:sp>
        <p:sp>
          <p:nvSpPr>
            <p:cNvPr id="101" name="TextBox 100"/>
            <p:cNvSpPr txBox="1"/>
            <p:nvPr/>
          </p:nvSpPr>
          <p:spPr>
            <a:xfrm>
              <a:off x="4495800" y="5209032"/>
              <a:ext cx="389850" cy="584775"/>
            </a:xfrm>
            <a:prstGeom prst="rect">
              <a:avLst/>
            </a:prstGeom>
            <a:noFill/>
          </p:spPr>
          <p:txBody>
            <a:bodyPr wrap="none" rtlCol="0">
              <a:spAutoFit/>
            </a:bodyPr>
            <a:lstStyle/>
            <a:p>
              <a:r>
                <a:rPr lang="en-US" sz="3200" b="1" dirty="0" smtClean="0">
                  <a:latin typeface="Calibri" pitchFamily="34" charset="0"/>
                  <a:cs typeface="Calibri" pitchFamily="34" charset="0"/>
                </a:rPr>
                <a:t>*</a:t>
              </a:r>
              <a:endParaRPr lang="en-US" sz="3200" b="1" dirty="0">
                <a:latin typeface="Calibri" pitchFamily="34" charset="0"/>
                <a:cs typeface="Calibri" pitchFamily="34" charset="0"/>
              </a:endParaRPr>
            </a:p>
          </p:txBody>
        </p:sp>
        <p:sp>
          <p:nvSpPr>
            <p:cNvPr id="102" name="TextBox 101"/>
            <p:cNvSpPr txBox="1"/>
            <p:nvPr/>
          </p:nvSpPr>
          <p:spPr>
            <a:xfrm>
              <a:off x="5391912" y="5358384"/>
              <a:ext cx="389850" cy="584775"/>
            </a:xfrm>
            <a:prstGeom prst="rect">
              <a:avLst/>
            </a:prstGeom>
            <a:noFill/>
          </p:spPr>
          <p:txBody>
            <a:bodyPr wrap="none" rtlCol="0">
              <a:spAutoFit/>
            </a:bodyPr>
            <a:lstStyle/>
            <a:p>
              <a:r>
                <a:rPr lang="en-US" sz="3200" b="1" dirty="0" smtClean="0">
                  <a:latin typeface="Calibri" pitchFamily="34" charset="0"/>
                  <a:cs typeface="Calibri" pitchFamily="34" charset="0"/>
                </a:rPr>
                <a:t>*</a:t>
              </a:r>
              <a:endParaRPr lang="en-US" sz="3200" b="1" dirty="0">
                <a:latin typeface="Calibri" pitchFamily="34" charset="0"/>
                <a:cs typeface="Calibri" pitchFamily="34" charset="0"/>
              </a:endParaRPr>
            </a:p>
          </p:txBody>
        </p:sp>
        <p:sp>
          <p:nvSpPr>
            <p:cNvPr id="103" name="TextBox 102"/>
            <p:cNvSpPr txBox="1"/>
            <p:nvPr/>
          </p:nvSpPr>
          <p:spPr>
            <a:xfrm>
              <a:off x="6425184" y="5462016"/>
              <a:ext cx="389850" cy="584775"/>
            </a:xfrm>
            <a:prstGeom prst="rect">
              <a:avLst/>
            </a:prstGeom>
            <a:noFill/>
          </p:spPr>
          <p:txBody>
            <a:bodyPr wrap="none" rtlCol="0">
              <a:spAutoFit/>
            </a:bodyPr>
            <a:lstStyle/>
            <a:p>
              <a:r>
                <a:rPr lang="en-US" sz="3200" b="1" dirty="0" smtClean="0">
                  <a:latin typeface="Calibri" pitchFamily="34" charset="0"/>
                  <a:cs typeface="Calibri" pitchFamily="34" charset="0"/>
                </a:rPr>
                <a:t>*</a:t>
              </a:r>
              <a:endParaRPr lang="en-US" sz="3200" b="1" dirty="0">
                <a:latin typeface="Calibri" pitchFamily="34" charset="0"/>
                <a:cs typeface="Calibri" pitchFamily="34" charset="0"/>
              </a:endParaRPr>
            </a:p>
          </p:txBody>
        </p:sp>
      </p:grpSp>
      <p:sp>
        <p:nvSpPr>
          <p:cNvPr id="104" name="Rectangle 103"/>
          <p:cNvSpPr/>
          <p:nvPr/>
        </p:nvSpPr>
        <p:spPr>
          <a:xfrm>
            <a:off x="4419600" y="2895600"/>
            <a:ext cx="2743200" cy="1219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Calibri" pitchFamily="34" charset="0"/>
                <a:cs typeface="Calibri" pitchFamily="34" charset="0"/>
              </a:rPr>
              <a:t>At week </a:t>
            </a:r>
            <a:r>
              <a:rPr lang="en-US" sz="1900" dirty="0" smtClean="0">
                <a:latin typeface="Calibri" pitchFamily="34" charset="0"/>
                <a:cs typeface="Calibri" pitchFamily="34" charset="0"/>
              </a:rPr>
              <a:t>1</a:t>
            </a:r>
            <a:r>
              <a:rPr lang="en-US" dirty="0" smtClean="0">
                <a:latin typeface="Calibri" pitchFamily="34" charset="0"/>
                <a:cs typeface="Calibri" pitchFamily="34" charset="0"/>
              </a:rPr>
              <a:t>, significance from placebo was p&lt;0.01 and remained at p&lt;0.05 for 8 weeks.</a:t>
            </a:r>
            <a:endParaRPr lang="en-US" dirty="0">
              <a:latin typeface="Calibri" pitchFamily="34" charset="0"/>
              <a:cs typeface="Calibri" pitchFamily="34" charset="0"/>
            </a:endParaRPr>
          </a:p>
        </p:txBody>
      </p:sp>
      <p:grpSp>
        <p:nvGrpSpPr>
          <p:cNvPr id="115" name="Group 114"/>
          <p:cNvGrpSpPr/>
          <p:nvPr/>
        </p:nvGrpSpPr>
        <p:grpSpPr>
          <a:xfrm>
            <a:off x="5029200" y="1600200"/>
            <a:ext cx="1304651" cy="369332"/>
            <a:chOff x="5029200" y="1828800"/>
            <a:chExt cx="1304651" cy="369332"/>
          </a:xfrm>
        </p:grpSpPr>
        <p:cxnSp>
          <p:nvCxnSpPr>
            <p:cNvPr id="108" name="Straight Connector 107"/>
            <p:cNvCxnSpPr/>
            <p:nvPr/>
          </p:nvCxnSpPr>
          <p:spPr>
            <a:xfrm>
              <a:off x="5029200" y="2037304"/>
              <a:ext cx="381000" cy="0"/>
            </a:xfrm>
            <a:prstGeom prst="line">
              <a:avLst/>
            </a:prstGeom>
          </p:spPr>
          <p:style>
            <a:lnRef idx="3">
              <a:schemeClr val="dk1"/>
            </a:lnRef>
            <a:fillRef idx="0">
              <a:schemeClr val="dk1"/>
            </a:fillRef>
            <a:effectRef idx="2">
              <a:schemeClr val="dk1"/>
            </a:effectRef>
            <a:fontRef idx="minor">
              <a:schemeClr val="tx1"/>
            </a:fontRef>
          </p:style>
        </p:cxnSp>
        <p:sp>
          <p:nvSpPr>
            <p:cNvPr id="109" name="Oval 108"/>
            <p:cNvSpPr/>
            <p:nvPr/>
          </p:nvSpPr>
          <p:spPr>
            <a:xfrm>
              <a:off x="5181600" y="1981200"/>
              <a:ext cx="45719"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110" name="TextBox 109"/>
            <p:cNvSpPr txBox="1"/>
            <p:nvPr/>
          </p:nvSpPr>
          <p:spPr>
            <a:xfrm>
              <a:off x="5410200" y="1828800"/>
              <a:ext cx="923651" cy="369332"/>
            </a:xfrm>
            <a:prstGeom prst="rect">
              <a:avLst/>
            </a:prstGeom>
            <a:noFill/>
          </p:spPr>
          <p:txBody>
            <a:bodyPr wrap="none" rtlCol="0">
              <a:spAutoFit/>
            </a:bodyPr>
            <a:lstStyle/>
            <a:p>
              <a:r>
                <a:rPr lang="en-US" dirty="0" smtClean="0">
                  <a:latin typeface="Calibri" pitchFamily="34" charset="0"/>
                  <a:cs typeface="Calibri" pitchFamily="34" charset="0"/>
                </a:rPr>
                <a:t>Placebo</a:t>
              </a:r>
              <a:endParaRPr lang="en-US" dirty="0">
                <a:latin typeface="Calibri" pitchFamily="34" charset="0"/>
                <a:cs typeface="Calibri" pitchFamily="34" charset="0"/>
              </a:endParaRPr>
            </a:p>
          </p:txBody>
        </p:sp>
      </p:grpSp>
      <p:grpSp>
        <p:nvGrpSpPr>
          <p:cNvPr id="116" name="Group 115"/>
          <p:cNvGrpSpPr/>
          <p:nvPr/>
        </p:nvGrpSpPr>
        <p:grpSpPr>
          <a:xfrm>
            <a:off x="5029200" y="1981200"/>
            <a:ext cx="2194638" cy="369332"/>
            <a:chOff x="5029200" y="2209800"/>
            <a:chExt cx="2194638" cy="369332"/>
          </a:xfrm>
        </p:grpSpPr>
        <p:cxnSp>
          <p:nvCxnSpPr>
            <p:cNvPr id="106" name="Straight Connector 105"/>
            <p:cNvCxnSpPr/>
            <p:nvPr/>
          </p:nvCxnSpPr>
          <p:spPr>
            <a:xfrm>
              <a:off x="5029200" y="2362200"/>
              <a:ext cx="381000" cy="0"/>
            </a:xfrm>
            <a:prstGeom prst="line">
              <a:avLst/>
            </a:prstGeom>
          </p:spPr>
          <p:style>
            <a:lnRef idx="3">
              <a:schemeClr val="accent1"/>
            </a:lnRef>
            <a:fillRef idx="0">
              <a:schemeClr val="accent1"/>
            </a:fillRef>
            <a:effectRef idx="2">
              <a:schemeClr val="accent1"/>
            </a:effectRef>
            <a:fontRef idx="minor">
              <a:schemeClr val="tx1"/>
            </a:fontRef>
          </p:style>
        </p:cxnSp>
        <p:sp>
          <p:nvSpPr>
            <p:cNvPr id="107" name="Isosceles Triangle 106"/>
            <p:cNvSpPr/>
            <p:nvPr/>
          </p:nvSpPr>
          <p:spPr>
            <a:xfrm>
              <a:off x="5181600" y="2265904"/>
              <a:ext cx="76200" cy="15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111" name="TextBox 110"/>
            <p:cNvSpPr txBox="1"/>
            <p:nvPr/>
          </p:nvSpPr>
          <p:spPr>
            <a:xfrm>
              <a:off x="5410200" y="2209800"/>
              <a:ext cx="1813638" cy="369332"/>
            </a:xfrm>
            <a:prstGeom prst="rect">
              <a:avLst/>
            </a:prstGeom>
            <a:noFill/>
          </p:spPr>
          <p:txBody>
            <a:bodyPr wrap="none" rtlCol="0">
              <a:spAutoFit/>
            </a:bodyPr>
            <a:lstStyle/>
            <a:p>
              <a:r>
                <a:rPr lang="en-US" dirty="0" smtClean="0">
                  <a:latin typeface="Calibri" pitchFamily="34" charset="0"/>
                  <a:cs typeface="Calibri" pitchFamily="34" charset="0"/>
                </a:rPr>
                <a:t>Valdoxan (25 mg)</a:t>
              </a:r>
              <a:endParaRPr lang="en-US" dirty="0">
                <a:latin typeface="Calibri" pitchFamily="34" charset="0"/>
                <a:cs typeface="Calibri" pitchFamily="34" charset="0"/>
              </a:endParaRPr>
            </a:p>
          </p:txBody>
        </p:sp>
      </p:grpSp>
      <p:grpSp>
        <p:nvGrpSpPr>
          <p:cNvPr id="113" name="Group 112"/>
          <p:cNvGrpSpPr/>
          <p:nvPr/>
        </p:nvGrpSpPr>
        <p:grpSpPr>
          <a:xfrm>
            <a:off x="1219201" y="1447800"/>
            <a:ext cx="914399" cy="4407932"/>
            <a:chOff x="1219201" y="1676400"/>
            <a:chExt cx="914399" cy="4407932"/>
          </a:xfrm>
        </p:grpSpPr>
        <p:cxnSp>
          <p:nvCxnSpPr>
            <p:cNvPr id="48" name="Straight Connector 47"/>
            <p:cNvCxnSpPr/>
            <p:nvPr/>
          </p:nvCxnSpPr>
          <p:spPr>
            <a:xfrm rot="5400000">
              <a:off x="114300" y="3924300"/>
              <a:ext cx="4038600" cy="0"/>
            </a:xfrm>
            <a:prstGeom prst="line">
              <a:avLst/>
            </a:prstGeom>
          </p:spPr>
          <p:style>
            <a:lnRef idx="3">
              <a:schemeClr val="dk1"/>
            </a:lnRef>
            <a:fillRef idx="0">
              <a:schemeClr val="dk1"/>
            </a:fillRef>
            <a:effectRef idx="2">
              <a:schemeClr val="dk1"/>
            </a:effectRef>
            <a:fontRef idx="minor">
              <a:schemeClr val="tx1"/>
            </a:fontRef>
          </p:style>
        </p:cxnSp>
        <p:sp>
          <p:nvSpPr>
            <p:cNvPr id="57" name="TextBox 56"/>
            <p:cNvSpPr txBox="1"/>
            <p:nvPr/>
          </p:nvSpPr>
          <p:spPr>
            <a:xfrm>
              <a:off x="1676400" y="5715000"/>
              <a:ext cx="415498" cy="369332"/>
            </a:xfrm>
            <a:prstGeom prst="rect">
              <a:avLst/>
            </a:prstGeom>
            <a:noFill/>
          </p:spPr>
          <p:txBody>
            <a:bodyPr wrap="none" rtlCol="0">
              <a:spAutoFit/>
            </a:bodyPr>
            <a:lstStyle/>
            <a:p>
              <a:r>
                <a:rPr lang="en-US" dirty="0" smtClean="0">
                  <a:latin typeface="Calibri" pitchFamily="34" charset="0"/>
                  <a:cs typeface="Calibri" pitchFamily="34" charset="0"/>
                </a:rPr>
                <a:t>12</a:t>
              </a:r>
              <a:endParaRPr lang="en-US" dirty="0">
                <a:latin typeface="Calibri" pitchFamily="34" charset="0"/>
                <a:cs typeface="Calibri" pitchFamily="34" charset="0"/>
              </a:endParaRPr>
            </a:p>
          </p:txBody>
        </p:sp>
        <p:sp>
          <p:nvSpPr>
            <p:cNvPr id="58" name="TextBox 57"/>
            <p:cNvSpPr txBox="1"/>
            <p:nvPr/>
          </p:nvSpPr>
          <p:spPr>
            <a:xfrm>
              <a:off x="1676400" y="5257800"/>
              <a:ext cx="415498" cy="369332"/>
            </a:xfrm>
            <a:prstGeom prst="rect">
              <a:avLst/>
            </a:prstGeom>
            <a:noFill/>
          </p:spPr>
          <p:txBody>
            <a:bodyPr wrap="none" rtlCol="0">
              <a:spAutoFit/>
            </a:bodyPr>
            <a:lstStyle/>
            <a:p>
              <a:r>
                <a:rPr lang="en-US" dirty="0" smtClean="0">
                  <a:latin typeface="Calibri" pitchFamily="34" charset="0"/>
                  <a:cs typeface="Calibri" pitchFamily="34" charset="0"/>
                </a:rPr>
                <a:t>14</a:t>
              </a:r>
              <a:endParaRPr lang="en-US" dirty="0">
                <a:latin typeface="Calibri" pitchFamily="34" charset="0"/>
                <a:cs typeface="Calibri" pitchFamily="34" charset="0"/>
              </a:endParaRPr>
            </a:p>
          </p:txBody>
        </p:sp>
        <p:sp>
          <p:nvSpPr>
            <p:cNvPr id="59" name="TextBox 58"/>
            <p:cNvSpPr txBox="1"/>
            <p:nvPr/>
          </p:nvSpPr>
          <p:spPr>
            <a:xfrm>
              <a:off x="1676400" y="4800600"/>
              <a:ext cx="415498" cy="369332"/>
            </a:xfrm>
            <a:prstGeom prst="rect">
              <a:avLst/>
            </a:prstGeom>
            <a:noFill/>
          </p:spPr>
          <p:txBody>
            <a:bodyPr wrap="none" rtlCol="0">
              <a:spAutoFit/>
            </a:bodyPr>
            <a:lstStyle/>
            <a:p>
              <a:r>
                <a:rPr lang="en-US" dirty="0" smtClean="0">
                  <a:latin typeface="Calibri" pitchFamily="34" charset="0"/>
                  <a:cs typeface="Calibri" pitchFamily="34" charset="0"/>
                </a:rPr>
                <a:t>16</a:t>
              </a:r>
              <a:endParaRPr lang="en-US" dirty="0">
                <a:latin typeface="Calibri" pitchFamily="34" charset="0"/>
                <a:cs typeface="Calibri" pitchFamily="34" charset="0"/>
              </a:endParaRPr>
            </a:p>
          </p:txBody>
        </p:sp>
        <p:sp>
          <p:nvSpPr>
            <p:cNvPr id="60" name="TextBox 59"/>
            <p:cNvSpPr txBox="1"/>
            <p:nvPr/>
          </p:nvSpPr>
          <p:spPr>
            <a:xfrm>
              <a:off x="1676400" y="4343400"/>
              <a:ext cx="415498" cy="369332"/>
            </a:xfrm>
            <a:prstGeom prst="rect">
              <a:avLst/>
            </a:prstGeom>
            <a:noFill/>
          </p:spPr>
          <p:txBody>
            <a:bodyPr wrap="none" rtlCol="0">
              <a:spAutoFit/>
            </a:bodyPr>
            <a:lstStyle/>
            <a:p>
              <a:r>
                <a:rPr lang="en-US" dirty="0" smtClean="0">
                  <a:latin typeface="Calibri" pitchFamily="34" charset="0"/>
                  <a:cs typeface="Calibri" pitchFamily="34" charset="0"/>
                </a:rPr>
                <a:t>18</a:t>
              </a:r>
              <a:endParaRPr lang="en-US" dirty="0">
                <a:latin typeface="Calibri" pitchFamily="34" charset="0"/>
                <a:cs typeface="Calibri" pitchFamily="34" charset="0"/>
              </a:endParaRPr>
            </a:p>
          </p:txBody>
        </p:sp>
        <p:sp>
          <p:nvSpPr>
            <p:cNvPr id="61" name="TextBox 60"/>
            <p:cNvSpPr txBox="1"/>
            <p:nvPr/>
          </p:nvSpPr>
          <p:spPr>
            <a:xfrm>
              <a:off x="1676400" y="3886200"/>
              <a:ext cx="415498" cy="369332"/>
            </a:xfrm>
            <a:prstGeom prst="rect">
              <a:avLst/>
            </a:prstGeom>
            <a:noFill/>
          </p:spPr>
          <p:txBody>
            <a:bodyPr wrap="none" rtlCol="0">
              <a:spAutoFit/>
            </a:bodyPr>
            <a:lstStyle/>
            <a:p>
              <a:r>
                <a:rPr lang="en-US" dirty="0" smtClean="0">
                  <a:latin typeface="Calibri" pitchFamily="34" charset="0"/>
                  <a:cs typeface="Calibri" pitchFamily="34" charset="0"/>
                </a:rPr>
                <a:t>20</a:t>
              </a:r>
              <a:endParaRPr lang="en-US" dirty="0">
                <a:latin typeface="Calibri" pitchFamily="34" charset="0"/>
                <a:cs typeface="Calibri" pitchFamily="34" charset="0"/>
              </a:endParaRPr>
            </a:p>
          </p:txBody>
        </p:sp>
        <p:sp>
          <p:nvSpPr>
            <p:cNvPr id="62" name="TextBox 61"/>
            <p:cNvSpPr txBox="1"/>
            <p:nvPr/>
          </p:nvSpPr>
          <p:spPr>
            <a:xfrm>
              <a:off x="1676400" y="3471204"/>
              <a:ext cx="415498" cy="369332"/>
            </a:xfrm>
            <a:prstGeom prst="rect">
              <a:avLst/>
            </a:prstGeom>
            <a:noFill/>
          </p:spPr>
          <p:txBody>
            <a:bodyPr wrap="none" rtlCol="0">
              <a:spAutoFit/>
            </a:bodyPr>
            <a:lstStyle/>
            <a:p>
              <a:r>
                <a:rPr lang="en-US" dirty="0" smtClean="0">
                  <a:latin typeface="Calibri" pitchFamily="34" charset="0"/>
                  <a:cs typeface="Calibri" pitchFamily="34" charset="0"/>
                </a:rPr>
                <a:t>22</a:t>
              </a:r>
              <a:endParaRPr lang="en-US" dirty="0">
                <a:latin typeface="Calibri" pitchFamily="34" charset="0"/>
                <a:cs typeface="Calibri" pitchFamily="34" charset="0"/>
              </a:endParaRPr>
            </a:p>
          </p:txBody>
        </p:sp>
        <p:sp>
          <p:nvSpPr>
            <p:cNvPr id="63" name="TextBox 62"/>
            <p:cNvSpPr txBox="1"/>
            <p:nvPr/>
          </p:nvSpPr>
          <p:spPr>
            <a:xfrm>
              <a:off x="1676400" y="3019864"/>
              <a:ext cx="415498" cy="369332"/>
            </a:xfrm>
            <a:prstGeom prst="rect">
              <a:avLst/>
            </a:prstGeom>
            <a:noFill/>
          </p:spPr>
          <p:txBody>
            <a:bodyPr wrap="none" rtlCol="0">
              <a:spAutoFit/>
            </a:bodyPr>
            <a:lstStyle/>
            <a:p>
              <a:r>
                <a:rPr lang="en-US" dirty="0" smtClean="0">
                  <a:latin typeface="Calibri" pitchFamily="34" charset="0"/>
                  <a:cs typeface="Calibri" pitchFamily="34" charset="0"/>
                </a:rPr>
                <a:t>24</a:t>
              </a:r>
              <a:endParaRPr lang="en-US" dirty="0">
                <a:latin typeface="Calibri" pitchFamily="34" charset="0"/>
                <a:cs typeface="Calibri" pitchFamily="34" charset="0"/>
              </a:endParaRPr>
            </a:p>
          </p:txBody>
        </p:sp>
        <p:sp>
          <p:nvSpPr>
            <p:cNvPr id="64" name="TextBox 63"/>
            <p:cNvSpPr txBox="1"/>
            <p:nvPr/>
          </p:nvSpPr>
          <p:spPr>
            <a:xfrm>
              <a:off x="1676400" y="2590800"/>
              <a:ext cx="415498" cy="369332"/>
            </a:xfrm>
            <a:prstGeom prst="rect">
              <a:avLst/>
            </a:prstGeom>
            <a:noFill/>
          </p:spPr>
          <p:txBody>
            <a:bodyPr wrap="none" rtlCol="0">
              <a:spAutoFit/>
            </a:bodyPr>
            <a:lstStyle/>
            <a:p>
              <a:r>
                <a:rPr lang="en-US" dirty="0" smtClean="0">
                  <a:latin typeface="Calibri" pitchFamily="34" charset="0"/>
                  <a:cs typeface="Calibri" pitchFamily="34" charset="0"/>
                </a:rPr>
                <a:t>26</a:t>
              </a:r>
              <a:endParaRPr lang="en-US" dirty="0">
                <a:latin typeface="Calibri" pitchFamily="34" charset="0"/>
                <a:cs typeface="Calibri" pitchFamily="34" charset="0"/>
              </a:endParaRPr>
            </a:p>
          </p:txBody>
        </p:sp>
        <p:sp>
          <p:nvSpPr>
            <p:cNvPr id="65" name="TextBox 64"/>
            <p:cNvSpPr txBox="1"/>
            <p:nvPr/>
          </p:nvSpPr>
          <p:spPr>
            <a:xfrm>
              <a:off x="1676400" y="2113672"/>
              <a:ext cx="415498" cy="369332"/>
            </a:xfrm>
            <a:prstGeom prst="rect">
              <a:avLst/>
            </a:prstGeom>
            <a:noFill/>
          </p:spPr>
          <p:txBody>
            <a:bodyPr wrap="none" rtlCol="0">
              <a:spAutoFit/>
            </a:bodyPr>
            <a:lstStyle/>
            <a:p>
              <a:r>
                <a:rPr lang="en-US" dirty="0" smtClean="0">
                  <a:latin typeface="Calibri" pitchFamily="34" charset="0"/>
                  <a:cs typeface="Calibri" pitchFamily="34" charset="0"/>
                </a:rPr>
                <a:t>28</a:t>
              </a:r>
              <a:endParaRPr lang="en-US" dirty="0">
                <a:latin typeface="Calibri" pitchFamily="34" charset="0"/>
                <a:cs typeface="Calibri" pitchFamily="34" charset="0"/>
              </a:endParaRPr>
            </a:p>
          </p:txBody>
        </p:sp>
        <p:sp>
          <p:nvSpPr>
            <p:cNvPr id="66" name="TextBox 65"/>
            <p:cNvSpPr txBox="1"/>
            <p:nvPr/>
          </p:nvSpPr>
          <p:spPr>
            <a:xfrm>
              <a:off x="1676400" y="1676400"/>
              <a:ext cx="415498" cy="369332"/>
            </a:xfrm>
            <a:prstGeom prst="rect">
              <a:avLst/>
            </a:prstGeom>
            <a:noFill/>
          </p:spPr>
          <p:txBody>
            <a:bodyPr wrap="none" rtlCol="0">
              <a:spAutoFit/>
            </a:bodyPr>
            <a:lstStyle/>
            <a:p>
              <a:r>
                <a:rPr lang="en-US" dirty="0" smtClean="0">
                  <a:latin typeface="Calibri" pitchFamily="34" charset="0"/>
                  <a:cs typeface="Calibri" pitchFamily="34" charset="0"/>
                </a:rPr>
                <a:t>30</a:t>
              </a:r>
              <a:endParaRPr lang="en-US" dirty="0">
                <a:latin typeface="Calibri" pitchFamily="34" charset="0"/>
                <a:cs typeface="Calibri" pitchFamily="34" charset="0"/>
              </a:endParaRPr>
            </a:p>
          </p:txBody>
        </p:sp>
        <p:sp>
          <p:nvSpPr>
            <p:cNvPr id="112" name="TextBox 111"/>
            <p:cNvSpPr txBox="1"/>
            <p:nvPr/>
          </p:nvSpPr>
          <p:spPr>
            <a:xfrm rot="16200000">
              <a:off x="124222" y="3816609"/>
              <a:ext cx="2559290" cy="369332"/>
            </a:xfrm>
            <a:prstGeom prst="rect">
              <a:avLst/>
            </a:prstGeom>
            <a:noFill/>
          </p:spPr>
          <p:txBody>
            <a:bodyPr wrap="none" rtlCol="0">
              <a:spAutoFit/>
            </a:bodyPr>
            <a:lstStyle/>
            <a:p>
              <a:r>
                <a:rPr lang="en-US" dirty="0" smtClean="0">
                  <a:latin typeface="Calibri" pitchFamily="34" charset="0"/>
                  <a:cs typeface="Calibri" pitchFamily="34" charset="0"/>
                </a:rPr>
                <a:t>Mean HAM-D Total Score</a:t>
              </a:r>
              <a:endParaRPr lang="en-US" dirty="0">
                <a:latin typeface="Calibri" pitchFamily="34" charset="0"/>
                <a:cs typeface="Calibri" pitchFamily="34" charset="0"/>
              </a:endParaRPr>
            </a:p>
          </p:txBody>
        </p:sp>
      </p:grpSp>
      <p:sp>
        <p:nvSpPr>
          <p:cNvPr id="67" name="TextBox 66"/>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slide(fromBottom)">
                                      <p:cBhvr>
                                        <p:cTn id="7" dur="500"/>
                                        <p:tgtEl>
                                          <p:spTgt spid="1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fade">
                                      <p:cBhvr>
                                        <p:cTn id="12" dur="500"/>
                                        <p:tgtEl>
                                          <p:spTgt spid="115"/>
                                        </p:tgtEl>
                                      </p:cBhvr>
                                    </p:animEffect>
                                  </p:childTnLst>
                                </p:cTn>
                              </p:par>
                              <p:par>
                                <p:cTn id="13" presetID="22" presetClass="entr" presetSubtype="8"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6"/>
                                        </p:tgtEl>
                                        <p:attrNameLst>
                                          <p:attrName>style.visibility</p:attrName>
                                        </p:attrNameLst>
                                      </p:cBhvr>
                                      <p:to>
                                        <p:strVal val="visible"/>
                                      </p:to>
                                    </p:set>
                                    <p:animEffect transition="in" filter="fade">
                                      <p:cBhvr>
                                        <p:cTn id="20" dur="500"/>
                                        <p:tgtEl>
                                          <p:spTgt spid="116"/>
                                        </p:tgtEl>
                                      </p:cBhvr>
                                    </p:animEffect>
                                  </p:childTnLst>
                                </p:cTn>
                              </p:par>
                              <p:par>
                                <p:cTn id="21" presetID="22" presetClass="entr" presetSubtype="8"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wipe(left)">
                                      <p:cBhvr>
                                        <p:cTn id="23" dur="500"/>
                                        <p:tgtEl>
                                          <p:spTgt spid="7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1000"/>
                                        <p:tgtEl>
                                          <p:spTgt spid="104"/>
                                        </p:tgtEl>
                                      </p:cBhvr>
                                    </p:animEffect>
                                  </p:childTnLst>
                                </p:cTn>
                              </p:par>
                              <p:par>
                                <p:cTn id="29" presetID="1" presetClass="entr" presetSubtype="0"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Rectangle 259"/>
          <p:cNvSpPr/>
          <p:nvPr/>
        </p:nvSpPr>
        <p:spPr>
          <a:xfrm>
            <a:off x="1295400" y="1905000"/>
            <a:ext cx="6400800" cy="3962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272393" name="Rectangle 9"/>
          <p:cNvSpPr>
            <a:spLocks noChangeArrowheads="1"/>
          </p:cNvSpPr>
          <p:nvPr/>
        </p:nvSpPr>
        <p:spPr bwMode="auto">
          <a:xfrm>
            <a:off x="4852988" y="5924550"/>
            <a:ext cx="2628900" cy="24765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394" name="Rectangle 10"/>
          <p:cNvSpPr>
            <a:spLocks noChangeArrowheads="1"/>
          </p:cNvSpPr>
          <p:nvPr/>
        </p:nvSpPr>
        <p:spPr bwMode="auto">
          <a:xfrm>
            <a:off x="4927600" y="5924550"/>
            <a:ext cx="781240" cy="246221"/>
          </a:xfrm>
          <a:prstGeom prst="rect">
            <a:avLst/>
          </a:prstGeom>
          <a:noFill/>
          <a:ln w="9525">
            <a:noFill/>
            <a:miter lim="800000"/>
            <a:headEnd/>
            <a:tailEnd/>
          </a:ln>
        </p:spPr>
        <p:txBody>
          <a:bodyPr wrap="none" lIns="0" tIns="0" rIns="0" bIns="0">
            <a:spAutoFit/>
          </a:bodyPr>
          <a:lstStyle/>
          <a:p>
            <a:r>
              <a:rPr lang="fr-FR" sz="1600" b="1" dirty="0">
                <a:solidFill>
                  <a:schemeClr val="accent1"/>
                </a:solidFill>
                <a:latin typeface="Calibri" pitchFamily="34" charset="0"/>
                <a:cs typeface="Calibri" pitchFamily="34" charset="0"/>
              </a:rPr>
              <a:t>Valdoxan</a:t>
            </a:r>
            <a:endParaRPr lang="fr-FR" dirty="0">
              <a:solidFill>
                <a:schemeClr val="accent1"/>
              </a:solidFill>
              <a:latin typeface="Calibri" pitchFamily="34" charset="0"/>
              <a:cs typeface="Calibri" pitchFamily="34" charset="0"/>
            </a:endParaRPr>
          </a:p>
        </p:txBody>
      </p:sp>
      <p:sp>
        <p:nvSpPr>
          <p:cNvPr id="272395" name="Rectangle 11"/>
          <p:cNvSpPr>
            <a:spLocks noChangeArrowheads="1"/>
          </p:cNvSpPr>
          <p:nvPr/>
        </p:nvSpPr>
        <p:spPr bwMode="auto">
          <a:xfrm>
            <a:off x="5872163" y="5924550"/>
            <a:ext cx="208390" cy="246221"/>
          </a:xfrm>
          <a:prstGeom prst="rect">
            <a:avLst/>
          </a:prstGeom>
          <a:noFill/>
          <a:ln w="9525">
            <a:noFill/>
            <a:miter lim="800000"/>
            <a:headEnd/>
            <a:tailEnd/>
          </a:ln>
        </p:spPr>
        <p:txBody>
          <a:bodyPr wrap="none" lIns="0" tIns="0" rIns="0" bIns="0">
            <a:spAutoFit/>
          </a:bodyPr>
          <a:lstStyle/>
          <a:p>
            <a:r>
              <a:rPr lang="fr-FR" sz="1600" b="1" dirty="0">
                <a:solidFill>
                  <a:schemeClr val="accent1"/>
                </a:solidFill>
                <a:latin typeface="Calibri" pitchFamily="34" charset="0"/>
                <a:cs typeface="Calibri" pitchFamily="34" charset="0"/>
              </a:rPr>
              <a:t>25</a:t>
            </a:r>
            <a:endParaRPr lang="fr-FR" dirty="0">
              <a:solidFill>
                <a:schemeClr val="accent1"/>
              </a:solidFill>
              <a:latin typeface="Calibri" pitchFamily="34" charset="0"/>
              <a:cs typeface="Calibri" pitchFamily="34" charset="0"/>
            </a:endParaRPr>
          </a:p>
        </p:txBody>
      </p:sp>
      <p:sp>
        <p:nvSpPr>
          <p:cNvPr id="272396" name="Rectangle 12"/>
          <p:cNvSpPr>
            <a:spLocks noChangeArrowheads="1"/>
          </p:cNvSpPr>
          <p:nvPr/>
        </p:nvSpPr>
        <p:spPr bwMode="auto">
          <a:xfrm>
            <a:off x="6111875" y="5924550"/>
            <a:ext cx="62518" cy="246221"/>
          </a:xfrm>
          <a:prstGeom prst="rect">
            <a:avLst/>
          </a:prstGeom>
          <a:noFill/>
          <a:ln w="9525">
            <a:noFill/>
            <a:miter lim="800000"/>
            <a:headEnd/>
            <a:tailEnd/>
          </a:ln>
        </p:spPr>
        <p:txBody>
          <a:bodyPr wrap="none" lIns="0" tIns="0" rIns="0" bIns="0">
            <a:spAutoFit/>
          </a:bodyPr>
          <a:lstStyle/>
          <a:p>
            <a:r>
              <a:rPr lang="fr-FR" sz="1600" b="1" dirty="0">
                <a:solidFill>
                  <a:schemeClr val="accent1"/>
                </a:solidFill>
                <a:latin typeface="Calibri" pitchFamily="34" charset="0"/>
                <a:cs typeface="Calibri" pitchFamily="34" charset="0"/>
              </a:rPr>
              <a:t>-</a:t>
            </a:r>
            <a:endParaRPr lang="fr-FR" dirty="0">
              <a:solidFill>
                <a:schemeClr val="accent1"/>
              </a:solidFill>
              <a:latin typeface="Calibri" pitchFamily="34" charset="0"/>
              <a:cs typeface="Calibri" pitchFamily="34" charset="0"/>
            </a:endParaRPr>
          </a:p>
        </p:txBody>
      </p:sp>
      <p:sp>
        <p:nvSpPr>
          <p:cNvPr id="272397" name="Rectangle 13"/>
          <p:cNvSpPr>
            <a:spLocks noChangeArrowheads="1"/>
          </p:cNvSpPr>
          <p:nvPr/>
        </p:nvSpPr>
        <p:spPr bwMode="auto">
          <a:xfrm>
            <a:off x="6164263" y="5924550"/>
            <a:ext cx="1219886" cy="246221"/>
          </a:xfrm>
          <a:prstGeom prst="rect">
            <a:avLst/>
          </a:prstGeom>
          <a:noFill/>
          <a:ln w="9525">
            <a:noFill/>
            <a:miter lim="800000"/>
            <a:headEnd/>
            <a:tailEnd/>
          </a:ln>
        </p:spPr>
        <p:txBody>
          <a:bodyPr wrap="none" lIns="0" tIns="0" rIns="0" bIns="0">
            <a:spAutoFit/>
          </a:bodyPr>
          <a:lstStyle/>
          <a:p>
            <a:r>
              <a:rPr lang="fr-FR" sz="1600" b="1" dirty="0">
                <a:solidFill>
                  <a:schemeClr val="accent1"/>
                </a:solidFill>
                <a:latin typeface="Calibri" pitchFamily="34" charset="0"/>
                <a:cs typeface="Calibri" pitchFamily="34" charset="0"/>
              </a:rPr>
              <a:t>50 mg (n=165)</a:t>
            </a:r>
            <a:endParaRPr lang="fr-FR" dirty="0">
              <a:solidFill>
                <a:schemeClr val="accent1"/>
              </a:solidFill>
              <a:latin typeface="Calibri" pitchFamily="34" charset="0"/>
              <a:cs typeface="Calibri" pitchFamily="34" charset="0"/>
            </a:endParaRPr>
          </a:p>
        </p:txBody>
      </p:sp>
      <p:sp>
        <p:nvSpPr>
          <p:cNvPr id="272398" name="Rectangle 14"/>
          <p:cNvSpPr>
            <a:spLocks noChangeArrowheads="1"/>
          </p:cNvSpPr>
          <p:nvPr/>
        </p:nvSpPr>
        <p:spPr bwMode="auto">
          <a:xfrm>
            <a:off x="1576388" y="5924550"/>
            <a:ext cx="2981325" cy="247650"/>
          </a:xfrm>
          <a:prstGeom prst="rect">
            <a:avLst/>
          </a:prstGeom>
          <a:noFill/>
          <a:ln w="9525">
            <a:noFill/>
            <a:miter lim="800000"/>
            <a:headEnd/>
            <a:tailEnd/>
          </a:ln>
        </p:spPr>
        <p:txBody>
          <a:bodyPr/>
          <a:lstStyle/>
          <a:p>
            <a:endParaRPr lang="en-US" dirty="0">
              <a:solidFill>
                <a:schemeClr val="bg1">
                  <a:lumMod val="50000"/>
                </a:schemeClr>
              </a:solidFill>
              <a:latin typeface="Calibri" pitchFamily="34" charset="0"/>
              <a:cs typeface="Calibri" pitchFamily="34" charset="0"/>
            </a:endParaRPr>
          </a:p>
        </p:txBody>
      </p:sp>
      <p:sp>
        <p:nvSpPr>
          <p:cNvPr id="272399" name="Rectangle 15"/>
          <p:cNvSpPr>
            <a:spLocks noChangeArrowheads="1"/>
          </p:cNvSpPr>
          <p:nvPr/>
        </p:nvSpPr>
        <p:spPr bwMode="auto">
          <a:xfrm>
            <a:off x="1649413" y="5924550"/>
            <a:ext cx="977575" cy="246221"/>
          </a:xfrm>
          <a:prstGeom prst="rect">
            <a:avLst/>
          </a:prstGeom>
          <a:noFill/>
          <a:ln w="9525">
            <a:noFill/>
            <a:miter lim="800000"/>
            <a:headEnd/>
            <a:tailEnd/>
          </a:ln>
        </p:spPr>
        <p:txBody>
          <a:bodyPr wrap="none" lIns="0" tIns="0" rIns="0" bIns="0">
            <a:spAutoFit/>
          </a:bodyPr>
          <a:lstStyle/>
          <a:p>
            <a:r>
              <a:rPr lang="fr-FR" sz="1600" b="1" dirty="0" smtClean="0">
                <a:solidFill>
                  <a:schemeClr val="bg1">
                    <a:lumMod val="50000"/>
                  </a:schemeClr>
                </a:solidFill>
                <a:latin typeface="Calibri" pitchFamily="34" charset="0"/>
                <a:cs typeface="Calibri" pitchFamily="34" charset="0"/>
              </a:rPr>
              <a:t>venlafaxine</a:t>
            </a:r>
            <a:endParaRPr lang="fr-FR" dirty="0">
              <a:solidFill>
                <a:schemeClr val="bg1">
                  <a:lumMod val="50000"/>
                </a:schemeClr>
              </a:solidFill>
              <a:latin typeface="Calibri" pitchFamily="34" charset="0"/>
              <a:cs typeface="Calibri" pitchFamily="34" charset="0"/>
            </a:endParaRPr>
          </a:p>
        </p:txBody>
      </p:sp>
      <p:sp>
        <p:nvSpPr>
          <p:cNvPr id="272400" name="Rectangle 16"/>
          <p:cNvSpPr>
            <a:spLocks noChangeArrowheads="1"/>
          </p:cNvSpPr>
          <p:nvPr/>
        </p:nvSpPr>
        <p:spPr bwMode="auto">
          <a:xfrm>
            <a:off x="2833688" y="5924550"/>
            <a:ext cx="208390" cy="246221"/>
          </a:xfrm>
          <a:prstGeom prst="rect">
            <a:avLst/>
          </a:prstGeom>
          <a:noFill/>
          <a:ln w="9525">
            <a:noFill/>
            <a:miter lim="800000"/>
            <a:headEnd/>
            <a:tailEnd/>
          </a:ln>
        </p:spPr>
        <p:txBody>
          <a:bodyPr wrap="none" lIns="0" tIns="0" rIns="0" bIns="0">
            <a:spAutoFit/>
          </a:bodyPr>
          <a:lstStyle/>
          <a:p>
            <a:r>
              <a:rPr lang="fr-FR" sz="1600" b="1" dirty="0">
                <a:solidFill>
                  <a:schemeClr val="bg1">
                    <a:lumMod val="50000"/>
                  </a:schemeClr>
                </a:solidFill>
                <a:latin typeface="Calibri" pitchFamily="34" charset="0"/>
                <a:cs typeface="Calibri" pitchFamily="34" charset="0"/>
              </a:rPr>
              <a:t>75</a:t>
            </a:r>
            <a:endParaRPr lang="fr-FR" dirty="0">
              <a:solidFill>
                <a:schemeClr val="bg1">
                  <a:lumMod val="50000"/>
                </a:schemeClr>
              </a:solidFill>
              <a:latin typeface="Calibri" pitchFamily="34" charset="0"/>
              <a:cs typeface="Calibri" pitchFamily="34" charset="0"/>
            </a:endParaRPr>
          </a:p>
        </p:txBody>
      </p:sp>
      <p:sp>
        <p:nvSpPr>
          <p:cNvPr id="272401" name="Rectangle 17"/>
          <p:cNvSpPr>
            <a:spLocks noChangeArrowheads="1"/>
          </p:cNvSpPr>
          <p:nvPr/>
        </p:nvSpPr>
        <p:spPr bwMode="auto">
          <a:xfrm>
            <a:off x="3073400" y="5924550"/>
            <a:ext cx="62518" cy="246221"/>
          </a:xfrm>
          <a:prstGeom prst="rect">
            <a:avLst/>
          </a:prstGeom>
          <a:noFill/>
          <a:ln w="9525">
            <a:noFill/>
            <a:miter lim="800000"/>
            <a:headEnd/>
            <a:tailEnd/>
          </a:ln>
        </p:spPr>
        <p:txBody>
          <a:bodyPr wrap="none" lIns="0" tIns="0" rIns="0" bIns="0">
            <a:spAutoFit/>
          </a:bodyPr>
          <a:lstStyle/>
          <a:p>
            <a:r>
              <a:rPr lang="fr-FR" sz="1600" b="1" dirty="0">
                <a:solidFill>
                  <a:schemeClr val="bg1">
                    <a:lumMod val="50000"/>
                  </a:schemeClr>
                </a:solidFill>
                <a:latin typeface="Calibri" pitchFamily="34" charset="0"/>
                <a:cs typeface="Calibri" pitchFamily="34" charset="0"/>
              </a:rPr>
              <a:t>-</a:t>
            </a:r>
            <a:endParaRPr lang="fr-FR" dirty="0">
              <a:solidFill>
                <a:schemeClr val="bg1">
                  <a:lumMod val="50000"/>
                </a:schemeClr>
              </a:solidFill>
              <a:latin typeface="Calibri" pitchFamily="34" charset="0"/>
              <a:cs typeface="Calibri" pitchFamily="34" charset="0"/>
            </a:endParaRPr>
          </a:p>
        </p:txBody>
      </p:sp>
      <p:sp>
        <p:nvSpPr>
          <p:cNvPr id="272402" name="Rectangle 18"/>
          <p:cNvSpPr>
            <a:spLocks noChangeArrowheads="1"/>
          </p:cNvSpPr>
          <p:nvPr/>
        </p:nvSpPr>
        <p:spPr bwMode="auto">
          <a:xfrm>
            <a:off x="3121025" y="5924550"/>
            <a:ext cx="1324080" cy="246221"/>
          </a:xfrm>
          <a:prstGeom prst="rect">
            <a:avLst/>
          </a:prstGeom>
          <a:noFill/>
          <a:ln w="9525">
            <a:noFill/>
            <a:miter lim="800000"/>
            <a:headEnd/>
            <a:tailEnd/>
          </a:ln>
        </p:spPr>
        <p:txBody>
          <a:bodyPr wrap="none" lIns="0" tIns="0" rIns="0" bIns="0">
            <a:spAutoFit/>
          </a:bodyPr>
          <a:lstStyle/>
          <a:p>
            <a:r>
              <a:rPr lang="fr-FR" sz="1600" b="1" dirty="0">
                <a:solidFill>
                  <a:schemeClr val="bg1">
                    <a:lumMod val="50000"/>
                  </a:schemeClr>
                </a:solidFill>
                <a:latin typeface="Calibri" pitchFamily="34" charset="0"/>
                <a:cs typeface="Calibri" pitchFamily="34" charset="0"/>
              </a:rPr>
              <a:t>150 mg (n=167)</a:t>
            </a:r>
            <a:endParaRPr lang="fr-FR" dirty="0">
              <a:solidFill>
                <a:schemeClr val="bg1">
                  <a:lumMod val="50000"/>
                </a:schemeClr>
              </a:solidFill>
              <a:latin typeface="Calibri" pitchFamily="34" charset="0"/>
              <a:cs typeface="Calibri" pitchFamily="34" charset="0"/>
            </a:endParaRPr>
          </a:p>
        </p:txBody>
      </p:sp>
      <p:sp>
        <p:nvSpPr>
          <p:cNvPr id="272403" name="Rectangle 19"/>
          <p:cNvSpPr>
            <a:spLocks noChangeArrowheads="1"/>
          </p:cNvSpPr>
          <p:nvPr/>
        </p:nvSpPr>
        <p:spPr bwMode="auto">
          <a:xfrm>
            <a:off x="2719388" y="5400675"/>
            <a:ext cx="1838325" cy="247650"/>
          </a:xfrm>
          <a:prstGeom prst="rect">
            <a:avLst/>
          </a:prstGeom>
          <a:noFill/>
          <a:ln w="9525">
            <a:noFill/>
            <a:miter lim="800000"/>
            <a:headEnd/>
            <a:tailEnd/>
          </a:ln>
        </p:spPr>
        <p:txBody>
          <a:bodyPr/>
          <a:lstStyle/>
          <a:p>
            <a:endParaRPr lang="en-US" dirty="0">
              <a:solidFill>
                <a:schemeClr val="bg1">
                  <a:lumMod val="50000"/>
                </a:schemeClr>
              </a:solidFill>
              <a:latin typeface="Calibri" pitchFamily="34" charset="0"/>
              <a:cs typeface="Calibri" pitchFamily="34" charset="0"/>
            </a:endParaRPr>
          </a:p>
        </p:txBody>
      </p:sp>
      <p:sp>
        <p:nvSpPr>
          <p:cNvPr id="272404" name="Rectangle 20"/>
          <p:cNvSpPr>
            <a:spLocks noChangeArrowheads="1"/>
          </p:cNvSpPr>
          <p:nvPr/>
        </p:nvSpPr>
        <p:spPr bwMode="auto">
          <a:xfrm>
            <a:off x="2819400" y="5544979"/>
            <a:ext cx="592983" cy="246221"/>
          </a:xfrm>
          <a:prstGeom prst="rect">
            <a:avLst/>
          </a:prstGeom>
          <a:noFill/>
          <a:ln w="9525">
            <a:noFill/>
            <a:miter lim="800000"/>
            <a:headEnd/>
            <a:tailEnd/>
          </a:ln>
        </p:spPr>
        <p:txBody>
          <a:bodyPr wrap="none" lIns="0" tIns="0" rIns="0" bIns="0">
            <a:spAutoFit/>
          </a:bodyPr>
          <a:lstStyle/>
          <a:p>
            <a:r>
              <a:rPr lang="fr-FR" sz="1600" b="1" dirty="0" err="1" smtClean="0">
                <a:solidFill>
                  <a:schemeClr val="bg1">
                    <a:lumMod val="50000"/>
                  </a:schemeClr>
                </a:solidFill>
                <a:latin typeface="Calibri" pitchFamily="34" charset="0"/>
                <a:cs typeface="Calibri" pitchFamily="34" charset="0"/>
              </a:rPr>
              <a:t>Favors</a:t>
            </a:r>
            <a:r>
              <a:rPr lang="fr-FR" sz="1600" b="1" dirty="0" smtClean="0">
                <a:solidFill>
                  <a:schemeClr val="bg1">
                    <a:lumMod val="50000"/>
                  </a:schemeClr>
                </a:solidFill>
                <a:latin typeface="Calibri" pitchFamily="34" charset="0"/>
                <a:cs typeface="Calibri" pitchFamily="34" charset="0"/>
              </a:rPr>
              <a:t> </a:t>
            </a:r>
            <a:endParaRPr lang="fr-FR" dirty="0">
              <a:solidFill>
                <a:schemeClr val="bg1">
                  <a:lumMod val="50000"/>
                </a:schemeClr>
              </a:solidFill>
              <a:latin typeface="Calibri" pitchFamily="34" charset="0"/>
              <a:cs typeface="Calibri" pitchFamily="34" charset="0"/>
            </a:endParaRPr>
          </a:p>
        </p:txBody>
      </p:sp>
      <p:sp>
        <p:nvSpPr>
          <p:cNvPr id="272405" name="Rectangle 21"/>
          <p:cNvSpPr>
            <a:spLocks noChangeArrowheads="1"/>
          </p:cNvSpPr>
          <p:nvPr/>
        </p:nvSpPr>
        <p:spPr bwMode="auto">
          <a:xfrm>
            <a:off x="3440113" y="5544979"/>
            <a:ext cx="977575" cy="246221"/>
          </a:xfrm>
          <a:prstGeom prst="rect">
            <a:avLst/>
          </a:prstGeom>
          <a:noFill/>
          <a:ln w="9525">
            <a:noFill/>
            <a:miter lim="800000"/>
            <a:headEnd/>
            <a:tailEnd/>
          </a:ln>
        </p:spPr>
        <p:txBody>
          <a:bodyPr wrap="none" lIns="0" tIns="0" rIns="0" bIns="0">
            <a:spAutoFit/>
          </a:bodyPr>
          <a:lstStyle/>
          <a:p>
            <a:r>
              <a:rPr lang="fr-FR" sz="1600" b="1" dirty="0" smtClean="0">
                <a:solidFill>
                  <a:schemeClr val="bg1">
                    <a:lumMod val="50000"/>
                  </a:schemeClr>
                </a:solidFill>
                <a:latin typeface="Calibri" pitchFamily="34" charset="0"/>
                <a:cs typeface="Calibri" pitchFamily="34" charset="0"/>
              </a:rPr>
              <a:t>venlafaxine</a:t>
            </a:r>
            <a:endParaRPr lang="fr-FR" dirty="0">
              <a:solidFill>
                <a:schemeClr val="bg1">
                  <a:lumMod val="50000"/>
                </a:schemeClr>
              </a:solidFill>
              <a:latin typeface="Calibri" pitchFamily="34" charset="0"/>
              <a:cs typeface="Calibri" pitchFamily="34" charset="0"/>
            </a:endParaRPr>
          </a:p>
        </p:txBody>
      </p:sp>
      <p:grpSp>
        <p:nvGrpSpPr>
          <p:cNvPr id="247" name="Group 246"/>
          <p:cNvGrpSpPr/>
          <p:nvPr/>
        </p:nvGrpSpPr>
        <p:grpSpPr>
          <a:xfrm>
            <a:off x="1387475" y="2600325"/>
            <a:ext cx="5484813" cy="453340"/>
            <a:chOff x="1387475" y="2600325"/>
            <a:chExt cx="5484813" cy="453340"/>
          </a:xfrm>
        </p:grpSpPr>
        <p:sp>
          <p:nvSpPr>
            <p:cNvPr id="272420" name="Rectangle 36"/>
            <p:cNvSpPr>
              <a:spLocks noChangeArrowheads="1"/>
            </p:cNvSpPr>
            <p:nvPr/>
          </p:nvSpPr>
          <p:spPr bwMode="auto">
            <a:xfrm>
              <a:off x="4967288" y="2609850"/>
              <a:ext cx="485775" cy="27622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421" name="Rectangle 37"/>
            <p:cNvSpPr>
              <a:spLocks noChangeArrowheads="1"/>
            </p:cNvSpPr>
            <p:nvPr/>
          </p:nvSpPr>
          <p:spPr bwMode="auto">
            <a:xfrm>
              <a:off x="5073650" y="2600325"/>
              <a:ext cx="411972" cy="276999"/>
            </a:xfrm>
            <a:prstGeom prst="rect">
              <a:avLst/>
            </a:prstGeom>
            <a:noFill/>
            <a:ln w="9525">
              <a:noFill/>
              <a:miter lim="800000"/>
              <a:headEnd/>
              <a:tailEnd/>
            </a:ln>
          </p:spPr>
          <p:txBody>
            <a:bodyPr wrap="none" lIns="0" tIns="0" rIns="0" bIns="0">
              <a:spAutoFit/>
            </a:bodyPr>
            <a:lstStyle/>
            <a:p>
              <a:r>
                <a:rPr lang="fr-FR" sz="1800" b="1" dirty="0">
                  <a:solidFill>
                    <a:schemeClr val="accent1"/>
                  </a:solidFill>
                  <a:latin typeface="Calibri" pitchFamily="34" charset="0"/>
                  <a:cs typeface="Calibri" pitchFamily="34" charset="0"/>
                </a:rPr>
                <a:t>0.39</a:t>
              </a:r>
              <a:endParaRPr lang="fr-FR" dirty="0">
                <a:solidFill>
                  <a:schemeClr val="accent1"/>
                </a:solidFill>
                <a:latin typeface="Calibri" pitchFamily="34" charset="0"/>
                <a:cs typeface="Calibri" pitchFamily="34" charset="0"/>
              </a:endParaRPr>
            </a:p>
          </p:txBody>
        </p:sp>
        <p:sp>
          <p:nvSpPr>
            <p:cNvPr id="272427" name="Rectangle 43"/>
            <p:cNvSpPr>
              <a:spLocks noChangeArrowheads="1"/>
            </p:cNvSpPr>
            <p:nvPr/>
          </p:nvSpPr>
          <p:spPr bwMode="auto">
            <a:xfrm>
              <a:off x="5186363" y="2895600"/>
              <a:ext cx="47625" cy="85725"/>
            </a:xfrm>
            <a:prstGeom prst="rect">
              <a:avLst/>
            </a:prstGeom>
            <a:solidFill>
              <a:srgbClr val="FFCC00"/>
            </a:solidFill>
            <a:ln w="19050" cap="rnd">
              <a:solidFill>
                <a:schemeClr val="accent1"/>
              </a:solidFill>
              <a:miter lim="800000"/>
              <a:headEnd/>
              <a:tailEnd/>
            </a:ln>
          </p:spPr>
          <p:txBody>
            <a:bodyPr/>
            <a:lstStyle/>
            <a:p>
              <a:endParaRPr lang="en-US" dirty="0">
                <a:latin typeface="Calibri" pitchFamily="34" charset="0"/>
                <a:cs typeface="Calibri" pitchFamily="34" charset="0"/>
              </a:endParaRPr>
            </a:p>
          </p:txBody>
        </p:sp>
        <p:grpSp>
          <p:nvGrpSpPr>
            <p:cNvPr id="6" name="Group 46"/>
            <p:cNvGrpSpPr>
              <a:grpSpLocks/>
            </p:cNvGrpSpPr>
            <p:nvPr/>
          </p:nvGrpSpPr>
          <p:grpSpPr bwMode="auto">
            <a:xfrm>
              <a:off x="4881563" y="2847975"/>
              <a:ext cx="723900" cy="180975"/>
              <a:chOff x="3075" y="1844"/>
              <a:chExt cx="456" cy="114"/>
            </a:xfrm>
          </p:grpSpPr>
          <p:sp>
            <p:nvSpPr>
              <p:cNvPr id="272428" name="Freeform 44"/>
              <p:cNvSpPr>
                <a:spLocks/>
              </p:cNvSpPr>
              <p:nvPr/>
            </p:nvSpPr>
            <p:spPr bwMode="auto">
              <a:xfrm>
                <a:off x="3075" y="1844"/>
                <a:ext cx="18" cy="114"/>
              </a:xfrm>
              <a:custGeom>
                <a:avLst/>
                <a:gdLst/>
                <a:ahLst/>
                <a:cxnLst>
                  <a:cxn ang="0">
                    <a:pos x="3" y="0"/>
                  </a:cxn>
                  <a:cxn ang="0">
                    <a:pos x="0" y="4"/>
                  </a:cxn>
                  <a:cxn ang="0">
                    <a:pos x="0" y="16"/>
                  </a:cxn>
                  <a:cxn ang="0">
                    <a:pos x="3" y="19"/>
                  </a:cxn>
                </a:cxnLst>
                <a:rect l="0" t="0" r="r" b="b"/>
                <a:pathLst>
                  <a:path w="3" h="19">
                    <a:moveTo>
                      <a:pt x="3" y="0"/>
                    </a:moveTo>
                    <a:cubicBezTo>
                      <a:pt x="2" y="0"/>
                      <a:pt x="0" y="2"/>
                      <a:pt x="0" y="4"/>
                    </a:cubicBezTo>
                    <a:lnTo>
                      <a:pt x="0" y="16"/>
                    </a:lnTo>
                    <a:cubicBezTo>
                      <a:pt x="0" y="18"/>
                      <a:pt x="2" y="19"/>
                      <a:pt x="3"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72429" name="Freeform 45"/>
              <p:cNvSpPr>
                <a:spLocks/>
              </p:cNvSpPr>
              <p:nvPr/>
            </p:nvSpPr>
            <p:spPr bwMode="auto">
              <a:xfrm>
                <a:off x="3513" y="1844"/>
                <a:ext cx="18" cy="114"/>
              </a:xfrm>
              <a:custGeom>
                <a:avLst/>
                <a:gdLst/>
                <a:ahLst/>
                <a:cxnLst>
                  <a:cxn ang="0">
                    <a:pos x="0" y="0"/>
                  </a:cxn>
                  <a:cxn ang="0">
                    <a:pos x="3" y="4"/>
                  </a:cxn>
                  <a:cxn ang="0">
                    <a:pos x="3" y="16"/>
                  </a:cxn>
                  <a:cxn ang="0">
                    <a:pos x="0" y="19"/>
                  </a:cxn>
                </a:cxnLst>
                <a:rect l="0" t="0" r="r" b="b"/>
                <a:pathLst>
                  <a:path w="3" h="19">
                    <a:moveTo>
                      <a:pt x="0" y="0"/>
                    </a:moveTo>
                    <a:cubicBezTo>
                      <a:pt x="2" y="0"/>
                      <a:pt x="3" y="2"/>
                      <a:pt x="3" y="4"/>
                    </a:cubicBezTo>
                    <a:lnTo>
                      <a:pt x="3" y="16"/>
                    </a:lnTo>
                    <a:cubicBezTo>
                      <a:pt x="3" y="18"/>
                      <a:pt x="2" y="19"/>
                      <a:pt x="0" y="19"/>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272435" name="Line 51"/>
            <p:cNvSpPr>
              <a:spLocks noChangeShapeType="1"/>
            </p:cNvSpPr>
            <p:nvPr/>
          </p:nvSpPr>
          <p:spPr bwMode="auto">
            <a:xfrm>
              <a:off x="4887686" y="2939144"/>
              <a:ext cx="695325" cy="1588"/>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sp>
          <p:nvSpPr>
            <p:cNvPr id="272436" name="Rectangle 52"/>
            <p:cNvSpPr>
              <a:spLocks noChangeArrowheads="1"/>
            </p:cNvSpPr>
            <p:nvPr/>
          </p:nvSpPr>
          <p:spPr bwMode="auto">
            <a:xfrm>
              <a:off x="5186363" y="2895600"/>
              <a:ext cx="47625" cy="85725"/>
            </a:xfrm>
            <a:prstGeom prst="rect">
              <a:avLst/>
            </a:prstGeom>
            <a:solidFill>
              <a:schemeClr val="accent1"/>
            </a:solidFill>
            <a:ln w="19050" cap="rnd">
              <a:solidFill>
                <a:schemeClr val="accent1"/>
              </a:solidFill>
              <a:miter lim="800000"/>
              <a:headEnd/>
              <a:tailEnd/>
            </a:ln>
          </p:spPr>
          <p:txBody>
            <a:bodyPr/>
            <a:lstStyle/>
            <a:p>
              <a:endParaRPr lang="en-US" dirty="0">
                <a:latin typeface="Calibri" pitchFamily="34" charset="0"/>
                <a:cs typeface="Calibri" pitchFamily="34" charset="0"/>
              </a:endParaRPr>
            </a:p>
          </p:txBody>
        </p:sp>
        <p:sp>
          <p:nvSpPr>
            <p:cNvPr id="272437" name="Rectangle 53"/>
            <p:cNvSpPr>
              <a:spLocks noChangeArrowheads="1"/>
            </p:cNvSpPr>
            <p:nvPr/>
          </p:nvSpPr>
          <p:spPr bwMode="auto">
            <a:xfrm>
              <a:off x="5967413" y="2790825"/>
              <a:ext cx="904875" cy="238125"/>
            </a:xfrm>
            <a:prstGeom prst="rect">
              <a:avLst/>
            </a:prstGeom>
            <a:noFill/>
            <a:ln w="9525">
              <a:noFill/>
              <a:miter lim="800000"/>
              <a:headEnd/>
              <a:tailEnd/>
            </a:ln>
          </p:spPr>
          <p:txBody>
            <a:bodyPr/>
            <a:lstStyle/>
            <a:p>
              <a:endParaRPr lang="en-US" sz="1200" dirty="0">
                <a:latin typeface="Calibri" pitchFamily="34" charset="0"/>
                <a:cs typeface="Calibri" pitchFamily="34" charset="0"/>
              </a:endParaRPr>
            </a:p>
          </p:txBody>
        </p:sp>
        <p:sp>
          <p:nvSpPr>
            <p:cNvPr id="272438" name="Rectangle 54"/>
            <p:cNvSpPr>
              <a:spLocks noChangeArrowheads="1"/>
            </p:cNvSpPr>
            <p:nvPr/>
          </p:nvSpPr>
          <p:spPr bwMode="auto">
            <a:xfrm>
              <a:off x="6057900" y="2781300"/>
              <a:ext cx="81754" cy="184666"/>
            </a:xfrm>
            <a:prstGeom prst="rect">
              <a:avLst/>
            </a:prstGeom>
            <a:noFill/>
            <a:ln w="9525">
              <a:noFill/>
              <a:miter lim="800000"/>
              <a:headEnd/>
              <a:tailEnd/>
            </a:ln>
          </p:spPr>
          <p:txBody>
            <a:bodyPr wrap="none" lIns="0" tIns="0" rIns="0" bIns="0">
              <a:spAutoFit/>
            </a:bodyPr>
            <a:lstStyle/>
            <a:p>
              <a:r>
                <a:rPr lang="fr-FR" sz="1200" b="1" i="1" dirty="0">
                  <a:latin typeface="Calibri" pitchFamily="34" charset="0"/>
                  <a:cs typeface="Calibri" pitchFamily="34" charset="0"/>
                </a:rPr>
                <a:t>P</a:t>
              </a:r>
              <a:endParaRPr lang="fr-FR" sz="1200" dirty="0">
                <a:latin typeface="Calibri" pitchFamily="34" charset="0"/>
                <a:cs typeface="Calibri" pitchFamily="34" charset="0"/>
              </a:endParaRPr>
            </a:p>
          </p:txBody>
        </p:sp>
        <p:sp>
          <p:nvSpPr>
            <p:cNvPr id="272439" name="Rectangle 55"/>
            <p:cNvSpPr>
              <a:spLocks noChangeArrowheads="1"/>
            </p:cNvSpPr>
            <p:nvPr/>
          </p:nvSpPr>
          <p:spPr bwMode="auto">
            <a:xfrm>
              <a:off x="6169025" y="2781300"/>
              <a:ext cx="51135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&lt;0.0001</a:t>
              </a:r>
              <a:endParaRPr lang="fr-FR" sz="1200" dirty="0">
                <a:solidFill>
                  <a:schemeClr val="tx2"/>
                </a:solidFill>
                <a:latin typeface="Calibri" pitchFamily="34" charset="0"/>
                <a:cs typeface="Calibri" pitchFamily="34" charset="0"/>
              </a:endParaRPr>
            </a:p>
          </p:txBody>
        </p:sp>
        <p:sp>
          <p:nvSpPr>
            <p:cNvPr id="272460" name="Rectangle 76"/>
            <p:cNvSpPr>
              <a:spLocks noChangeArrowheads="1"/>
            </p:cNvSpPr>
            <p:nvPr/>
          </p:nvSpPr>
          <p:spPr bwMode="auto">
            <a:xfrm>
              <a:off x="1387475" y="2730500"/>
              <a:ext cx="933450" cy="3048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461" name="Rectangle 77"/>
            <p:cNvSpPr>
              <a:spLocks noChangeArrowheads="1"/>
            </p:cNvSpPr>
            <p:nvPr/>
          </p:nvSpPr>
          <p:spPr bwMode="auto">
            <a:xfrm>
              <a:off x="1524000" y="2730500"/>
              <a:ext cx="193964" cy="323165"/>
            </a:xfrm>
            <a:prstGeom prst="rect">
              <a:avLst/>
            </a:prstGeom>
            <a:noFill/>
            <a:ln w="9525">
              <a:noFill/>
              <a:miter lim="800000"/>
              <a:headEnd/>
              <a:tailEnd/>
            </a:ln>
          </p:spPr>
          <p:txBody>
            <a:bodyPr wrap="none" lIns="0" tIns="0" rIns="0" bIns="0">
              <a:spAutoFit/>
            </a:bodyPr>
            <a:lstStyle/>
            <a:p>
              <a:r>
                <a:rPr lang="fr-FR" sz="2100" b="1" dirty="0">
                  <a:solidFill>
                    <a:schemeClr val="tx2"/>
                  </a:solidFill>
                  <a:latin typeface="Calibri" pitchFamily="34" charset="0"/>
                  <a:cs typeface="Calibri" pitchFamily="34" charset="0"/>
                </a:rPr>
                <a:t>1</a:t>
              </a:r>
              <a:r>
                <a:rPr lang="fr-FR" sz="2000" b="1" dirty="0">
                  <a:solidFill>
                    <a:schemeClr val="tx2"/>
                  </a:solidFill>
                  <a:latin typeface="Calibri" pitchFamily="34" charset="0"/>
                  <a:cs typeface="Calibri" pitchFamily="34" charset="0"/>
                </a:rPr>
                <a:t> </a:t>
              </a:r>
              <a:endParaRPr lang="fr-FR" dirty="0">
                <a:solidFill>
                  <a:schemeClr val="tx2"/>
                </a:solidFill>
                <a:latin typeface="Calibri" pitchFamily="34" charset="0"/>
                <a:cs typeface="Calibri" pitchFamily="34" charset="0"/>
              </a:endParaRPr>
            </a:p>
          </p:txBody>
        </p:sp>
        <p:sp>
          <p:nvSpPr>
            <p:cNvPr id="272462" name="Rectangle 78"/>
            <p:cNvSpPr>
              <a:spLocks noChangeArrowheads="1"/>
            </p:cNvSpPr>
            <p:nvPr/>
          </p:nvSpPr>
          <p:spPr bwMode="auto">
            <a:xfrm>
              <a:off x="1776412" y="2730500"/>
              <a:ext cx="629596" cy="307777"/>
            </a:xfrm>
            <a:prstGeom prst="rect">
              <a:avLst/>
            </a:prstGeom>
            <a:noFill/>
            <a:ln w="9525">
              <a:noFill/>
              <a:miter lim="800000"/>
              <a:headEnd/>
              <a:tailEnd/>
            </a:ln>
          </p:spPr>
          <p:txBody>
            <a:bodyPr wrap="none" lIns="0" tIns="0" rIns="0" bIns="0">
              <a:spAutoFit/>
            </a:bodyPr>
            <a:lstStyle/>
            <a:p>
              <a:r>
                <a:rPr lang="fr-FR" sz="2000" b="1" dirty="0">
                  <a:solidFill>
                    <a:schemeClr val="tx2"/>
                  </a:solidFill>
                  <a:latin typeface="Calibri" pitchFamily="34" charset="0"/>
                  <a:cs typeface="Calibri" pitchFamily="34" charset="0"/>
                </a:rPr>
                <a:t>week </a:t>
              </a:r>
              <a:endParaRPr lang="fr-FR" dirty="0">
                <a:solidFill>
                  <a:schemeClr val="tx2"/>
                </a:solidFill>
                <a:latin typeface="Calibri" pitchFamily="34" charset="0"/>
                <a:cs typeface="Calibri" pitchFamily="34" charset="0"/>
              </a:endParaRPr>
            </a:p>
          </p:txBody>
        </p:sp>
      </p:grpSp>
      <p:grpSp>
        <p:nvGrpSpPr>
          <p:cNvPr id="248" name="Group 247"/>
          <p:cNvGrpSpPr/>
          <p:nvPr/>
        </p:nvGrpSpPr>
        <p:grpSpPr>
          <a:xfrm>
            <a:off x="1358900" y="3343275"/>
            <a:ext cx="5399088" cy="447477"/>
            <a:chOff x="1358900" y="3343275"/>
            <a:chExt cx="5399088" cy="447477"/>
          </a:xfrm>
        </p:grpSpPr>
        <p:sp>
          <p:nvSpPr>
            <p:cNvPr id="272440" name="Rectangle 56"/>
            <p:cNvSpPr>
              <a:spLocks noChangeArrowheads="1"/>
            </p:cNvSpPr>
            <p:nvPr/>
          </p:nvSpPr>
          <p:spPr bwMode="auto">
            <a:xfrm>
              <a:off x="4967288" y="3362325"/>
              <a:ext cx="485775" cy="2667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441" name="Rectangle 57"/>
            <p:cNvSpPr>
              <a:spLocks noChangeArrowheads="1"/>
            </p:cNvSpPr>
            <p:nvPr/>
          </p:nvSpPr>
          <p:spPr bwMode="auto">
            <a:xfrm>
              <a:off x="5073650" y="3343275"/>
              <a:ext cx="411972" cy="276999"/>
            </a:xfrm>
            <a:prstGeom prst="rect">
              <a:avLst/>
            </a:prstGeom>
            <a:noFill/>
            <a:ln w="9525">
              <a:noFill/>
              <a:miter lim="800000"/>
              <a:headEnd/>
              <a:tailEnd/>
            </a:ln>
          </p:spPr>
          <p:txBody>
            <a:bodyPr wrap="none" lIns="0" tIns="0" rIns="0" bIns="0">
              <a:spAutoFit/>
            </a:bodyPr>
            <a:lstStyle/>
            <a:p>
              <a:r>
                <a:rPr lang="fr-FR" sz="1800" b="1" dirty="0">
                  <a:solidFill>
                    <a:schemeClr val="accent1"/>
                  </a:solidFill>
                  <a:latin typeface="Calibri" pitchFamily="34" charset="0"/>
                  <a:cs typeface="Calibri" pitchFamily="34" charset="0"/>
                </a:rPr>
                <a:t>0.32</a:t>
              </a:r>
              <a:endParaRPr lang="fr-FR" dirty="0">
                <a:solidFill>
                  <a:schemeClr val="accent1"/>
                </a:solidFill>
                <a:latin typeface="Calibri" pitchFamily="34" charset="0"/>
                <a:cs typeface="Calibri" pitchFamily="34" charset="0"/>
              </a:endParaRPr>
            </a:p>
          </p:txBody>
        </p:sp>
        <p:grpSp>
          <p:nvGrpSpPr>
            <p:cNvPr id="8" name="Group 62"/>
            <p:cNvGrpSpPr>
              <a:grpSpLocks/>
            </p:cNvGrpSpPr>
            <p:nvPr/>
          </p:nvGrpSpPr>
          <p:grpSpPr bwMode="auto">
            <a:xfrm>
              <a:off x="4681538" y="3590925"/>
              <a:ext cx="942975" cy="152400"/>
              <a:chOff x="2949" y="2312"/>
              <a:chExt cx="594" cy="96"/>
            </a:xfrm>
          </p:grpSpPr>
          <p:grpSp>
            <p:nvGrpSpPr>
              <p:cNvPr id="9" name="Group 60"/>
              <p:cNvGrpSpPr>
                <a:grpSpLocks/>
              </p:cNvGrpSpPr>
              <p:nvPr/>
            </p:nvGrpSpPr>
            <p:grpSpPr bwMode="auto">
              <a:xfrm>
                <a:off x="2949" y="2312"/>
                <a:ext cx="594" cy="96"/>
                <a:chOff x="2949" y="2312"/>
                <a:chExt cx="594" cy="96"/>
              </a:xfrm>
            </p:grpSpPr>
            <p:sp>
              <p:nvSpPr>
                <p:cNvPr id="272442" name="Freeform 58"/>
                <p:cNvSpPr>
                  <a:spLocks/>
                </p:cNvSpPr>
                <p:nvPr/>
              </p:nvSpPr>
              <p:spPr bwMode="auto">
                <a:xfrm>
                  <a:off x="2949" y="2312"/>
                  <a:ext cx="12" cy="96"/>
                </a:xfrm>
                <a:custGeom>
                  <a:avLst/>
                  <a:gdLst/>
                  <a:ahLst/>
                  <a:cxnLst>
                    <a:cxn ang="0">
                      <a:pos x="2" y="0"/>
                    </a:cxn>
                    <a:cxn ang="0">
                      <a:pos x="0" y="3"/>
                    </a:cxn>
                    <a:cxn ang="0">
                      <a:pos x="0" y="14"/>
                    </a:cxn>
                    <a:cxn ang="0">
                      <a:pos x="2" y="16"/>
                    </a:cxn>
                  </a:cxnLst>
                  <a:rect l="0" t="0" r="r" b="b"/>
                  <a:pathLst>
                    <a:path w="2" h="16">
                      <a:moveTo>
                        <a:pt x="2" y="0"/>
                      </a:moveTo>
                      <a:cubicBezTo>
                        <a:pt x="1" y="0"/>
                        <a:pt x="0" y="2"/>
                        <a:pt x="0" y="3"/>
                      </a:cubicBezTo>
                      <a:lnTo>
                        <a:pt x="0" y="14"/>
                      </a:lnTo>
                      <a:cubicBezTo>
                        <a:pt x="0" y="15"/>
                        <a:pt x="1" y="16"/>
                        <a:pt x="2" y="16"/>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72443" name="Freeform 59"/>
                <p:cNvSpPr>
                  <a:spLocks/>
                </p:cNvSpPr>
                <p:nvPr/>
              </p:nvSpPr>
              <p:spPr bwMode="auto">
                <a:xfrm>
                  <a:off x="3525" y="2312"/>
                  <a:ext cx="18" cy="96"/>
                </a:xfrm>
                <a:custGeom>
                  <a:avLst/>
                  <a:gdLst/>
                  <a:ahLst/>
                  <a:cxnLst>
                    <a:cxn ang="0">
                      <a:pos x="0" y="0"/>
                    </a:cxn>
                    <a:cxn ang="0">
                      <a:pos x="3" y="3"/>
                    </a:cxn>
                    <a:cxn ang="0">
                      <a:pos x="3" y="14"/>
                    </a:cxn>
                    <a:cxn ang="0">
                      <a:pos x="0" y="16"/>
                    </a:cxn>
                  </a:cxnLst>
                  <a:rect l="0" t="0" r="r" b="b"/>
                  <a:pathLst>
                    <a:path w="3" h="16">
                      <a:moveTo>
                        <a:pt x="0" y="0"/>
                      </a:moveTo>
                      <a:cubicBezTo>
                        <a:pt x="2" y="0"/>
                        <a:pt x="3" y="2"/>
                        <a:pt x="3" y="3"/>
                      </a:cubicBezTo>
                      <a:lnTo>
                        <a:pt x="3" y="14"/>
                      </a:lnTo>
                      <a:cubicBezTo>
                        <a:pt x="3" y="15"/>
                        <a:pt x="2" y="16"/>
                        <a:pt x="0" y="16"/>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272445" name="Line 61"/>
              <p:cNvSpPr>
                <a:spLocks noChangeShapeType="1"/>
              </p:cNvSpPr>
              <p:nvPr/>
            </p:nvSpPr>
            <p:spPr bwMode="auto">
              <a:xfrm>
                <a:off x="2949" y="2366"/>
                <a:ext cx="588" cy="1"/>
              </a:xfrm>
              <a:prstGeom prst="line">
                <a:avLst/>
              </a:prstGeom>
              <a:noFill/>
              <a:ln w="19050">
                <a:solidFill>
                  <a:schemeClr val="accent1"/>
                </a:solidFill>
                <a:round/>
                <a:headEnd/>
                <a:tailEnd/>
              </a:ln>
            </p:spPr>
            <p:txBody>
              <a:bodyPr/>
              <a:lstStyle/>
              <a:p>
                <a:endParaRPr lang="en-US" dirty="0">
                  <a:latin typeface="Calibri" pitchFamily="34" charset="0"/>
                  <a:cs typeface="Calibri" pitchFamily="34" charset="0"/>
                </a:endParaRPr>
              </a:p>
            </p:txBody>
          </p:sp>
        </p:grpSp>
        <p:sp>
          <p:nvSpPr>
            <p:cNvPr id="272447" name="Rectangle 63"/>
            <p:cNvSpPr>
              <a:spLocks noChangeArrowheads="1"/>
            </p:cNvSpPr>
            <p:nvPr/>
          </p:nvSpPr>
          <p:spPr bwMode="auto">
            <a:xfrm>
              <a:off x="5110163" y="3648075"/>
              <a:ext cx="47625" cy="66675"/>
            </a:xfrm>
            <a:prstGeom prst="rect">
              <a:avLst/>
            </a:prstGeom>
            <a:solidFill>
              <a:srgbClr val="FFCC00"/>
            </a:solidFill>
            <a:ln w="19050" cap="rnd">
              <a:solidFill>
                <a:schemeClr val="accent1"/>
              </a:solidFill>
              <a:miter lim="800000"/>
              <a:headEnd/>
              <a:tailEnd/>
            </a:ln>
          </p:spPr>
          <p:txBody>
            <a:bodyPr/>
            <a:lstStyle/>
            <a:p>
              <a:endParaRPr lang="en-US" dirty="0">
                <a:latin typeface="Calibri" pitchFamily="34" charset="0"/>
                <a:cs typeface="Calibri" pitchFamily="34" charset="0"/>
              </a:endParaRPr>
            </a:p>
          </p:txBody>
        </p:sp>
        <p:grpSp>
          <p:nvGrpSpPr>
            <p:cNvPr id="10" name="Group 66"/>
            <p:cNvGrpSpPr>
              <a:grpSpLocks/>
            </p:cNvGrpSpPr>
            <p:nvPr/>
          </p:nvGrpSpPr>
          <p:grpSpPr bwMode="auto">
            <a:xfrm>
              <a:off x="4681538" y="3590925"/>
              <a:ext cx="942975" cy="152400"/>
              <a:chOff x="2949" y="2312"/>
              <a:chExt cx="594" cy="96"/>
            </a:xfrm>
          </p:grpSpPr>
          <p:sp>
            <p:nvSpPr>
              <p:cNvPr id="272448" name="Freeform 64"/>
              <p:cNvSpPr>
                <a:spLocks/>
              </p:cNvSpPr>
              <p:nvPr/>
            </p:nvSpPr>
            <p:spPr bwMode="auto">
              <a:xfrm>
                <a:off x="2949" y="2312"/>
                <a:ext cx="12" cy="96"/>
              </a:xfrm>
              <a:custGeom>
                <a:avLst/>
                <a:gdLst/>
                <a:ahLst/>
                <a:cxnLst>
                  <a:cxn ang="0">
                    <a:pos x="2" y="0"/>
                  </a:cxn>
                  <a:cxn ang="0">
                    <a:pos x="0" y="3"/>
                  </a:cxn>
                  <a:cxn ang="0">
                    <a:pos x="0" y="14"/>
                  </a:cxn>
                  <a:cxn ang="0">
                    <a:pos x="2" y="16"/>
                  </a:cxn>
                </a:cxnLst>
                <a:rect l="0" t="0" r="r" b="b"/>
                <a:pathLst>
                  <a:path w="2" h="16">
                    <a:moveTo>
                      <a:pt x="2" y="0"/>
                    </a:moveTo>
                    <a:cubicBezTo>
                      <a:pt x="1" y="0"/>
                      <a:pt x="0" y="2"/>
                      <a:pt x="0" y="3"/>
                    </a:cubicBezTo>
                    <a:lnTo>
                      <a:pt x="0" y="14"/>
                    </a:lnTo>
                    <a:cubicBezTo>
                      <a:pt x="0" y="15"/>
                      <a:pt x="1" y="16"/>
                      <a:pt x="2" y="16"/>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72449" name="Freeform 65"/>
              <p:cNvSpPr>
                <a:spLocks/>
              </p:cNvSpPr>
              <p:nvPr/>
            </p:nvSpPr>
            <p:spPr bwMode="auto">
              <a:xfrm>
                <a:off x="3525" y="2312"/>
                <a:ext cx="18" cy="96"/>
              </a:xfrm>
              <a:custGeom>
                <a:avLst/>
                <a:gdLst/>
                <a:ahLst/>
                <a:cxnLst>
                  <a:cxn ang="0">
                    <a:pos x="0" y="0"/>
                  </a:cxn>
                  <a:cxn ang="0">
                    <a:pos x="3" y="3"/>
                  </a:cxn>
                  <a:cxn ang="0">
                    <a:pos x="3" y="14"/>
                  </a:cxn>
                  <a:cxn ang="0">
                    <a:pos x="0" y="16"/>
                  </a:cxn>
                </a:cxnLst>
                <a:rect l="0" t="0" r="r" b="b"/>
                <a:pathLst>
                  <a:path w="3" h="16">
                    <a:moveTo>
                      <a:pt x="0" y="0"/>
                    </a:moveTo>
                    <a:cubicBezTo>
                      <a:pt x="2" y="0"/>
                      <a:pt x="3" y="2"/>
                      <a:pt x="3" y="3"/>
                    </a:cubicBezTo>
                    <a:lnTo>
                      <a:pt x="3" y="14"/>
                    </a:lnTo>
                    <a:cubicBezTo>
                      <a:pt x="3" y="15"/>
                      <a:pt x="2" y="16"/>
                      <a:pt x="0" y="16"/>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272451" name="Line 67"/>
            <p:cNvSpPr>
              <a:spLocks noChangeShapeType="1"/>
            </p:cNvSpPr>
            <p:nvPr/>
          </p:nvSpPr>
          <p:spPr bwMode="auto">
            <a:xfrm>
              <a:off x="4681538" y="3676650"/>
              <a:ext cx="933450" cy="1588"/>
            </a:xfrm>
            <a:prstGeom prst="line">
              <a:avLst/>
            </a:prstGeom>
            <a:noFill/>
            <a:ln w="19050">
              <a:solidFill>
                <a:schemeClr val="accent1"/>
              </a:solidFill>
              <a:round/>
              <a:headEnd/>
              <a:tailEnd/>
            </a:ln>
          </p:spPr>
          <p:txBody>
            <a:bodyPr/>
            <a:lstStyle/>
            <a:p>
              <a:endParaRPr lang="en-US" dirty="0">
                <a:latin typeface="Calibri" pitchFamily="34" charset="0"/>
                <a:cs typeface="Calibri" pitchFamily="34" charset="0"/>
              </a:endParaRPr>
            </a:p>
          </p:txBody>
        </p:sp>
        <p:grpSp>
          <p:nvGrpSpPr>
            <p:cNvPr id="11" name="Group 70"/>
            <p:cNvGrpSpPr>
              <a:grpSpLocks/>
            </p:cNvGrpSpPr>
            <p:nvPr/>
          </p:nvGrpSpPr>
          <p:grpSpPr bwMode="auto">
            <a:xfrm>
              <a:off x="4681538" y="3590925"/>
              <a:ext cx="942975" cy="152400"/>
              <a:chOff x="2949" y="2312"/>
              <a:chExt cx="594" cy="96"/>
            </a:xfrm>
          </p:grpSpPr>
          <p:sp>
            <p:nvSpPr>
              <p:cNvPr id="272452" name="Freeform 68"/>
              <p:cNvSpPr>
                <a:spLocks/>
              </p:cNvSpPr>
              <p:nvPr/>
            </p:nvSpPr>
            <p:spPr bwMode="auto">
              <a:xfrm>
                <a:off x="2949" y="2312"/>
                <a:ext cx="12" cy="96"/>
              </a:xfrm>
              <a:custGeom>
                <a:avLst/>
                <a:gdLst/>
                <a:ahLst/>
                <a:cxnLst>
                  <a:cxn ang="0">
                    <a:pos x="2" y="0"/>
                  </a:cxn>
                  <a:cxn ang="0">
                    <a:pos x="0" y="3"/>
                  </a:cxn>
                  <a:cxn ang="0">
                    <a:pos x="0" y="14"/>
                  </a:cxn>
                  <a:cxn ang="0">
                    <a:pos x="2" y="16"/>
                  </a:cxn>
                </a:cxnLst>
                <a:rect l="0" t="0" r="r" b="b"/>
                <a:pathLst>
                  <a:path w="2" h="16">
                    <a:moveTo>
                      <a:pt x="2" y="0"/>
                    </a:moveTo>
                    <a:cubicBezTo>
                      <a:pt x="1" y="0"/>
                      <a:pt x="0" y="2"/>
                      <a:pt x="0" y="3"/>
                    </a:cubicBezTo>
                    <a:lnTo>
                      <a:pt x="0" y="14"/>
                    </a:lnTo>
                    <a:cubicBezTo>
                      <a:pt x="0" y="15"/>
                      <a:pt x="1" y="16"/>
                      <a:pt x="2" y="16"/>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72453" name="Freeform 69"/>
              <p:cNvSpPr>
                <a:spLocks/>
              </p:cNvSpPr>
              <p:nvPr/>
            </p:nvSpPr>
            <p:spPr bwMode="auto">
              <a:xfrm>
                <a:off x="3525" y="2312"/>
                <a:ext cx="18" cy="96"/>
              </a:xfrm>
              <a:custGeom>
                <a:avLst/>
                <a:gdLst/>
                <a:ahLst/>
                <a:cxnLst>
                  <a:cxn ang="0">
                    <a:pos x="0" y="0"/>
                  </a:cxn>
                  <a:cxn ang="0">
                    <a:pos x="3" y="3"/>
                  </a:cxn>
                  <a:cxn ang="0">
                    <a:pos x="3" y="14"/>
                  </a:cxn>
                  <a:cxn ang="0">
                    <a:pos x="0" y="16"/>
                  </a:cxn>
                </a:cxnLst>
                <a:rect l="0" t="0" r="r" b="b"/>
                <a:pathLst>
                  <a:path w="3" h="16">
                    <a:moveTo>
                      <a:pt x="0" y="0"/>
                    </a:moveTo>
                    <a:cubicBezTo>
                      <a:pt x="2" y="0"/>
                      <a:pt x="3" y="2"/>
                      <a:pt x="3" y="3"/>
                    </a:cubicBezTo>
                    <a:lnTo>
                      <a:pt x="3" y="14"/>
                    </a:lnTo>
                    <a:cubicBezTo>
                      <a:pt x="3" y="15"/>
                      <a:pt x="2" y="16"/>
                      <a:pt x="0" y="16"/>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272455" name="Line 71"/>
            <p:cNvSpPr>
              <a:spLocks noChangeShapeType="1"/>
            </p:cNvSpPr>
            <p:nvPr/>
          </p:nvSpPr>
          <p:spPr bwMode="auto">
            <a:xfrm>
              <a:off x="4681538" y="3676650"/>
              <a:ext cx="933450" cy="1588"/>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sp>
          <p:nvSpPr>
            <p:cNvPr id="272456" name="Rectangle 72"/>
            <p:cNvSpPr>
              <a:spLocks noChangeArrowheads="1"/>
            </p:cNvSpPr>
            <p:nvPr/>
          </p:nvSpPr>
          <p:spPr bwMode="auto">
            <a:xfrm>
              <a:off x="5110163" y="3648075"/>
              <a:ext cx="47625" cy="66675"/>
            </a:xfrm>
            <a:prstGeom prst="rect">
              <a:avLst/>
            </a:prstGeom>
            <a:solidFill>
              <a:schemeClr val="accent1"/>
            </a:solidFill>
            <a:ln w="19050" cap="rnd">
              <a:solidFill>
                <a:schemeClr val="accent1"/>
              </a:solidFill>
              <a:miter lim="800000"/>
              <a:headEnd/>
              <a:tailEnd/>
            </a:ln>
          </p:spPr>
          <p:txBody>
            <a:bodyPr/>
            <a:lstStyle/>
            <a:p>
              <a:endParaRPr lang="en-US" dirty="0">
                <a:latin typeface="Calibri" pitchFamily="34" charset="0"/>
                <a:cs typeface="Calibri" pitchFamily="34" charset="0"/>
              </a:endParaRPr>
            </a:p>
          </p:txBody>
        </p:sp>
        <p:sp>
          <p:nvSpPr>
            <p:cNvPr id="272457" name="Rectangle 73"/>
            <p:cNvSpPr>
              <a:spLocks noChangeArrowheads="1"/>
            </p:cNvSpPr>
            <p:nvPr/>
          </p:nvSpPr>
          <p:spPr bwMode="auto">
            <a:xfrm>
              <a:off x="5967413" y="3495675"/>
              <a:ext cx="790575" cy="238125"/>
            </a:xfrm>
            <a:prstGeom prst="rect">
              <a:avLst/>
            </a:prstGeom>
            <a:noFill/>
            <a:ln w="9525">
              <a:noFill/>
              <a:miter lim="800000"/>
              <a:headEnd/>
              <a:tailEnd/>
            </a:ln>
          </p:spPr>
          <p:txBody>
            <a:bodyPr/>
            <a:lstStyle/>
            <a:p>
              <a:endParaRPr lang="en-US" sz="1200" dirty="0">
                <a:latin typeface="Calibri" pitchFamily="34" charset="0"/>
                <a:cs typeface="Calibri" pitchFamily="34" charset="0"/>
              </a:endParaRPr>
            </a:p>
          </p:txBody>
        </p:sp>
        <p:sp>
          <p:nvSpPr>
            <p:cNvPr id="272458" name="Rectangle 74"/>
            <p:cNvSpPr>
              <a:spLocks noChangeArrowheads="1"/>
            </p:cNvSpPr>
            <p:nvPr/>
          </p:nvSpPr>
          <p:spPr bwMode="auto">
            <a:xfrm>
              <a:off x="6057900" y="3486150"/>
              <a:ext cx="81754" cy="184666"/>
            </a:xfrm>
            <a:prstGeom prst="rect">
              <a:avLst/>
            </a:prstGeom>
            <a:noFill/>
            <a:ln w="9525">
              <a:noFill/>
              <a:miter lim="800000"/>
              <a:headEnd/>
              <a:tailEnd/>
            </a:ln>
          </p:spPr>
          <p:txBody>
            <a:bodyPr wrap="none" lIns="0" tIns="0" rIns="0" bIns="0">
              <a:spAutoFit/>
            </a:bodyPr>
            <a:lstStyle/>
            <a:p>
              <a:r>
                <a:rPr lang="fr-FR" sz="1200" b="1" i="1" dirty="0">
                  <a:latin typeface="Calibri" pitchFamily="34" charset="0"/>
                  <a:cs typeface="Calibri" pitchFamily="34" charset="0"/>
                </a:rPr>
                <a:t>P</a:t>
              </a:r>
              <a:endParaRPr lang="fr-FR" sz="1200" dirty="0">
                <a:latin typeface="Calibri" pitchFamily="34" charset="0"/>
                <a:cs typeface="Calibri" pitchFamily="34" charset="0"/>
              </a:endParaRPr>
            </a:p>
          </p:txBody>
        </p:sp>
        <p:sp>
          <p:nvSpPr>
            <p:cNvPr id="272459" name="Rectangle 75"/>
            <p:cNvSpPr>
              <a:spLocks noChangeArrowheads="1"/>
            </p:cNvSpPr>
            <p:nvPr/>
          </p:nvSpPr>
          <p:spPr bwMode="auto">
            <a:xfrm>
              <a:off x="6164263" y="3486150"/>
              <a:ext cx="432811"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=0.016</a:t>
              </a:r>
              <a:endParaRPr lang="fr-FR" sz="1200" dirty="0">
                <a:solidFill>
                  <a:schemeClr val="tx2"/>
                </a:solidFill>
                <a:latin typeface="Calibri" pitchFamily="34" charset="0"/>
                <a:cs typeface="Calibri" pitchFamily="34" charset="0"/>
              </a:endParaRPr>
            </a:p>
          </p:txBody>
        </p:sp>
        <p:sp>
          <p:nvSpPr>
            <p:cNvPr id="272463" name="Rectangle 79"/>
            <p:cNvSpPr>
              <a:spLocks noChangeArrowheads="1"/>
            </p:cNvSpPr>
            <p:nvPr/>
          </p:nvSpPr>
          <p:spPr bwMode="auto">
            <a:xfrm>
              <a:off x="1358900" y="3482975"/>
              <a:ext cx="962025" cy="3048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464" name="Rectangle 80"/>
            <p:cNvSpPr>
              <a:spLocks noChangeArrowheads="1"/>
            </p:cNvSpPr>
            <p:nvPr/>
          </p:nvSpPr>
          <p:spPr bwMode="auto">
            <a:xfrm>
              <a:off x="1495425" y="3482975"/>
              <a:ext cx="187552" cy="307777"/>
            </a:xfrm>
            <a:prstGeom prst="rect">
              <a:avLst/>
            </a:prstGeom>
            <a:noFill/>
            <a:ln w="9525">
              <a:noFill/>
              <a:miter lim="800000"/>
              <a:headEnd/>
              <a:tailEnd/>
            </a:ln>
          </p:spPr>
          <p:txBody>
            <a:bodyPr wrap="none" lIns="0" tIns="0" rIns="0" bIns="0">
              <a:spAutoFit/>
            </a:bodyPr>
            <a:lstStyle/>
            <a:p>
              <a:r>
                <a:rPr lang="fr-FR" sz="2000" b="1" dirty="0">
                  <a:solidFill>
                    <a:schemeClr val="tx2"/>
                  </a:solidFill>
                  <a:latin typeface="Calibri" pitchFamily="34" charset="0"/>
                  <a:cs typeface="Calibri" pitchFamily="34" charset="0"/>
                </a:rPr>
                <a:t>6 </a:t>
              </a:r>
              <a:endParaRPr lang="fr-FR" dirty="0">
                <a:solidFill>
                  <a:schemeClr val="tx2"/>
                </a:solidFill>
                <a:latin typeface="Calibri" pitchFamily="34" charset="0"/>
                <a:cs typeface="Calibri" pitchFamily="34" charset="0"/>
              </a:endParaRPr>
            </a:p>
          </p:txBody>
        </p:sp>
        <p:sp>
          <p:nvSpPr>
            <p:cNvPr id="272465" name="Rectangle 81"/>
            <p:cNvSpPr>
              <a:spLocks noChangeArrowheads="1"/>
            </p:cNvSpPr>
            <p:nvPr/>
          </p:nvSpPr>
          <p:spPr bwMode="auto">
            <a:xfrm>
              <a:off x="1752600" y="3482975"/>
              <a:ext cx="672364" cy="307777"/>
            </a:xfrm>
            <a:prstGeom prst="rect">
              <a:avLst/>
            </a:prstGeom>
            <a:noFill/>
            <a:ln w="9525">
              <a:noFill/>
              <a:miter lim="800000"/>
              <a:headEnd/>
              <a:tailEnd/>
            </a:ln>
          </p:spPr>
          <p:txBody>
            <a:bodyPr wrap="none" lIns="0" tIns="0" rIns="0" bIns="0">
              <a:spAutoFit/>
            </a:bodyPr>
            <a:lstStyle/>
            <a:p>
              <a:r>
                <a:rPr lang="fr-FR" sz="2000" b="1" dirty="0">
                  <a:solidFill>
                    <a:schemeClr val="tx2"/>
                  </a:solidFill>
                  <a:latin typeface="Calibri" pitchFamily="34" charset="0"/>
                  <a:cs typeface="Calibri" pitchFamily="34" charset="0"/>
                </a:rPr>
                <a:t>weeks</a:t>
              </a:r>
              <a:endParaRPr lang="fr-FR" dirty="0">
                <a:solidFill>
                  <a:schemeClr val="tx2"/>
                </a:solidFill>
                <a:latin typeface="Calibri" pitchFamily="34" charset="0"/>
                <a:cs typeface="Calibri" pitchFamily="34" charset="0"/>
              </a:endParaRPr>
            </a:p>
          </p:txBody>
        </p:sp>
      </p:grpSp>
      <p:grpSp>
        <p:nvGrpSpPr>
          <p:cNvPr id="249" name="Group 248"/>
          <p:cNvGrpSpPr/>
          <p:nvPr/>
        </p:nvGrpSpPr>
        <p:grpSpPr>
          <a:xfrm>
            <a:off x="1225550" y="4238625"/>
            <a:ext cx="5532438" cy="428427"/>
            <a:chOff x="1225550" y="4238625"/>
            <a:chExt cx="5532438" cy="428427"/>
          </a:xfrm>
        </p:grpSpPr>
        <p:sp>
          <p:nvSpPr>
            <p:cNvPr id="272406" name="Rectangle 22"/>
            <p:cNvSpPr>
              <a:spLocks noChangeArrowheads="1"/>
            </p:cNvSpPr>
            <p:nvPr/>
          </p:nvSpPr>
          <p:spPr bwMode="auto">
            <a:xfrm>
              <a:off x="4967288" y="4248150"/>
              <a:ext cx="485775" cy="27622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407" name="Rectangle 23"/>
            <p:cNvSpPr>
              <a:spLocks noChangeArrowheads="1"/>
            </p:cNvSpPr>
            <p:nvPr/>
          </p:nvSpPr>
          <p:spPr bwMode="auto">
            <a:xfrm>
              <a:off x="5073650" y="4238625"/>
              <a:ext cx="411972" cy="276999"/>
            </a:xfrm>
            <a:prstGeom prst="rect">
              <a:avLst/>
            </a:prstGeom>
            <a:noFill/>
            <a:ln w="9525">
              <a:noFill/>
              <a:miter lim="800000"/>
              <a:headEnd/>
              <a:tailEnd/>
            </a:ln>
          </p:spPr>
          <p:txBody>
            <a:bodyPr wrap="none" lIns="0" tIns="0" rIns="0" bIns="0">
              <a:spAutoFit/>
            </a:bodyPr>
            <a:lstStyle/>
            <a:p>
              <a:r>
                <a:rPr lang="fr-FR" sz="1800" b="1" dirty="0">
                  <a:solidFill>
                    <a:schemeClr val="accent1"/>
                  </a:solidFill>
                  <a:latin typeface="Calibri" pitchFamily="34" charset="0"/>
                  <a:cs typeface="Calibri" pitchFamily="34" charset="0"/>
                </a:rPr>
                <a:t>0.32</a:t>
              </a:r>
              <a:endParaRPr lang="fr-FR" dirty="0">
                <a:solidFill>
                  <a:schemeClr val="accent1"/>
                </a:solidFill>
                <a:latin typeface="Calibri" pitchFamily="34" charset="0"/>
                <a:cs typeface="Calibri" pitchFamily="34" charset="0"/>
              </a:endParaRPr>
            </a:p>
          </p:txBody>
        </p:sp>
        <p:grpSp>
          <p:nvGrpSpPr>
            <p:cNvPr id="2" name="Group 26"/>
            <p:cNvGrpSpPr>
              <a:grpSpLocks/>
            </p:cNvGrpSpPr>
            <p:nvPr/>
          </p:nvGrpSpPr>
          <p:grpSpPr bwMode="auto">
            <a:xfrm>
              <a:off x="4681538" y="4486275"/>
              <a:ext cx="952500" cy="142875"/>
              <a:chOff x="2949" y="2876"/>
              <a:chExt cx="600" cy="90"/>
            </a:xfrm>
          </p:grpSpPr>
          <p:sp>
            <p:nvSpPr>
              <p:cNvPr id="272408" name="Freeform 24"/>
              <p:cNvSpPr>
                <a:spLocks/>
              </p:cNvSpPr>
              <p:nvPr/>
            </p:nvSpPr>
            <p:spPr bwMode="auto">
              <a:xfrm>
                <a:off x="2949" y="2876"/>
                <a:ext cx="18" cy="90"/>
              </a:xfrm>
              <a:custGeom>
                <a:avLst/>
                <a:gdLst/>
                <a:ahLst/>
                <a:cxnLst>
                  <a:cxn ang="0">
                    <a:pos x="3" y="0"/>
                  </a:cxn>
                  <a:cxn ang="0">
                    <a:pos x="0" y="2"/>
                  </a:cxn>
                  <a:cxn ang="0">
                    <a:pos x="0" y="13"/>
                  </a:cxn>
                  <a:cxn ang="0">
                    <a:pos x="3" y="15"/>
                  </a:cxn>
                </a:cxnLst>
                <a:rect l="0" t="0" r="r" b="b"/>
                <a:pathLst>
                  <a:path w="3" h="15">
                    <a:moveTo>
                      <a:pt x="3" y="0"/>
                    </a:moveTo>
                    <a:cubicBezTo>
                      <a:pt x="2" y="0"/>
                      <a:pt x="0" y="1"/>
                      <a:pt x="0" y="2"/>
                    </a:cubicBezTo>
                    <a:lnTo>
                      <a:pt x="0" y="13"/>
                    </a:lnTo>
                    <a:cubicBezTo>
                      <a:pt x="0" y="14"/>
                      <a:pt x="2" y="15"/>
                      <a:pt x="3" y="15"/>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72409" name="Freeform 25"/>
              <p:cNvSpPr>
                <a:spLocks/>
              </p:cNvSpPr>
              <p:nvPr/>
            </p:nvSpPr>
            <p:spPr bwMode="auto">
              <a:xfrm>
                <a:off x="3537" y="2876"/>
                <a:ext cx="12" cy="90"/>
              </a:xfrm>
              <a:custGeom>
                <a:avLst/>
                <a:gdLst/>
                <a:ahLst/>
                <a:cxnLst>
                  <a:cxn ang="0">
                    <a:pos x="0" y="0"/>
                  </a:cxn>
                  <a:cxn ang="0">
                    <a:pos x="2" y="2"/>
                  </a:cxn>
                  <a:cxn ang="0">
                    <a:pos x="2" y="13"/>
                  </a:cxn>
                  <a:cxn ang="0">
                    <a:pos x="0" y="15"/>
                  </a:cxn>
                </a:cxnLst>
                <a:rect l="0" t="0" r="r" b="b"/>
                <a:pathLst>
                  <a:path w="2" h="15">
                    <a:moveTo>
                      <a:pt x="0" y="0"/>
                    </a:moveTo>
                    <a:cubicBezTo>
                      <a:pt x="1" y="0"/>
                      <a:pt x="2" y="1"/>
                      <a:pt x="2" y="2"/>
                    </a:cubicBezTo>
                    <a:lnTo>
                      <a:pt x="2" y="13"/>
                    </a:lnTo>
                    <a:cubicBezTo>
                      <a:pt x="2" y="14"/>
                      <a:pt x="1" y="15"/>
                      <a:pt x="0" y="15"/>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272411" name="Line 27"/>
            <p:cNvSpPr>
              <a:spLocks noChangeShapeType="1"/>
            </p:cNvSpPr>
            <p:nvPr/>
          </p:nvSpPr>
          <p:spPr bwMode="auto">
            <a:xfrm>
              <a:off x="4681538" y="4562475"/>
              <a:ext cx="942975" cy="1588"/>
            </a:xfrm>
            <a:prstGeom prst="line">
              <a:avLst/>
            </a:prstGeom>
            <a:noFill/>
            <a:ln w="19050">
              <a:solidFill>
                <a:schemeClr val="accent1"/>
              </a:solidFill>
              <a:round/>
              <a:headEnd/>
              <a:tailEnd/>
            </a:ln>
          </p:spPr>
          <p:txBody>
            <a:bodyPr/>
            <a:lstStyle/>
            <a:p>
              <a:endParaRPr lang="en-US" dirty="0">
                <a:latin typeface="Calibri" pitchFamily="34" charset="0"/>
                <a:cs typeface="Calibri" pitchFamily="34" charset="0"/>
              </a:endParaRPr>
            </a:p>
          </p:txBody>
        </p:sp>
        <p:grpSp>
          <p:nvGrpSpPr>
            <p:cNvPr id="3" name="Group 30"/>
            <p:cNvGrpSpPr>
              <a:grpSpLocks/>
            </p:cNvGrpSpPr>
            <p:nvPr/>
          </p:nvGrpSpPr>
          <p:grpSpPr bwMode="auto">
            <a:xfrm>
              <a:off x="4681538" y="4486275"/>
              <a:ext cx="952500" cy="142875"/>
              <a:chOff x="2949" y="2876"/>
              <a:chExt cx="600" cy="90"/>
            </a:xfrm>
          </p:grpSpPr>
          <p:sp>
            <p:nvSpPr>
              <p:cNvPr id="272412" name="Freeform 28"/>
              <p:cNvSpPr>
                <a:spLocks/>
              </p:cNvSpPr>
              <p:nvPr/>
            </p:nvSpPr>
            <p:spPr bwMode="auto">
              <a:xfrm>
                <a:off x="2949" y="2876"/>
                <a:ext cx="18" cy="90"/>
              </a:xfrm>
              <a:custGeom>
                <a:avLst/>
                <a:gdLst/>
                <a:ahLst/>
                <a:cxnLst>
                  <a:cxn ang="0">
                    <a:pos x="3" y="0"/>
                  </a:cxn>
                  <a:cxn ang="0">
                    <a:pos x="0" y="2"/>
                  </a:cxn>
                  <a:cxn ang="0">
                    <a:pos x="0" y="13"/>
                  </a:cxn>
                  <a:cxn ang="0">
                    <a:pos x="3" y="15"/>
                  </a:cxn>
                </a:cxnLst>
                <a:rect l="0" t="0" r="r" b="b"/>
                <a:pathLst>
                  <a:path w="3" h="15">
                    <a:moveTo>
                      <a:pt x="3" y="0"/>
                    </a:moveTo>
                    <a:cubicBezTo>
                      <a:pt x="2" y="0"/>
                      <a:pt x="0" y="1"/>
                      <a:pt x="0" y="2"/>
                    </a:cubicBezTo>
                    <a:lnTo>
                      <a:pt x="0" y="13"/>
                    </a:lnTo>
                    <a:cubicBezTo>
                      <a:pt x="0" y="14"/>
                      <a:pt x="2" y="15"/>
                      <a:pt x="3" y="15"/>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72413" name="Freeform 29"/>
              <p:cNvSpPr>
                <a:spLocks/>
              </p:cNvSpPr>
              <p:nvPr/>
            </p:nvSpPr>
            <p:spPr bwMode="auto">
              <a:xfrm>
                <a:off x="3537" y="2876"/>
                <a:ext cx="12" cy="90"/>
              </a:xfrm>
              <a:custGeom>
                <a:avLst/>
                <a:gdLst/>
                <a:ahLst/>
                <a:cxnLst>
                  <a:cxn ang="0">
                    <a:pos x="0" y="0"/>
                  </a:cxn>
                  <a:cxn ang="0">
                    <a:pos x="2" y="2"/>
                  </a:cxn>
                  <a:cxn ang="0">
                    <a:pos x="2" y="13"/>
                  </a:cxn>
                  <a:cxn ang="0">
                    <a:pos x="0" y="15"/>
                  </a:cxn>
                </a:cxnLst>
                <a:rect l="0" t="0" r="r" b="b"/>
                <a:pathLst>
                  <a:path w="2" h="15">
                    <a:moveTo>
                      <a:pt x="0" y="0"/>
                    </a:moveTo>
                    <a:cubicBezTo>
                      <a:pt x="1" y="0"/>
                      <a:pt x="2" y="1"/>
                      <a:pt x="2" y="2"/>
                    </a:cubicBezTo>
                    <a:lnTo>
                      <a:pt x="2" y="13"/>
                    </a:lnTo>
                    <a:cubicBezTo>
                      <a:pt x="2" y="14"/>
                      <a:pt x="1" y="15"/>
                      <a:pt x="0" y="15"/>
                    </a:cubicBezTo>
                  </a:path>
                </a:pathLst>
              </a:custGeom>
              <a:noFill/>
              <a:ln w="1905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sp>
          <p:nvSpPr>
            <p:cNvPr id="272415" name="Line 31"/>
            <p:cNvSpPr>
              <a:spLocks noChangeShapeType="1"/>
            </p:cNvSpPr>
            <p:nvPr/>
          </p:nvSpPr>
          <p:spPr bwMode="auto">
            <a:xfrm>
              <a:off x="4681538" y="4562475"/>
              <a:ext cx="942975" cy="1588"/>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sp>
          <p:nvSpPr>
            <p:cNvPr id="272416" name="Rectangle 32"/>
            <p:cNvSpPr>
              <a:spLocks noChangeArrowheads="1"/>
            </p:cNvSpPr>
            <p:nvPr/>
          </p:nvSpPr>
          <p:spPr bwMode="auto">
            <a:xfrm>
              <a:off x="5119688" y="4533900"/>
              <a:ext cx="47625" cy="76200"/>
            </a:xfrm>
            <a:prstGeom prst="rect">
              <a:avLst/>
            </a:prstGeom>
            <a:solidFill>
              <a:schemeClr val="accent1"/>
            </a:solidFill>
            <a:ln w="19050" cap="rnd">
              <a:solidFill>
                <a:schemeClr val="accent1"/>
              </a:solidFill>
              <a:miter lim="800000"/>
              <a:headEnd/>
              <a:tailEnd/>
            </a:ln>
          </p:spPr>
          <p:txBody>
            <a:bodyPr/>
            <a:lstStyle/>
            <a:p>
              <a:endParaRPr lang="en-US" dirty="0">
                <a:latin typeface="Calibri" pitchFamily="34" charset="0"/>
                <a:cs typeface="Calibri" pitchFamily="34" charset="0"/>
              </a:endParaRPr>
            </a:p>
          </p:txBody>
        </p:sp>
        <p:sp>
          <p:nvSpPr>
            <p:cNvPr id="272417" name="Rectangle 33"/>
            <p:cNvSpPr>
              <a:spLocks noChangeArrowheads="1"/>
            </p:cNvSpPr>
            <p:nvPr/>
          </p:nvSpPr>
          <p:spPr bwMode="auto">
            <a:xfrm>
              <a:off x="5967413" y="4343400"/>
              <a:ext cx="790575" cy="247650"/>
            </a:xfrm>
            <a:prstGeom prst="rect">
              <a:avLst/>
            </a:prstGeom>
            <a:noFill/>
            <a:ln w="9525">
              <a:noFill/>
              <a:miter lim="800000"/>
              <a:headEnd/>
              <a:tailEnd/>
            </a:ln>
          </p:spPr>
          <p:txBody>
            <a:bodyPr/>
            <a:lstStyle/>
            <a:p>
              <a:endParaRPr lang="en-US" sz="1200" dirty="0">
                <a:latin typeface="Calibri" pitchFamily="34" charset="0"/>
                <a:cs typeface="Calibri" pitchFamily="34" charset="0"/>
              </a:endParaRPr>
            </a:p>
          </p:txBody>
        </p:sp>
        <p:sp>
          <p:nvSpPr>
            <p:cNvPr id="272418" name="Rectangle 34"/>
            <p:cNvSpPr>
              <a:spLocks noChangeArrowheads="1"/>
            </p:cNvSpPr>
            <p:nvPr/>
          </p:nvSpPr>
          <p:spPr bwMode="auto">
            <a:xfrm>
              <a:off x="6057900" y="4343400"/>
              <a:ext cx="81754" cy="184666"/>
            </a:xfrm>
            <a:prstGeom prst="rect">
              <a:avLst/>
            </a:prstGeom>
            <a:noFill/>
            <a:ln w="9525">
              <a:noFill/>
              <a:miter lim="800000"/>
              <a:headEnd/>
              <a:tailEnd/>
            </a:ln>
          </p:spPr>
          <p:txBody>
            <a:bodyPr wrap="none" lIns="0" tIns="0" rIns="0" bIns="0">
              <a:spAutoFit/>
            </a:bodyPr>
            <a:lstStyle/>
            <a:p>
              <a:r>
                <a:rPr lang="fr-FR" sz="1200" b="1" i="1" dirty="0">
                  <a:latin typeface="Calibri" pitchFamily="34" charset="0"/>
                  <a:cs typeface="Calibri" pitchFamily="34" charset="0"/>
                </a:rPr>
                <a:t>P</a:t>
              </a:r>
              <a:endParaRPr lang="fr-FR" sz="1200" dirty="0">
                <a:latin typeface="Calibri" pitchFamily="34" charset="0"/>
                <a:cs typeface="Calibri" pitchFamily="34" charset="0"/>
              </a:endParaRPr>
            </a:p>
          </p:txBody>
        </p:sp>
        <p:sp>
          <p:nvSpPr>
            <p:cNvPr id="272419" name="Rectangle 35"/>
            <p:cNvSpPr>
              <a:spLocks noChangeArrowheads="1"/>
            </p:cNvSpPr>
            <p:nvPr/>
          </p:nvSpPr>
          <p:spPr bwMode="auto">
            <a:xfrm>
              <a:off x="6164263" y="4343400"/>
              <a:ext cx="432811"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=0.025</a:t>
              </a:r>
              <a:endParaRPr lang="fr-FR" sz="1200" dirty="0">
                <a:latin typeface="Calibri" pitchFamily="34" charset="0"/>
                <a:cs typeface="Calibri" pitchFamily="34" charset="0"/>
              </a:endParaRPr>
            </a:p>
          </p:txBody>
        </p:sp>
        <p:sp>
          <p:nvSpPr>
            <p:cNvPr id="272466" name="Rectangle 82"/>
            <p:cNvSpPr>
              <a:spLocks noChangeArrowheads="1"/>
            </p:cNvSpPr>
            <p:nvPr/>
          </p:nvSpPr>
          <p:spPr bwMode="auto">
            <a:xfrm>
              <a:off x="1225550" y="4359275"/>
              <a:ext cx="1095375" cy="30480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467" name="Rectangle 83"/>
            <p:cNvSpPr>
              <a:spLocks noChangeArrowheads="1"/>
            </p:cNvSpPr>
            <p:nvPr/>
          </p:nvSpPr>
          <p:spPr bwMode="auto">
            <a:xfrm>
              <a:off x="1362075" y="4359275"/>
              <a:ext cx="187552" cy="307777"/>
            </a:xfrm>
            <a:prstGeom prst="rect">
              <a:avLst/>
            </a:prstGeom>
            <a:noFill/>
            <a:ln w="9525">
              <a:noFill/>
              <a:miter lim="800000"/>
              <a:headEnd/>
              <a:tailEnd/>
            </a:ln>
          </p:spPr>
          <p:txBody>
            <a:bodyPr wrap="none" lIns="0" tIns="0" rIns="0" bIns="0">
              <a:spAutoFit/>
            </a:bodyPr>
            <a:lstStyle/>
            <a:p>
              <a:r>
                <a:rPr lang="fr-FR" sz="2000" b="1" dirty="0">
                  <a:solidFill>
                    <a:schemeClr val="tx2"/>
                  </a:solidFill>
                  <a:latin typeface="Calibri" pitchFamily="34" charset="0"/>
                  <a:cs typeface="Calibri" pitchFamily="34" charset="0"/>
                </a:rPr>
                <a:t>6 </a:t>
              </a:r>
              <a:endParaRPr lang="fr-FR" dirty="0">
                <a:solidFill>
                  <a:schemeClr val="tx2"/>
                </a:solidFill>
                <a:latin typeface="Calibri" pitchFamily="34" charset="0"/>
                <a:cs typeface="Calibri" pitchFamily="34" charset="0"/>
              </a:endParaRPr>
            </a:p>
          </p:txBody>
        </p:sp>
        <p:sp>
          <p:nvSpPr>
            <p:cNvPr id="272468" name="Rectangle 84"/>
            <p:cNvSpPr>
              <a:spLocks noChangeArrowheads="1"/>
            </p:cNvSpPr>
            <p:nvPr/>
          </p:nvSpPr>
          <p:spPr bwMode="auto">
            <a:xfrm>
              <a:off x="1619250" y="4359275"/>
              <a:ext cx="810350" cy="307777"/>
            </a:xfrm>
            <a:prstGeom prst="rect">
              <a:avLst/>
            </a:prstGeom>
            <a:noFill/>
            <a:ln w="9525">
              <a:noFill/>
              <a:miter lim="800000"/>
              <a:headEnd/>
              <a:tailEnd/>
            </a:ln>
          </p:spPr>
          <p:txBody>
            <a:bodyPr wrap="none" lIns="0" tIns="0" rIns="0" bIns="0">
              <a:spAutoFit/>
            </a:bodyPr>
            <a:lstStyle/>
            <a:p>
              <a:r>
                <a:rPr lang="fr-FR" sz="2000" b="1" dirty="0">
                  <a:solidFill>
                    <a:schemeClr val="tx2"/>
                  </a:solidFill>
                  <a:latin typeface="Calibri" pitchFamily="34" charset="0"/>
                  <a:cs typeface="Calibri" pitchFamily="34" charset="0"/>
                </a:rPr>
                <a:t>months</a:t>
              </a:r>
              <a:endParaRPr lang="fr-FR" dirty="0">
                <a:solidFill>
                  <a:schemeClr val="tx2"/>
                </a:solidFill>
                <a:latin typeface="Calibri" pitchFamily="34" charset="0"/>
                <a:cs typeface="Calibri" pitchFamily="34" charset="0"/>
              </a:endParaRPr>
            </a:p>
          </p:txBody>
        </p:sp>
      </p:grpSp>
      <p:sp>
        <p:nvSpPr>
          <p:cNvPr id="272469" name="Rectangle 85"/>
          <p:cNvSpPr>
            <a:spLocks noChangeArrowheads="1"/>
          </p:cNvSpPr>
          <p:nvPr/>
        </p:nvSpPr>
        <p:spPr bwMode="auto">
          <a:xfrm>
            <a:off x="2738438" y="5114925"/>
            <a:ext cx="14287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70" name="Rectangle 86"/>
          <p:cNvSpPr>
            <a:spLocks noChangeArrowheads="1"/>
          </p:cNvSpPr>
          <p:nvPr/>
        </p:nvSpPr>
        <p:spPr bwMode="auto">
          <a:xfrm>
            <a:off x="281622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471" name="Rectangle 87"/>
          <p:cNvSpPr>
            <a:spLocks noChangeArrowheads="1"/>
          </p:cNvSpPr>
          <p:nvPr/>
        </p:nvSpPr>
        <p:spPr bwMode="auto">
          <a:xfrm>
            <a:off x="2868613" y="5105400"/>
            <a:ext cx="7854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1</a:t>
            </a:r>
            <a:endParaRPr lang="fr-FR" dirty="0">
              <a:solidFill>
                <a:schemeClr val="tx2"/>
              </a:solidFill>
              <a:latin typeface="Calibri" pitchFamily="34" charset="0"/>
              <a:cs typeface="Calibri" pitchFamily="34" charset="0"/>
            </a:endParaRPr>
          </a:p>
        </p:txBody>
      </p:sp>
      <p:sp>
        <p:nvSpPr>
          <p:cNvPr id="272472" name="Rectangle 88"/>
          <p:cNvSpPr>
            <a:spLocks noChangeArrowheads="1"/>
          </p:cNvSpPr>
          <p:nvPr/>
        </p:nvSpPr>
        <p:spPr bwMode="auto">
          <a:xfrm>
            <a:off x="2986088" y="5114925"/>
            <a:ext cx="2857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73" name="Rectangle 89"/>
          <p:cNvSpPr>
            <a:spLocks noChangeArrowheads="1"/>
          </p:cNvSpPr>
          <p:nvPr/>
        </p:nvSpPr>
        <p:spPr bwMode="auto">
          <a:xfrm>
            <a:off x="306387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474" name="Rectangle 90"/>
          <p:cNvSpPr>
            <a:spLocks noChangeArrowheads="1"/>
          </p:cNvSpPr>
          <p:nvPr/>
        </p:nvSpPr>
        <p:spPr bwMode="auto">
          <a:xfrm>
            <a:off x="3114675"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0.8</a:t>
            </a:r>
            <a:endParaRPr lang="fr-FR" dirty="0">
              <a:solidFill>
                <a:schemeClr val="tx2"/>
              </a:solidFill>
              <a:latin typeface="Calibri" pitchFamily="34" charset="0"/>
              <a:cs typeface="Calibri" pitchFamily="34" charset="0"/>
            </a:endParaRPr>
          </a:p>
        </p:txBody>
      </p:sp>
      <p:sp>
        <p:nvSpPr>
          <p:cNvPr id="272475" name="Rectangle 91"/>
          <p:cNvSpPr>
            <a:spLocks noChangeArrowheads="1"/>
          </p:cNvSpPr>
          <p:nvPr/>
        </p:nvSpPr>
        <p:spPr bwMode="auto">
          <a:xfrm>
            <a:off x="3348038" y="5114925"/>
            <a:ext cx="2857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76" name="Rectangle 92"/>
          <p:cNvSpPr>
            <a:spLocks noChangeArrowheads="1"/>
          </p:cNvSpPr>
          <p:nvPr/>
        </p:nvSpPr>
        <p:spPr bwMode="auto">
          <a:xfrm>
            <a:off x="342582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477" name="Rectangle 93"/>
          <p:cNvSpPr>
            <a:spLocks noChangeArrowheads="1"/>
          </p:cNvSpPr>
          <p:nvPr/>
        </p:nvSpPr>
        <p:spPr bwMode="auto">
          <a:xfrm>
            <a:off x="3476625"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0.6</a:t>
            </a:r>
            <a:endParaRPr lang="fr-FR" dirty="0">
              <a:solidFill>
                <a:schemeClr val="tx2"/>
              </a:solidFill>
              <a:latin typeface="Calibri" pitchFamily="34" charset="0"/>
              <a:cs typeface="Calibri" pitchFamily="34" charset="0"/>
            </a:endParaRPr>
          </a:p>
        </p:txBody>
      </p:sp>
      <p:sp>
        <p:nvSpPr>
          <p:cNvPr id="272478" name="Rectangle 94"/>
          <p:cNvSpPr>
            <a:spLocks noChangeArrowheads="1"/>
          </p:cNvSpPr>
          <p:nvPr/>
        </p:nvSpPr>
        <p:spPr bwMode="auto">
          <a:xfrm>
            <a:off x="3709988" y="5114925"/>
            <a:ext cx="2857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79" name="Rectangle 95"/>
          <p:cNvSpPr>
            <a:spLocks noChangeArrowheads="1"/>
          </p:cNvSpPr>
          <p:nvPr/>
        </p:nvSpPr>
        <p:spPr bwMode="auto">
          <a:xfrm>
            <a:off x="378777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480" name="Rectangle 96"/>
          <p:cNvSpPr>
            <a:spLocks noChangeArrowheads="1"/>
          </p:cNvSpPr>
          <p:nvPr/>
        </p:nvSpPr>
        <p:spPr bwMode="auto">
          <a:xfrm>
            <a:off x="3838575"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0.4</a:t>
            </a:r>
            <a:endParaRPr lang="fr-FR" dirty="0">
              <a:solidFill>
                <a:schemeClr val="tx2"/>
              </a:solidFill>
              <a:latin typeface="Calibri" pitchFamily="34" charset="0"/>
              <a:cs typeface="Calibri" pitchFamily="34" charset="0"/>
            </a:endParaRPr>
          </a:p>
        </p:txBody>
      </p:sp>
      <p:sp>
        <p:nvSpPr>
          <p:cNvPr id="272481" name="Rectangle 97"/>
          <p:cNvSpPr>
            <a:spLocks noChangeArrowheads="1"/>
          </p:cNvSpPr>
          <p:nvPr/>
        </p:nvSpPr>
        <p:spPr bwMode="auto">
          <a:xfrm>
            <a:off x="4062413" y="5114925"/>
            <a:ext cx="29527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82" name="Rectangle 98"/>
          <p:cNvSpPr>
            <a:spLocks noChangeArrowheads="1"/>
          </p:cNvSpPr>
          <p:nvPr/>
        </p:nvSpPr>
        <p:spPr bwMode="auto">
          <a:xfrm>
            <a:off x="4140200"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483" name="Rectangle 99"/>
          <p:cNvSpPr>
            <a:spLocks noChangeArrowheads="1"/>
          </p:cNvSpPr>
          <p:nvPr/>
        </p:nvSpPr>
        <p:spPr bwMode="auto">
          <a:xfrm>
            <a:off x="4191000"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0.2</a:t>
            </a:r>
            <a:endParaRPr lang="fr-FR" dirty="0">
              <a:solidFill>
                <a:schemeClr val="tx2"/>
              </a:solidFill>
              <a:latin typeface="Calibri" pitchFamily="34" charset="0"/>
              <a:cs typeface="Calibri" pitchFamily="34" charset="0"/>
            </a:endParaRPr>
          </a:p>
        </p:txBody>
      </p:sp>
      <p:sp>
        <p:nvSpPr>
          <p:cNvPr id="272484" name="Rectangle 100"/>
          <p:cNvSpPr>
            <a:spLocks noChangeArrowheads="1"/>
          </p:cNvSpPr>
          <p:nvPr/>
        </p:nvSpPr>
        <p:spPr bwMode="auto">
          <a:xfrm>
            <a:off x="4548188" y="5114925"/>
            <a:ext cx="8572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85" name="Rectangle 101"/>
          <p:cNvSpPr>
            <a:spLocks noChangeArrowheads="1"/>
          </p:cNvSpPr>
          <p:nvPr/>
        </p:nvSpPr>
        <p:spPr bwMode="auto">
          <a:xfrm>
            <a:off x="4621213" y="5105400"/>
            <a:ext cx="7854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a:t>
            </a:r>
            <a:endParaRPr lang="fr-FR" dirty="0">
              <a:solidFill>
                <a:schemeClr val="tx2"/>
              </a:solidFill>
              <a:latin typeface="Calibri" pitchFamily="34" charset="0"/>
              <a:cs typeface="Calibri" pitchFamily="34" charset="0"/>
            </a:endParaRPr>
          </a:p>
        </p:txBody>
      </p:sp>
      <p:sp>
        <p:nvSpPr>
          <p:cNvPr id="272486" name="Rectangle 102"/>
          <p:cNvSpPr>
            <a:spLocks noChangeArrowheads="1"/>
          </p:cNvSpPr>
          <p:nvPr/>
        </p:nvSpPr>
        <p:spPr bwMode="auto">
          <a:xfrm>
            <a:off x="4710113" y="5114925"/>
            <a:ext cx="22860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87" name="Rectangle 103"/>
          <p:cNvSpPr>
            <a:spLocks noChangeArrowheads="1"/>
          </p:cNvSpPr>
          <p:nvPr/>
        </p:nvSpPr>
        <p:spPr bwMode="auto">
          <a:xfrm>
            <a:off x="4781550"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0.2</a:t>
            </a:r>
            <a:endParaRPr lang="fr-FR" dirty="0">
              <a:solidFill>
                <a:schemeClr val="tx2"/>
              </a:solidFill>
              <a:latin typeface="Calibri" pitchFamily="34" charset="0"/>
              <a:cs typeface="Calibri" pitchFamily="34" charset="0"/>
            </a:endParaRPr>
          </a:p>
        </p:txBody>
      </p:sp>
      <p:sp>
        <p:nvSpPr>
          <p:cNvPr id="272488" name="Rectangle 104"/>
          <p:cNvSpPr>
            <a:spLocks noChangeArrowheads="1"/>
          </p:cNvSpPr>
          <p:nvPr/>
        </p:nvSpPr>
        <p:spPr bwMode="auto">
          <a:xfrm>
            <a:off x="5072063" y="5114925"/>
            <a:ext cx="23812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89" name="Rectangle 105"/>
          <p:cNvSpPr>
            <a:spLocks noChangeArrowheads="1"/>
          </p:cNvSpPr>
          <p:nvPr/>
        </p:nvSpPr>
        <p:spPr bwMode="auto">
          <a:xfrm>
            <a:off x="5143500"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0.4</a:t>
            </a:r>
            <a:endParaRPr lang="fr-FR" dirty="0">
              <a:solidFill>
                <a:schemeClr val="tx2"/>
              </a:solidFill>
              <a:latin typeface="Calibri" pitchFamily="34" charset="0"/>
              <a:cs typeface="Calibri" pitchFamily="34" charset="0"/>
            </a:endParaRPr>
          </a:p>
        </p:txBody>
      </p:sp>
      <p:sp>
        <p:nvSpPr>
          <p:cNvPr id="272490" name="Rectangle 106"/>
          <p:cNvSpPr>
            <a:spLocks noChangeArrowheads="1"/>
          </p:cNvSpPr>
          <p:nvPr/>
        </p:nvSpPr>
        <p:spPr bwMode="auto">
          <a:xfrm>
            <a:off x="5443538" y="5114925"/>
            <a:ext cx="22860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91" name="Rectangle 107"/>
          <p:cNvSpPr>
            <a:spLocks noChangeArrowheads="1"/>
          </p:cNvSpPr>
          <p:nvPr/>
        </p:nvSpPr>
        <p:spPr bwMode="auto">
          <a:xfrm>
            <a:off x="5514975"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0.6</a:t>
            </a:r>
            <a:endParaRPr lang="fr-FR" dirty="0">
              <a:solidFill>
                <a:schemeClr val="tx2"/>
              </a:solidFill>
              <a:latin typeface="Calibri" pitchFamily="34" charset="0"/>
              <a:cs typeface="Calibri" pitchFamily="34" charset="0"/>
            </a:endParaRPr>
          </a:p>
        </p:txBody>
      </p:sp>
      <p:sp>
        <p:nvSpPr>
          <p:cNvPr id="272492" name="Rectangle 108"/>
          <p:cNvSpPr>
            <a:spLocks noChangeArrowheads="1"/>
          </p:cNvSpPr>
          <p:nvPr/>
        </p:nvSpPr>
        <p:spPr bwMode="auto">
          <a:xfrm>
            <a:off x="5795963" y="5114925"/>
            <a:ext cx="22860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493" name="Rectangle 109"/>
          <p:cNvSpPr>
            <a:spLocks noChangeArrowheads="1"/>
          </p:cNvSpPr>
          <p:nvPr/>
        </p:nvSpPr>
        <p:spPr bwMode="auto">
          <a:xfrm>
            <a:off x="5867400" y="5105400"/>
            <a:ext cx="198772"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0.8</a:t>
            </a:r>
            <a:endParaRPr lang="fr-FR" dirty="0">
              <a:solidFill>
                <a:schemeClr val="tx2"/>
              </a:solidFill>
              <a:latin typeface="Calibri" pitchFamily="34" charset="0"/>
              <a:cs typeface="Calibri" pitchFamily="34" charset="0"/>
            </a:endParaRPr>
          </a:p>
        </p:txBody>
      </p:sp>
      <p:grpSp>
        <p:nvGrpSpPr>
          <p:cNvPr id="12" name="Group 120"/>
          <p:cNvGrpSpPr>
            <a:grpSpLocks/>
          </p:cNvGrpSpPr>
          <p:nvPr/>
        </p:nvGrpSpPr>
        <p:grpSpPr bwMode="auto">
          <a:xfrm>
            <a:off x="2824163" y="4972050"/>
            <a:ext cx="3382962" cy="95250"/>
            <a:chOff x="1779" y="3182"/>
            <a:chExt cx="2131" cy="60"/>
          </a:xfrm>
        </p:grpSpPr>
        <p:sp>
          <p:nvSpPr>
            <p:cNvPr id="272494" name="Line 110"/>
            <p:cNvSpPr>
              <a:spLocks noChangeShapeType="1"/>
            </p:cNvSpPr>
            <p:nvPr/>
          </p:nvSpPr>
          <p:spPr bwMode="auto">
            <a:xfrm flipV="1">
              <a:off x="1779"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495" name="Line 111"/>
            <p:cNvSpPr>
              <a:spLocks noChangeShapeType="1"/>
            </p:cNvSpPr>
            <p:nvPr/>
          </p:nvSpPr>
          <p:spPr bwMode="auto">
            <a:xfrm flipV="1">
              <a:off x="1977"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496" name="Line 112"/>
            <p:cNvSpPr>
              <a:spLocks noChangeShapeType="1"/>
            </p:cNvSpPr>
            <p:nvPr/>
          </p:nvSpPr>
          <p:spPr bwMode="auto">
            <a:xfrm flipV="1">
              <a:off x="2205"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497" name="Line 113"/>
            <p:cNvSpPr>
              <a:spLocks noChangeShapeType="1"/>
            </p:cNvSpPr>
            <p:nvPr/>
          </p:nvSpPr>
          <p:spPr bwMode="auto">
            <a:xfrm flipV="1">
              <a:off x="2433"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498" name="Line 114"/>
            <p:cNvSpPr>
              <a:spLocks noChangeShapeType="1"/>
            </p:cNvSpPr>
            <p:nvPr/>
          </p:nvSpPr>
          <p:spPr bwMode="auto">
            <a:xfrm flipV="1">
              <a:off x="2661"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499" name="Line 115"/>
            <p:cNvSpPr>
              <a:spLocks noChangeShapeType="1"/>
            </p:cNvSpPr>
            <p:nvPr/>
          </p:nvSpPr>
          <p:spPr bwMode="auto">
            <a:xfrm flipV="1">
              <a:off x="3039"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00" name="Line 116"/>
            <p:cNvSpPr>
              <a:spLocks noChangeShapeType="1"/>
            </p:cNvSpPr>
            <p:nvPr/>
          </p:nvSpPr>
          <p:spPr bwMode="auto">
            <a:xfrm flipV="1">
              <a:off x="3273"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01" name="Line 117"/>
            <p:cNvSpPr>
              <a:spLocks noChangeShapeType="1"/>
            </p:cNvSpPr>
            <p:nvPr/>
          </p:nvSpPr>
          <p:spPr bwMode="auto">
            <a:xfrm flipV="1">
              <a:off x="3501"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02" name="Line 118"/>
            <p:cNvSpPr>
              <a:spLocks noChangeShapeType="1"/>
            </p:cNvSpPr>
            <p:nvPr/>
          </p:nvSpPr>
          <p:spPr bwMode="auto">
            <a:xfrm flipV="1">
              <a:off x="3723"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03" name="Line 119"/>
            <p:cNvSpPr>
              <a:spLocks noChangeShapeType="1"/>
            </p:cNvSpPr>
            <p:nvPr/>
          </p:nvSpPr>
          <p:spPr bwMode="auto">
            <a:xfrm flipV="1">
              <a:off x="3909" y="3182"/>
              <a:ext cx="1" cy="6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sp>
        <p:nvSpPr>
          <p:cNvPr id="272505" name="Rectangle 121"/>
          <p:cNvSpPr>
            <a:spLocks noChangeArrowheads="1"/>
          </p:cNvSpPr>
          <p:nvPr/>
        </p:nvSpPr>
        <p:spPr bwMode="auto">
          <a:xfrm>
            <a:off x="6167438" y="5114925"/>
            <a:ext cx="952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06" name="Rectangle 122"/>
          <p:cNvSpPr>
            <a:spLocks noChangeArrowheads="1"/>
          </p:cNvSpPr>
          <p:nvPr/>
        </p:nvSpPr>
        <p:spPr bwMode="auto">
          <a:xfrm>
            <a:off x="6240463" y="5105400"/>
            <a:ext cx="7854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1</a:t>
            </a:r>
            <a:endParaRPr lang="fr-FR" dirty="0">
              <a:solidFill>
                <a:schemeClr val="tx2"/>
              </a:solidFill>
              <a:latin typeface="Calibri" pitchFamily="34" charset="0"/>
              <a:cs typeface="Calibri" pitchFamily="34" charset="0"/>
            </a:endParaRPr>
          </a:p>
        </p:txBody>
      </p:sp>
      <p:sp>
        <p:nvSpPr>
          <p:cNvPr id="272515" name="Rectangle 131"/>
          <p:cNvSpPr>
            <a:spLocks noChangeArrowheads="1"/>
          </p:cNvSpPr>
          <p:nvPr/>
        </p:nvSpPr>
        <p:spPr bwMode="auto">
          <a:xfrm>
            <a:off x="2738438" y="5114925"/>
            <a:ext cx="14287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16" name="Rectangle 132"/>
          <p:cNvSpPr>
            <a:spLocks noChangeArrowheads="1"/>
          </p:cNvSpPr>
          <p:nvPr/>
        </p:nvSpPr>
        <p:spPr bwMode="auto">
          <a:xfrm>
            <a:off x="281622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517" name="Rectangle 133"/>
          <p:cNvSpPr>
            <a:spLocks noChangeArrowheads="1"/>
          </p:cNvSpPr>
          <p:nvPr/>
        </p:nvSpPr>
        <p:spPr bwMode="auto">
          <a:xfrm>
            <a:off x="2868613" y="5105400"/>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a:t>
            </a:r>
            <a:endParaRPr lang="fr-FR" dirty="0">
              <a:latin typeface="Calibri" pitchFamily="34" charset="0"/>
              <a:cs typeface="Calibri" pitchFamily="34" charset="0"/>
            </a:endParaRPr>
          </a:p>
        </p:txBody>
      </p:sp>
      <p:sp>
        <p:nvSpPr>
          <p:cNvPr id="272518" name="Rectangle 134"/>
          <p:cNvSpPr>
            <a:spLocks noChangeArrowheads="1"/>
          </p:cNvSpPr>
          <p:nvPr/>
        </p:nvSpPr>
        <p:spPr bwMode="auto">
          <a:xfrm>
            <a:off x="2986088" y="5114925"/>
            <a:ext cx="2857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19" name="Rectangle 135"/>
          <p:cNvSpPr>
            <a:spLocks noChangeArrowheads="1"/>
          </p:cNvSpPr>
          <p:nvPr/>
        </p:nvSpPr>
        <p:spPr bwMode="auto">
          <a:xfrm>
            <a:off x="306387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520" name="Rectangle 136"/>
          <p:cNvSpPr>
            <a:spLocks noChangeArrowheads="1"/>
          </p:cNvSpPr>
          <p:nvPr/>
        </p:nvSpPr>
        <p:spPr bwMode="auto">
          <a:xfrm>
            <a:off x="3114675"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0.8</a:t>
            </a:r>
            <a:endParaRPr lang="fr-FR" dirty="0">
              <a:latin typeface="Calibri" pitchFamily="34" charset="0"/>
              <a:cs typeface="Calibri" pitchFamily="34" charset="0"/>
            </a:endParaRPr>
          </a:p>
        </p:txBody>
      </p:sp>
      <p:sp>
        <p:nvSpPr>
          <p:cNvPr id="272521" name="Rectangle 137"/>
          <p:cNvSpPr>
            <a:spLocks noChangeArrowheads="1"/>
          </p:cNvSpPr>
          <p:nvPr/>
        </p:nvSpPr>
        <p:spPr bwMode="auto">
          <a:xfrm>
            <a:off x="3348038" y="5114925"/>
            <a:ext cx="2857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22" name="Rectangle 138"/>
          <p:cNvSpPr>
            <a:spLocks noChangeArrowheads="1"/>
          </p:cNvSpPr>
          <p:nvPr/>
        </p:nvSpPr>
        <p:spPr bwMode="auto">
          <a:xfrm>
            <a:off x="342582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523" name="Rectangle 139"/>
          <p:cNvSpPr>
            <a:spLocks noChangeArrowheads="1"/>
          </p:cNvSpPr>
          <p:nvPr/>
        </p:nvSpPr>
        <p:spPr bwMode="auto">
          <a:xfrm>
            <a:off x="3476625"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0.6</a:t>
            </a:r>
            <a:endParaRPr lang="fr-FR" dirty="0">
              <a:latin typeface="Calibri" pitchFamily="34" charset="0"/>
              <a:cs typeface="Calibri" pitchFamily="34" charset="0"/>
            </a:endParaRPr>
          </a:p>
        </p:txBody>
      </p:sp>
      <p:sp>
        <p:nvSpPr>
          <p:cNvPr id="272524" name="Rectangle 140"/>
          <p:cNvSpPr>
            <a:spLocks noChangeArrowheads="1"/>
          </p:cNvSpPr>
          <p:nvPr/>
        </p:nvSpPr>
        <p:spPr bwMode="auto">
          <a:xfrm>
            <a:off x="3709988" y="5114925"/>
            <a:ext cx="2857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25" name="Rectangle 141"/>
          <p:cNvSpPr>
            <a:spLocks noChangeArrowheads="1"/>
          </p:cNvSpPr>
          <p:nvPr/>
        </p:nvSpPr>
        <p:spPr bwMode="auto">
          <a:xfrm>
            <a:off x="3787775"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526" name="Rectangle 142"/>
          <p:cNvSpPr>
            <a:spLocks noChangeArrowheads="1"/>
          </p:cNvSpPr>
          <p:nvPr/>
        </p:nvSpPr>
        <p:spPr bwMode="auto">
          <a:xfrm>
            <a:off x="3838575"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0.4</a:t>
            </a:r>
            <a:endParaRPr lang="fr-FR" dirty="0">
              <a:latin typeface="Calibri" pitchFamily="34" charset="0"/>
              <a:cs typeface="Calibri" pitchFamily="34" charset="0"/>
            </a:endParaRPr>
          </a:p>
        </p:txBody>
      </p:sp>
      <p:sp>
        <p:nvSpPr>
          <p:cNvPr id="272527" name="Rectangle 143"/>
          <p:cNvSpPr>
            <a:spLocks noChangeArrowheads="1"/>
          </p:cNvSpPr>
          <p:nvPr/>
        </p:nvSpPr>
        <p:spPr bwMode="auto">
          <a:xfrm>
            <a:off x="4062413" y="5114925"/>
            <a:ext cx="29527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28" name="Rectangle 144"/>
          <p:cNvSpPr>
            <a:spLocks noChangeArrowheads="1"/>
          </p:cNvSpPr>
          <p:nvPr/>
        </p:nvSpPr>
        <p:spPr bwMode="auto">
          <a:xfrm>
            <a:off x="4140200" y="5105400"/>
            <a:ext cx="46488" cy="184666"/>
          </a:xfrm>
          <a:prstGeom prst="rect">
            <a:avLst/>
          </a:prstGeom>
          <a:noFill/>
          <a:ln w="9525">
            <a:noFill/>
            <a:miter lim="800000"/>
            <a:headEnd/>
            <a:tailEnd/>
          </a:ln>
        </p:spPr>
        <p:txBody>
          <a:bodyPr wrap="none" lIns="0" tIns="0" rIns="0" bIns="0">
            <a:spAutoFit/>
          </a:bodyPr>
          <a:lstStyle/>
          <a:p>
            <a:r>
              <a:rPr lang="fr-FR" sz="1200" b="1" dirty="0">
                <a:solidFill>
                  <a:schemeClr val="tx2"/>
                </a:solidFill>
                <a:latin typeface="Calibri" pitchFamily="34" charset="0"/>
                <a:cs typeface="Calibri" pitchFamily="34" charset="0"/>
              </a:rPr>
              <a:t>-</a:t>
            </a:r>
            <a:endParaRPr lang="fr-FR" dirty="0">
              <a:solidFill>
                <a:schemeClr val="tx2"/>
              </a:solidFill>
              <a:latin typeface="Calibri" pitchFamily="34" charset="0"/>
              <a:cs typeface="Calibri" pitchFamily="34" charset="0"/>
            </a:endParaRPr>
          </a:p>
        </p:txBody>
      </p:sp>
      <p:sp>
        <p:nvSpPr>
          <p:cNvPr id="272529" name="Rectangle 145"/>
          <p:cNvSpPr>
            <a:spLocks noChangeArrowheads="1"/>
          </p:cNvSpPr>
          <p:nvPr/>
        </p:nvSpPr>
        <p:spPr bwMode="auto">
          <a:xfrm>
            <a:off x="4191000"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0.2</a:t>
            </a:r>
            <a:endParaRPr lang="fr-FR" dirty="0">
              <a:latin typeface="Calibri" pitchFamily="34" charset="0"/>
              <a:cs typeface="Calibri" pitchFamily="34" charset="0"/>
            </a:endParaRPr>
          </a:p>
        </p:txBody>
      </p:sp>
      <p:sp>
        <p:nvSpPr>
          <p:cNvPr id="272530" name="Rectangle 146"/>
          <p:cNvSpPr>
            <a:spLocks noChangeArrowheads="1"/>
          </p:cNvSpPr>
          <p:nvPr/>
        </p:nvSpPr>
        <p:spPr bwMode="auto">
          <a:xfrm>
            <a:off x="4548188" y="5114925"/>
            <a:ext cx="8572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31" name="Rectangle 147"/>
          <p:cNvSpPr>
            <a:spLocks noChangeArrowheads="1"/>
          </p:cNvSpPr>
          <p:nvPr/>
        </p:nvSpPr>
        <p:spPr bwMode="auto">
          <a:xfrm>
            <a:off x="4621213" y="5105400"/>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a:t>
            </a:r>
            <a:endParaRPr lang="fr-FR" dirty="0">
              <a:latin typeface="Calibri" pitchFamily="34" charset="0"/>
              <a:cs typeface="Calibri" pitchFamily="34" charset="0"/>
            </a:endParaRPr>
          </a:p>
        </p:txBody>
      </p:sp>
      <p:sp>
        <p:nvSpPr>
          <p:cNvPr id="272532" name="Rectangle 148"/>
          <p:cNvSpPr>
            <a:spLocks noChangeArrowheads="1"/>
          </p:cNvSpPr>
          <p:nvPr/>
        </p:nvSpPr>
        <p:spPr bwMode="auto">
          <a:xfrm>
            <a:off x="4710113" y="5114925"/>
            <a:ext cx="228600" cy="1809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533" name="Rectangle 149"/>
          <p:cNvSpPr>
            <a:spLocks noChangeArrowheads="1"/>
          </p:cNvSpPr>
          <p:nvPr/>
        </p:nvSpPr>
        <p:spPr bwMode="auto">
          <a:xfrm>
            <a:off x="4781550"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0.2</a:t>
            </a:r>
            <a:endParaRPr lang="fr-FR" dirty="0">
              <a:latin typeface="Calibri" pitchFamily="34" charset="0"/>
              <a:cs typeface="Calibri" pitchFamily="34" charset="0"/>
            </a:endParaRPr>
          </a:p>
        </p:txBody>
      </p:sp>
      <p:sp>
        <p:nvSpPr>
          <p:cNvPr id="272534" name="Rectangle 150"/>
          <p:cNvSpPr>
            <a:spLocks noChangeArrowheads="1"/>
          </p:cNvSpPr>
          <p:nvPr/>
        </p:nvSpPr>
        <p:spPr bwMode="auto">
          <a:xfrm>
            <a:off x="5072063" y="5114925"/>
            <a:ext cx="238125"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35" name="Rectangle 151"/>
          <p:cNvSpPr>
            <a:spLocks noChangeArrowheads="1"/>
          </p:cNvSpPr>
          <p:nvPr/>
        </p:nvSpPr>
        <p:spPr bwMode="auto">
          <a:xfrm>
            <a:off x="5143500"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0.4</a:t>
            </a:r>
            <a:endParaRPr lang="fr-FR" dirty="0">
              <a:latin typeface="Calibri" pitchFamily="34" charset="0"/>
              <a:cs typeface="Calibri" pitchFamily="34" charset="0"/>
            </a:endParaRPr>
          </a:p>
        </p:txBody>
      </p:sp>
      <p:sp>
        <p:nvSpPr>
          <p:cNvPr id="272536" name="Rectangle 152"/>
          <p:cNvSpPr>
            <a:spLocks noChangeArrowheads="1"/>
          </p:cNvSpPr>
          <p:nvPr/>
        </p:nvSpPr>
        <p:spPr bwMode="auto">
          <a:xfrm>
            <a:off x="5443538" y="5114925"/>
            <a:ext cx="22860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37" name="Rectangle 153"/>
          <p:cNvSpPr>
            <a:spLocks noChangeArrowheads="1"/>
          </p:cNvSpPr>
          <p:nvPr/>
        </p:nvSpPr>
        <p:spPr bwMode="auto">
          <a:xfrm>
            <a:off x="5514975"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0.6</a:t>
            </a:r>
            <a:endParaRPr lang="fr-FR" dirty="0">
              <a:latin typeface="Calibri" pitchFamily="34" charset="0"/>
              <a:cs typeface="Calibri" pitchFamily="34" charset="0"/>
            </a:endParaRPr>
          </a:p>
        </p:txBody>
      </p:sp>
      <p:sp>
        <p:nvSpPr>
          <p:cNvPr id="272538" name="Rectangle 154"/>
          <p:cNvSpPr>
            <a:spLocks noChangeArrowheads="1"/>
          </p:cNvSpPr>
          <p:nvPr/>
        </p:nvSpPr>
        <p:spPr bwMode="auto">
          <a:xfrm>
            <a:off x="5795963" y="5114925"/>
            <a:ext cx="22860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39" name="Rectangle 155"/>
          <p:cNvSpPr>
            <a:spLocks noChangeArrowheads="1"/>
          </p:cNvSpPr>
          <p:nvPr/>
        </p:nvSpPr>
        <p:spPr bwMode="auto">
          <a:xfrm>
            <a:off x="5867400" y="5105400"/>
            <a:ext cx="198772"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0.8</a:t>
            </a:r>
            <a:endParaRPr lang="fr-FR" dirty="0">
              <a:latin typeface="Calibri" pitchFamily="34" charset="0"/>
              <a:cs typeface="Calibri" pitchFamily="34" charset="0"/>
            </a:endParaRPr>
          </a:p>
        </p:txBody>
      </p:sp>
      <p:sp>
        <p:nvSpPr>
          <p:cNvPr id="272540" name="Line 156"/>
          <p:cNvSpPr>
            <a:spLocks noChangeShapeType="1"/>
          </p:cNvSpPr>
          <p:nvPr/>
        </p:nvSpPr>
        <p:spPr bwMode="auto">
          <a:xfrm flipV="1">
            <a:off x="2824163"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1" name="Line 157"/>
          <p:cNvSpPr>
            <a:spLocks noChangeShapeType="1"/>
          </p:cNvSpPr>
          <p:nvPr/>
        </p:nvSpPr>
        <p:spPr bwMode="auto">
          <a:xfrm flipV="1">
            <a:off x="313848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2" name="Line 158"/>
          <p:cNvSpPr>
            <a:spLocks noChangeShapeType="1"/>
          </p:cNvSpPr>
          <p:nvPr/>
        </p:nvSpPr>
        <p:spPr bwMode="auto">
          <a:xfrm flipV="1">
            <a:off x="35004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3" name="Line 159"/>
          <p:cNvSpPr>
            <a:spLocks noChangeShapeType="1"/>
          </p:cNvSpPr>
          <p:nvPr/>
        </p:nvSpPr>
        <p:spPr bwMode="auto">
          <a:xfrm flipV="1">
            <a:off x="386238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4" name="Line 160"/>
          <p:cNvSpPr>
            <a:spLocks noChangeShapeType="1"/>
          </p:cNvSpPr>
          <p:nvPr/>
        </p:nvSpPr>
        <p:spPr bwMode="auto">
          <a:xfrm flipV="1">
            <a:off x="42243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5" name="Line 161"/>
          <p:cNvSpPr>
            <a:spLocks noChangeShapeType="1"/>
          </p:cNvSpPr>
          <p:nvPr/>
        </p:nvSpPr>
        <p:spPr bwMode="auto">
          <a:xfrm flipV="1">
            <a:off x="4824413"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6" name="Line 162"/>
          <p:cNvSpPr>
            <a:spLocks noChangeShapeType="1"/>
          </p:cNvSpPr>
          <p:nvPr/>
        </p:nvSpPr>
        <p:spPr bwMode="auto">
          <a:xfrm flipV="1">
            <a:off x="519588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7" name="Line 163"/>
          <p:cNvSpPr>
            <a:spLocks noChangeShapeType="1"/>
          </p:cNvSpPr>
          <p:nvPr/>
        </p:nvSpPr>
        <p:spPr bwMode="auto">
          <a:xfrm flipV="1">
            <a:off x="55578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8" name="Line 164"/>
          <p:cNvSpPr>
            <a:spLocks noChangeShapeType="1"/>
          </p:cNvSpPr>
          <p:nvPr/>
        </p:nvSpPr>
        <p:spPr bwMode="auto">
          <a:xfrm flipV="1">
            <a:off x="5910263"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49" name="Line 165"/>
          <p:cNvSpPr>
            <a:spLocks noChangeShapeType="1"/>
          </p:cNvSpPr>
          <p:nvPr/>
        </p:nvSpPr>
        <p:spPr bwMode="auto">
          <a:xfrm flipV="1">
            <a:off x="62055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0" name="Line 166"/>
          <p:cNvSpPr>
            <a:spLocks noChangeShapeType="1"/>
          </p:cNvSpPr>
          <p:nvPr/>
        </p:nvSpPr>
        <p:spPr bwMode="auto">
          <a:xfrm flipV="1">
            <a:off x="2824163"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1" name="Line 167"/>
          <p:cNvSpPr>
            <a:spLocks noChangeShapeType="1"/>
          </p:cNvSpPr>
          <p:nvPr/>
        </p:nvSpPr>
        <p:spPr bwMode="auto">
          <a:xfrm flipV="1">
            <a:off x="313848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2" name="Line 168"/>
          <p:cNvSpPr>
            <a:spLocks noChangeShapeType="1"/>
          </p:cNvSpPr>
          <p:nvPr/>
        </p:nvSpPr>
        <p:spPr bwMode="auto">
          <a:xfrm flipV="1">
            <a:off x="35004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3" name="Line 169"/>
          <p:cNvSpPr>
            <a:spLocks noChangeShapeType="1"/>
          </p:cNvSpPr>
          <p:nvPr/>
        </p:nvSpPr>
        <p:spPr bwMode="auto">
          <a:xfrm flipV="1">
            <a:off x="386238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4" name="Line 170"/>
          <p:cNvSpPr>
            <a:spLocks noChangeShapeType="1"/>
          </p:cNvSpPr>
          <p:nvPr/>
        </p:nvSpPr>
        <p:spPr bwMode="auto">
          <a:xfrm flipV="1">
            <a:off x="42243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5" name="Line 171"/>
          <p:cNvSpPr>
            <a:spLocks noChangeShapeType="1"/>
          </p:cNvSpPr>
          <p:nvPr/>
        </p:nvSpPr>
        <p:spPr bwMode="auto">
          <a:xfrm flipV="1">
            <a:off x="4824413"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6" name="Line 172"/>
          <p:cNvSpPr>
            <a:spLocks noChangeShapeType="1"/>
          </p:cNvSpPr>
          <p:nvPr/>
        </p:nvSpPr>
        <p:spPr bwMode="auto">
          <a:xfrm flipV="1">
            <a:off x="519588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7" name="Line 173"/>
          <p:cNvSpPr>
            <a:spLocks noChangeShapeType="1"/>
          </p:cNvSpPr>
          <p:nvPr/>
        </p:nvSpPr>
        <p:spPr bwMode="auto">
          <a:xfrm flipV="1">
            <a:off x="55578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8" name="Line 174"/>
          <p:cNvSpPr>
            <a:spLocks noChangeShapeType="1"/>
          </p:cNvSpPr>
          <p:nvPr/>
        </p:nvSpPr>
        <p:spPr bwMode="auto">
          <a:xfrm flipV="1">
            <a:off x="5910263"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59" name="Line 175"/>
          <p:cNvSpPr>
            <a:spLocks noChangeShapeType="1"/>
          </p:cNvSpPr>
          <p:nvPr/>
        </p:nvSpPr>
        <p:spPr bwMode="auto">
          <a:xfrm flipV="1">
            <a:off x="6205538" y="4972050"/>
            <a:ext cx="1587" cy="952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72560" name="Rectangle 176"/>
          <p:cNvSpPr>
            <a:spLocks noChangeArrowheads="1"/>
          </p:cNvSpPr>
          <p:nvPr/>
        </p:nvSpPr>
        <p:spPr bwMode="auto">
          <a:xfrm>
            <a:off x="6167438" y="5114925"/>
            <a:ext cx="95250" cy="180975"/>
          </a:xfrm>
          <a:prstGeom prst="rect">
            <a:avLst/>
          </a:prstGeom>
          <a:noFill/>
          <a:ln w="9525">
            <a:noFill/>
            <a:miter lim="800000"/>
            <a:headEnd/>
            <a:tailEnd/>
          </a:ln>
        </p:spPr>
        <p:txBody>
          <a:bodyPr/>
          <a:lstStyle/>
          <a:p>
            <a:endParaRPr lang="en-US" dirty="0">
              <a:solidFill>
                <a:schemeClr val="tx2"/>
              </a:solidFill>
              <a:latin typeface="Calibri" pitchFamily="34" charset="0"/>
              <a:cs typeface="Calibri" pitchFamily="34" charset="0"/>
            </a:endParaRPr>
          </a:p>
        </p:txBody>
      </p:sp>
      <p:sp>
        <p:nvSpPr>
          <p:cNvPr id="272561" name="Rectangle 177"/>
          <p:cNvSpPr>
            <a:spLocks noChangeArrowheads="1"/>
          </p:cNvSpPr>
          <p:nvPr/>
        </p:nvSpPr>
        <p:spPr bwMode="auto">
          <a:xfrm>
            <a:off x="6240463" y="5105400"/>
            <a:ext cx="78548" cy="184666"/>
          </a:xfrm>
          <a:prstGeom prst="rect">
            <a:avLst/>
          </a:prstGeom>
          <a:noFill/>
          <a:ln w="9525">
            <a:noFill/>
            <a:miter lim="800000"/>
            <a:headEnd/>
            <a:tailEnd/>
          </a:ln>
        </p:spPr>
        <p:txBody>
          <a:bodyPr wrap="none" lIns="0" tIns="0" rIns="0" bIns="0">
            <a:spAutoFit/>
          </a:bodyPr>
          <a:lstStyle/>
          <a:p>
            <a:r>
              <a:rPr lang="fr-FR" sz="1200" b="1" dirty="0">
                <a:latin typeface="Calibri" pitchFamily="34" charset="0"/>
                <a:cs typeface="Calibri" pitchFamily="34" charset="0"/>
              </a:rPr>
              <a:t>1</a:t>
            </a:r>
            <a:endParaRPr lang="fr-FR" dirty="0">
              <a:latin typeface="Calibri" pitchFamily="34" charset="0"/>
              <a:cs typeface="Calibri" pitchFamily="34" charset="0"/>
            </a:endParaRPr>
          </a:p>
        </p:txBody>
      </p:sp>
      <p:grpSp>
        <p:nvGrpSpPr>
          <p:cNvPr id="15" name="Group 181"/>
          <p:cNvGrpSpPr>
            <a:grpSpLocks/>
          </p:cNvGrpSpPr>
          <p:nvPr/>
        </p:nvGrpSpPr>
        <p:grpSpPr bwMode="auto">
          <a:xfrm>
            <a:off x="4572000" y="5362575"/>
            <a:ext cx="1828800" cy="123825"/>
            <a:chOff x="2877" y="3140"/>
            <a:chExt cx="1152" cy="78"/>
          </a:xfrm>
        </p:grpSpPr>
        <p:sp>
          <p:nvSpPr>
            <p:cNvPr id="272562" name="Line 178"/>
            <p:cNvSpPr>
              <a:spLocks noChangeShapeType="1"/>
            </p:cNvSpPr>
            <p:nvPr/>
          </p:nvSpPr>
          <p:spPr bwMode="auto">
            <a:xfrm>
              <a:off x="2937" y="3176"/>
              <a:ext cx="1026" cy="1"/>
            </a:xfrm>
            <a:prstGeom prst="line">
              <a:avLst/>
            </a:prstGeom>
            <a:noFill/>
            <a:ln w="19050">
              <a:solidFill>
                <a:schemeClr val="accent1"/>
              </a:solidFill>
              <a:round/>
              <a:headEnd/>
              <a:tailEnd/>
            </a:ln>
          </p:spPr>
          <p:txBody>
            <a:bodyPr/>
            <a:lstStyle/>
            <a:p>
              <a:endParaRPr lang="en-US" dirty="0">
                <a:latin typeface="Calibri" pitchFamily="34" charset="0"/>
                <a:cs typeface="Calibri" pitchFamily="34" charset="0"/>
              </a:endParaRPr>
            </a:p>
          </p:txBody>
        </p:sp>
        <p:sp>
          <p:nvSpPr>
            <p:cNvPr id="272563" name="Freeform 179"/>
            <p:cNvSpPr>
              <a:spLocks/>
            </p:cNvSpPr>
            <p:nvPr/>
          </p:nvSpPr>
          <p:spPr bwMode="auto">
            <a:xfrm>
              <a:off x="2877" y="3140"/>
              <a:ext cx="78" cy="78"/>
            </a:xfrm>
            <a:custGeom>
              <a:avLst/>
              <a:gdLst/>
              <a:ahLst/>
              <a:cxnLst>
                <a:cxn ang="0">
                  <a:pos x="78" y="0"/>
                </a:cxn>
                <a:cxn ang="0">
                  <a:pos x="0" y="36"/>
                </a:cxn>
                <a:cxn ang="0">
                  <a:pos x="78" y="78"/>
                </a:cxn>
                <a:cxn ang="0">
                  <a:pos x="78" y="0"/>
                </a:cxn>
              </a:cxnLst>
              <a:rect l="0" t="0" r="r" b="b"/>
              <a:pathLst>
                <a:path w="78" h="78">
                  <a:moveTo>
                    <a:pt x="78" y="0"/>
                  </a:moveTo>
                  <a:lnTo>
                    <a:pt x="0" y="36"/>
                  </a:lnTo>
                  <a:lnTo>
                    <a:pt x="78" y="78"/>
                  </a:lnTo>
                  <a:lnTo>
                    <a:pt x="78" y="0"/>
                  </a:lnTo>
                  <a:close/>
                </a:path>
              </a:pathLst>
            </a:custGeom>
            <a:solidFill>
              <a:schemeClr val="accent1"/>
            </a:solidFill>
            <a:ln w="9525">
              <a:solidFill>
                <a:schemeClr val="accent1"/>
              </a:solidFill>
              <a:round/>
              <a:headEnd/>
              <a:tailEnd/>
            </a:ln>
          </p:spPr>
          <p:txBody>
            <a:bodyPr/>
            <a:lstStyle/>
            <a:p>
              <a:endParaRPr lang="en-US" dirty="0">
                <a:latin typeface="Calibri" pitchFamily="34" charset="0"/>
                <a:cs typeface="Calibri" pitchFamily="34" charset="0"/>
              </a:endParaRPr>
            </a:p>
          </p:txBody>
        </p:sp>
        <p:sp>
          <p:nvSpPr>
            <p:cNvPr id="272564" name="Freeform 180"/>
            <p:cNvSpPr>
              <a:spLocks/>
            </p:cNvSpPr>
            <p:nvPr/>
          </p:nvSpPr>
          <p:spPr bwMode="auto">
            <a:xfrm>
              <a:off x="3951" y="3140"/>
              <a:ext cx="78" cy="78"/>
            </a:xfrm>
            <a:custGeom>
              <a:avLst/>
              <a:gdLst/>
              <a:ahLst/>
              <a:cxnLst>
                <a:cxn ang="0">
                  <a:pos x="0" y="78"/>
                </a:cxn>
                <a:cxn ang="0">
                  <a:pos x="78" y="36"/>
                </a:cxn>
                <a:cxn ang="0">
                  <a:pos x="0" y="0"/>
                </a:cxn>
                <a:cxn ang="0">
                  <a:pos x="0" y="78"/>
                </a:cxn>
              </a:cxnLst>
              <a:rect l="0" t="0" r="r" b="b"/>
              <a:pathLst>
                <a:path w="78" h="78">
                  <a:moveTo>
                    <a:pt x="0" y="78"/>
                  </a:moveTo>
                  <a:lnTo>
                    <a:pt x="78" y="36"/>
                  </a:lnTo>
                  <a:lnTo>
                    <a:pt x="0" y="0"/>
                  </a:lnTo>
                  <a:lnTo>
                    <a:pt x="0" y="78"/>
                  </a:lnTo>
                  <a:close/>
                </a:path>
              </a:pathLst>
            </a:custGeom>
            <a:solidFill>
              <a:schemeClr val="accent1"/>
            </a:solidFill>
            <a:ln w="9525">
              <a:solidFill>
                <a:schemeClr val="accent1"/>
              </a:solidFill>
              <a:round/>
              <a:headEnd/>
              <a:tailEnd/>
            </a:ln>
          </p:spPr>
          <p:txBody>
            <a:bodyPr/>
            <a:lstStyle/>
            <a:p>
              <a:endParaRPr lang="en-US" dirty="0">
                <a:latin typeface="Calibri" pitchFamily="34" charset="0"/>
                <a:cs typeface="Calibri" pitchFamily="34" charset="0"/>
              </a:endParaRPr>
            </a:p>
          </p:txBody>
        </p:sp>
      </p:grpSp>
      <p:grpSp>
        <p:nvGrpSpPr>
          <p:cNvPr id="16" name="Group 185"/>
          <p:cNvGrpSpPr>
            <a:grpSpLocks/>
          </p:cNvGrpSpPr>
          <p:nvPr/>
        </p:nvGrpSpPr>
        <p:grpSpPr bwMode="auto">
          <a:xfrm>
            <a:off x="2624138" y="5362575"/>
            <a:ext cx="1962150" cy="123825"/>
            <a:chOff x="1653" y="3140"/>
            <a:chExt cx="1236" cy="78"/>
          </a:xfrm>
          <a:solidFill>
            <a:schemeClr val="bg1">
              <a:lumMod val="50000"/>
            </a:schemeClr>
          </a:solidFill>
        </p:grpSpPr>
        <p:sp>
          <p:nvSpPr>
            <p:cNvPr id="272566" name="Line 182"/>
            <p:cNvSpPr>
              <a:spLocks noChangeShapeType="1"/>
            </p:cNvSpPr>
            <p:nvPr/>
          </p:nvSpPr>
          <p:spPr bwMode="auto">
            <a:xfrm>
              <a:off x="1713" y="3176"/>
              <a:ext cx="1110" cy="1"/>
            </a:xfrm>
            <a:prstGeom prst="line">
              <a:avLst/>
            </a:prstGeom>
            <a:grpFill/>
            <a:ln w="19050">
              <a:solidFill>
                <a:schemeClr val="bg1">
                  <a:lumMod val="50000"/>
                </a:schemeClr>
              </a:solidFill>
              <a:round/>
              <a:headEnd/>
              <a:tailEnd/>
            </a:ln>
          </p:spPr>
          <p:txBody>
            <a:bodyPr/>
            <a:lstStyle/>
            <a:p>
              <a:endParaRPr lang="en-US" dirty="0">
                <a:latin typeface="Calibri" pitchFamily="34" charset="0"/>
                <a:cs typeface="Calibri" pitchFamily="34" charset="0"/>
              </a:endParaRPr>
            </a:p>
          </p:txBody>
        </p:sp>
        <p:sp>
          <p:nvSpPr>
            <p:cNvPr id="272567" name="Freeform 183"/>
            <p:cNvSpPr>
              <a:spLocks/>
            </p:cNvSpPr>
            <p:nvPr/>
          </p:nvSpPr>
          <p:spPr bwMode="auto">
            <a:xfrm>
              <a:off x="1653" y="3140"/>
              <a:ext cx="78" cy="78"/>
            </a:xfrm>
            <a:custGeom>
              <a:avLst/>
              <a:gdLst/>
              <a:ahLst/>
              <a:cxnLst>
                <a:cxn ang="0">
                  <a:pos x="78" y="0"/>
                </a:cxn>
                <a:cxn ang="0">
                  <a:pos x="0" y="36"/>
                </a:cxn>
                <a:cxn ang="0">
                  <a:pos x="78" y="78"/>
                </a:cxn>
                <a:cxn ang="0">
                  <a:pos x="78" y="0"/>
                </a:cxn>
              </a:cxnLst>
              <a:rect l="0" t="0" r="r" b="b"/>
              <a:pathLst>
                <a:path w="78" h="78">
                  <a:moveTo>
                    <a:pt x="78" y="0"/>
                  </a:moveTo>
                  <a:lnTo>
                    <a:pt x="0" y="36"/>
                  </a:lnTo>
                  <a:lnTo>
                    <a:pt x="78" y="78"/>
                  </a:lnTo>
                  <a:lnTo>
                    <a:pt x="78" y="0"/>
                  </a:lnTo>
                  <a:close/>
                </a:path>
              </a:pathLst>
            </a:custGeom>
            <a:grpFill/>
            <a:ln w="9525">
              <a:solidFill>
                <a:schemeClr val="bg1">
                  <a:lumMod val="50000"/>
                </a:schemeClr>
              </a:solidFill>
              <a:round/>
              <a:headEnd/>
              <a:tailEnd/>
            </a:ln>
          </p:spPr>
          <p:txBody>
            <a:bodyPr/>
            <a:lstStyle/>
            <a:p>
              <a:endParaRPr lang="en-US" dirty="0">
                <a:latin typeface="Calibri" pitchFamily="34" charset="0"/>
                <a:cs typeface="Calibri" pitchFamily="34" charset="0"/>
              </a:endParaRPr>
            </a:p>
          </p:txBody>
        </p:sp>
        <p:sp>
          <p:nvSpPr>
            <p:cNvPr id="272568" name="Freeform 184"/>
            <p:cNvSpPr>
              <a:spLocks/>
            </p:cNvSpPr>
            <p:nvPr/>
          </p:nvSpPr>
          <p:spPr bwMode="auto">
            <a:xfrm>
              <a:off x="2811" y="3140"/>
              <a:ext cx="78" cy="78"/>
            </a:xfrm>
            <a:custGeom>
              <a:avLst/>
              <a:gdLst/>
              <a:ahLst/>
              <a:cxnLst>
                <a:cxn ang="0">
                  <a:pos x="0" y="78"/>
                </a:cxn>
                <a:cxn ang="0">
                  <a:pos x="78" y="36"/>
                </a:cxn>
                <a:cxn ang="0">
                  <a:pos x="0" y="0"/>
                </a:cxn>
                <a:cxn ang="0">
                  <a:pos x="0" y="78"/>
                </a:cxn>
              </a:cxnLst>
              <a:rect l="0" t="0" r="r" b="b"/>
              <a:pathLst>
                <a:path w="78" h="78">
                  <a:moveTo>
                    <a:pt x="0" y="78"/>
                  </a:moveTo>
                  <a:lnTo>
                    <a:pt x="78" y="36"/>
                  </a:lnTo>
                  <a:lnTo>
                    <a:pt x="0" y="0"/>
                  </a:lnTo>
                  <a:lnTo>
                    <a:pt x="0" y="78"/>
                  </a:lnTo>
                  <a:close/>
                </a:path>
              </a:pathLst>
            </a:custGeom>
            <a:grpFill/>
            <a:ln w="9525">
              <a:solidFill>
                <a:schemeClr val="bg1">
                  <a:lumMod val="50000"/>
                </a:schemeClr>
              </a:solidFill>
              <a:round/>
              <a:headEnd/>
              <a:tailEnd/>
            </a:ln>
          </p:spPr>
          <p:txBody>
            <a:bodyPr/>
            <a:lstStyle/>
            <a:p>
              <a:endParaRPr lang="en-US" dirty="0">
                <a:latin typeface="Calibri" pitchFamily="34" charset="0"/>
                <a:cs typeface="Calibri" pitchFamily="34" charset="0"/>
              </a:endParaRPr>
            </a:p>
          </p:txBody>
        </p:sp>
      </p:grpSp>
      <p:sp>
        <p:nvSpPr>
          <p:cNvPr id="272637" name="Rectangle 253"/>
          <p:cNvSpPr>
            <a:spLocks noChangeArrowheads="1"/>
          </p:cNvSpPr>
          <p:nvPr/>
        </p:nvSpPr>
        <p:spPr bwMode="auto">
          <a:xfrm>
            <a:off x="4852988" y="5400675"/>
            <a:ext cx="1590675" cy="24765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72638" name="Rectangle 254"/>
          <p:cNvSpPr>
            <a:spLocks noChangeArrowheads="1"/>
          </p:cNvSpPr>
          <p:nvPr/>
        </p:nvSpPr>
        <p:spPr bwMode="auto">
          <a:xfrm>
            <a:off x="4741017" y="5544979"/>
            <a:ext cx="592983" cy="246221"/>
          </a:xfrm>
          <a:prstGeom prst="rect">
            <a:avLst/>
          </a:prstGeom>
          <a:noFill/>
          <a:ln w="9525">
            <a:noFill/>
            <a:miter lim="800000"/>
            <a:headEnd/>
            <a:tailEnd/>
          </a:ln>
        </p:spPr>
        <p:txBody>
          <a:bodyPr wrap="none" lIns="0" tIns="0" rIns="0" bIns="0">
            <a:spAutoFit/>
          </a:bodyPr>
          <a:lstStyle/>
          <a:p>
            <a:r>
              <a:rPr lang="fr-FR" sz="1600" b="1" dirty="0" err="1" smtClean="0">
                <a:solidFill>
                  <a:schemeClr val="accent1"/>
                </a:solidFill>
                <a:latin typeface="Calibri" pitchFamily="34" charset="0"/>
                <a:cs typeface="Calibri" pitchFamily="34" charset="0"/>
              </a:rPr>
              <a:t>Favors</a:t>
            </a:r>
            <a:r>
              <a:rPr lang="fr-FR" sz="1600" b="1" dirty="0" smtClean="0">
                <a:solidFill>
                  <a:schemeClr val="accent1"/>
                </a:solidFill>
                <a:latin typeface="Calibri" pitchFamily="34" charset="0"/>
                <a:cs typeface="Calibri" pitchFamily="34" charset="0"/>
              </a:rPr>
              <a:t> </a:t>
            </a:r>
            <a:endParaRPr lang="fr-FR" dirty="0">
              <a:solidFill>
                <a:schemeClr val="accent1"/>
              </a:solidFill>
              <a:latin typeface="Calibri" pitchFamily="34" charset="0"/>
              <a:cs typeface="Calibri" pitchFamily="34" charset="0"/>
            </a:endParaRPr>
          </a:p>
        </p:txBody>
      </p:sp>
      <p:sp>
        <p:nvSpPr>
          <p:cNvPr id="272639" name="Rectangle 255"/>
          <p:cNvSpPr>
            <a:spLocks noChangeArrowheads="1"/>
          </p:cNvSpPr>
          <p:nvPr/>
        </p:nvSpPr>
        <p:spPr bwMode="auto">
          <a:xfrm>
            <a:off x="5346700" y="5544979"/>
            <a:ext cx="781240" cy="246221"/>
          </a:xfrm>
          <a:prstGeom prst="rect">
            <a:avLst/>
          </a:prstGeom>
          <a:noFill/>
          <a:ln w="9525">
            <a:noFill/>
            <a:miter lim="800000"/>
            <a:headEnd/>
            <a:tailEnd/>
          </a:ln>
        </p:spPr>
        <p:txBody>
          <a:bodyPr wrap="none" lIns="0" tIns="0" rIns="0" bIns="0">
            <a:spAutoFit/>
          </a:bodyPr>
          <a:lstStyle/>
          <a:p>
            <a:r>
              <a:rPr lang="fr-FR" sz="1600" b="1" dirty="0">
                <a:solidFill>
                  <a:schemeClr val="accent1"/>
                </a:solidFill>
                <a:latin typeface="Calibri" pitchFamily="34" charset="0"/>
                <a:cs typeface="Calibri" pitchFamily="34" charset="0"/>
              </a:rPr>
              <a:t>Valdoxan</a:t>
            </a:r>
            <a:endParaRPr lang="fr-FR" dirty="0">
              <a:solidFill>
                <a:schemeClr val="accent1"/>
              </a:solidFill>
              <a:latin typeface="Calibri" pitchFamily="34" charset="0"/>
              <a:cs typeface="Calibri" pitchFamily="34" charset="0"/>
            </a:endParaRPr>
          </a:p>
        </p:txBody>
      </p:sp>
      <p:sp>
        <p:nvSpPr>
          <p:cNvPr id="272640" name="Rectangle 256"/>
          <p:cNvSpPr>
            <a:spLocks noChangeArrowheads="1"/>
          </p:cNvSpPr>
          <p:nvPr/>
        </p:nvSpPr>
        <p:spPr bwMode="auto">
          <a:xfrm>
            <a:off x="719138" y="584200"/>
            <a:ext cx="7658100" cy="971550"/>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58" name="Title 257"/>
          <p:cNvSpPr>
            <a:spLocks noGrp="1"/>
          </p:cNvSpPr>
          <p:nvPr>
            <p:ph type="title"/>
          </p:nvPr>
        </p:nvSpPr>
        <p:spPr/>
        <p:txBody>
          <a:bodyPr>
            <a:normAutofit fontScale="90000"/>
          </a:bodyPr>
          <a:lstStyle/>
          <a:p>
            <a:r>
              <a:rPr lang="en-GB" sz="4400" dirty="0" smtClean="0">
                <a:solidFill>
                  <a:schemeClr val="tx2"/>
                </a:solidFill>
              </a:rPr>
              <a:t>Valdoxan Improves Depression </a:t>
            </a:r>
            <a:br>
              <a:rPr lang="en-GB" sz="4400" dirty="0" smtClean="0">
                <a:solidFill>
                  <a:schemeClr val="tx2"/>
                </a:solidFill>
              </a:rPr>
            </a:br>
            <a:r>
              <a:rPr lang="en-GB" sz="4400" dirty="0" smtClean="0">
                <a:solidFill>
                  <a:schemeClr val="tx2"/>
                </a:solidFill>
              </a:rPr>
              <a:t>Over Venlafaxine</a:t>
            </a:r>
            <a:endParaRPr lang="en-US" dirty="0">
              <a:solidFill>
                <a:schemeClr val="tx2"/>
              </a:solidFill>
            </a:endParaRPr>
          </a:p>
        </p:txBody>
      </p:sp>
      <p:sp>
        <p:nvSpPr>
          <p:cNvPr id="259" name="Rectangle 6"/>
          <p:cNvSpPr>
            <a:spLocks noChangeArrowheads="1"/>
          </p:cNvSpPr>
          <p:nvPr/>
        </p:nvSpPr>
        <p:spPr bwMode="auto">
          <a:xfrm>
            <a:off x="457200" y="1958975"/>
            <a:ext cx="8382000" cy="372410"/>
          </a:xfrm>
          <a:prstGeom prst="rect">
            <a:avLst/>
          </a:prstGeom>
          <a:noFill/>
          <a:ln w="9525">
            <a:noFill/>
            <a:miter lim="800000"/>
            <a:headEnd/>
            <a:tailEnd/>
          </a:ln>
        </p:spPr>
        <p:txBody>
          <a:bodyPr wrap="square" lIns="0" tIns="0" rIns="0" bIns="0">
            <a:spAutoFit/>
          </a:bodyPr>
          <a:lstStyle/>
          <a:p>
            <a:pPr algn="ctr">
              <a:lnSpc>
                <a:spcPct val="110000"/>
              </a:lnSpc>
              <a:spcBef>
                <a:spcPct val="0"/>
              </a:spcBef>
            </a:pPr>
            <a:r>
              <a:rPr lang="fr-FR" sz="2200" b="1" dirty="0" smtClean="0">
                <a:solidFill>
                  <a:schemeClr val="tx2"/>
                </a:solidFill>
                <a:latin typeface="Calibri" pitchFamily="34" charset="0"/>
                <a:cs typeface="Calibri" pitchFamily="34" charset="0"/>
              </a:rPr>
              <a:t>CGI</a:t>
            </a:r>
            <a:endParaRPr lang="fr-FR" sz="2200" b="1" dirty="0">
              <a:solidFill>
                <a:schemeClr val="tx2"/>
              </a:solidFill>
              <a:latin typeface="Calibri" pitchFamily="34" charset="0"/>
              <a:cs typeface="Calibri" pitchFamily="34" charset="0"/>
            </a:endParaRPr>
          </a:p>
        </p:txBody>
      </p:sp>
      <p:sp>
        <p:nvSpPr>
          <p:cNvPr id="244" name="Rectangle 243"/>
          <p:cNvSpPr/>
          <p:nvPr/>
        </p:nvSpPr>
        <p:spPr>
          <a:xfrm>
            <a:off x="1219200" y="6400800"/>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Lemoine P et al. </a:t>
            </a:r>
            <a:r>
              <a:rPr lang="en-US" sz="1200" i="1" dirty="0" smtClean="0">
                <a:latin typeface="Calibri" pitchFamily="34" charset="0"/>
                <a:cs typeface="Calibri" pitchFamily="34" charset="0"/>
              </a:rPr>
              <a:t>J Clin Psychiatry. </a:t>
            </a:r>
            <a:r>
              <a:rPr lang="en-US" sz="1200" dirty="0" smtClean="0">
                <a:latin typeface="Calibri" pitchFamily="34" charset="0"/>
                <a:cs typeface="Calibri" pitchFamily="34" charset="0"/>
              </a:rPr>
              <a:t>2007; Kennedy SH, </a:t>
            </a:r>
            <a:r>
              <a:rPr lang="en-US" sz="1200" dirty="0" err="1" smtClean="0">
                <a:latin typeface="Calibri" pitchFamily="34" charset="0"/>
                <a:cs typeface="Calibri" pitchFamily="34" charset="0"/>
              </a:rPr>
              <a:t>Rizvi</a:t>
            </a:r>
            <a:r>
              <a:rPr lang="en-US" sz="1200" dirty="0" smtClean="0">
                <a:latin typeface="Calibri" pitchFamily="34" charset="0"/>
                <a:cs typeface="Calibri" pitchFamily="34" charset="0"/>
              </a:rPr>
              <a:t> SJ. </a:t>
            </a:r>
            <a:r>
              <a:rPr lang="en-US" sz="1200" i="1" dirty="0" smtClean="0">
                <a:latin typeface="Calibri" pitchFamily="34" charset="0"/>
                <a:cs typeface="Calibri" pitchFamily="34" charset="0"/>
              </a:rPr>
              <a:t>CNS Drugs. </a:t>
            </a:r>
            <a:r>
              <a:rPr lang="en-US" sz="1200" dirty="0" smtClean="0">
                <a:latin typeface="Calibri" pitchFamily="34" charset="0"/>
                <a:cs typeface="Calibri" pitchFamily="34" charset="0"/>
              </a:rPr>
              <a:t>2010.</a:t>
            </a:r>
            <a:endParaRPr lang="en-US" sz="1200" dirty="0">
              <a:latin typeface="Calibri" pitchFamily="34" charset="0"/>
              <a:cs typeface="Calibri" pitchFamily="34" charset="0"/>
            </a:endParaRPr>
          </a:p>
        </p:txBody>
      </p:sp>
      <p:cxnSp>
        <p:nvCxnSpPr>
          <p:cNvPr id="246" name="Straight Connector 245"/>
          <p:cNvCxnSpPr/>
          <p:nvPr/>
        </p:nvCxnSpPr>
        <p:spPr>
          <a:xfrm rot="5400000" flipH="1" flipV="1">
            <a:off x="3352800" y="3733800"/>
            <a:ext cx="24384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2667000" y="4976150"/>
            <a:ext cx="388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72405"/>
                                        </p:tgtEl>
                                        <p:attrNameLst>
                                          <p:attrName>style.visibility</p:attrName>
                                        </p:attrNameLst>
                                      </p:cBhvr>
                                      <p:to>
                                        <p:strVal val="visible"/>
                                      </p:to>
                                    </p:set>
                                    <p:anim calcmode="lin" valueType="num">
                                      <p:cBhvr>
                                        <p:cTn id="7" dur="500" fill="hold"/>
                                        <p:tgtEl>
                                          <p:spTgt spid="272405"/>
                                        </p:tgtEl>
                                        <p:attrNameLst>
                                          <p:attrName>ppt_w</p:attrName>
                                        </p:attrNameLst>
                                      </p:cBhvr>
                                      <p:tavLst>
                                        <p:tav tm="0">
                                          <p:val>
                                            <p:fltVal val="0"/>
                                          </p:val>
                                        </p:tav>
                                        <p:tav tm="100000">
                                          <p:val>
                                            <p:strVal val="#ppt_w"/>
                                          </p:val>
                                        </p:tav>
                                      </p:tavLst>
                                    </p:anim>
                                    <p:anim calcmode="lin" valueType="num">
                                      <p:cBhvr>
                                        <p:cTn id="8" dur="500" fill="hold"/>
                                        <p:tgtEl>
                                          <p:spTgt spid="272405"/>
                                        </p:tgtEl>
                                        <p:attrNameLst>
                                          <p:attrName>ppt_h</p:attrName>
                                        </p:attrNameLst>
                                      </p:cBhvr>
                                      <p:tavLst>
                                        <p:tav tm="0">
                                          <p:val>
                                            <p:fltVal val="0"/>
                                          </p:val>
                                        </p:tav>
                                        <p:tav tm="100000">
                                          <p:val>
                                            <p:strVal val="#ppt_h"/>
                                          </p:val>
                                        </p:tav>
                                      </p:tavLst>
                                    </p:anim>
                                    <p:animEffect transition="in" filter="fade">
                                      <p:cBhvr>
                                        <p:cTn id="9" dur="500"/>
                                        <p:tgtEl>
                                          <p:spTgt spid="27240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72404"/>
                                        </p:tgtEl>
                                        <p:attrNameLst>
                                          <p:attrName>style.visibility</p:attrName>
                                        </p:attrNameLst>
                                      </p:cBhvr>
                                      <p:to>
                                        <p:strVal val="visible"/>
                                      </p:to>
                                    </p:set>
                                    <p:anim calcmode="lin" valueType="num">
                                      <p:cBhvr>
                                        <p:cTn id="12" dur="500" fill="hold"/>
                                        <p:tgtEl>
                                          <p:spTgt spid="272404"/>
                                        </p:tgtEl>
                                        <p:attrNameLst>
                                          <p:attrName>ppt_w</p:attrName>
                                        </p:attrNameLst>
                                      </p:cBhvr>
                                      <p:tavLst>
                                        <p:tav tm="0">
                                          <p:val>
                                            <p:fltVal val="0"/>
                                          </p:val>
                                        </p:tav>
                                        <p:tav tm="100000">
                                          <p:val>
                                            <p:strVal val="#ppt_w"/>
                                          </p:val>
                                        </p:tav>
                                      </p:tavLst>
                                    </p:anim>
                                    <p:anim calcmode="lin" valueType="num">
                                      <p:cBhvr>
                                        <p:cTn id="13" dur="500" fill="hold"/>
                                        <p:tgtEl>
                                          <p:spTgt spid="272404"/>
                                        </p:tgtEl>
                                        <p:attrNameLst>
                                          <p:attrName>ppt_h</p:attrName>
                                        </p:attrNameLst>
                                      </p:cBhvr>
                                      <p:tavLst>
                                        <p:tav tm="0">
                                          <p:val>
                                            <p:fltVal val="0"/>
                                          </p:val>
                                        </p:tav>
                                        <p:tav tm="100000">
                                          <p:val>
                                            <p:strVal val="#ppt_h"/>
                                          </p:val>
                                        </p:tav>
                                      </p:tavLst>
                                    </p:anim>
                                    <p:animEffect transition="in" filter="fade">
                                      <p:cBhvr>
                                        <p:cTn id="14" dur="500"/>
                                        <p:tgtEl>
                                          <p:spTgt spid="272404"/>
                                        </p:tgtEl>
                                      </p:cBhvr>
                                    </p:animEffect>
                                  </p:childTnLst>
                                </p:cTn>
                              </p:par>
                              <p:par>
                                <p:cTn id="15" presetID="53"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272639"/>
                                        </p:tgtEl>
                                        <p:attrNameLst>
                                          <p:attrName>style.visibility</p:attrName>
                                        </p:attrNameLst>
                                      </p:cBhvr>
                                      <p:to>
                                        <p:strVal val="visible"/>
                                      </p:to>
                                    </p:set>
                                    <p:anim calcmode="lin" valueType="num">
                                      <p:cBhvr>
                                        <p:cTn id="29" dur="500" fill="hold"/>
                                        <p:tgtEl>
                                          <p:spTgt spid="272639"/>
                                        </p:tgtEl>
                                        <p:attrNameLst>
                                          <p:attrName>ppt_w</p:attrName>
                                        </p:attrNameLst>
                                      </p:cBhvr>
                                      <p:tavLst>
                                        <p:tav tm="0">
                                          <p:val>
                                            <p:fltVal val="0"/>
                                          </p:val>
                                        </p:tav>
                                        <p:tav tm="100000">
                                          <p:val>
                                            <p:strVal val="#ppt_w"/>
                                          </p:val>
                                        </p:tav>
                                      </p:tavLst>
                                    </p:anim>
                                    <p:anim calcmode="lin" valueType="num">
                                      <p:cBhvr>
                                        <p:cTn id="30" dur="500" fill="hold"/>
                                        <p:tgtEl>
                                          <p:spTgt spid="272639"/>
                                        </p:tgtEl>
                                        <p:attrNameLst>
                                          <p:attrName>ppt_h</p:attrName>
                                        </p:attrNameLst>
                                      </p:cBhvr>
                                      <p:tavLst>
                                        <p:tav tm="0">
                                          <p:val>
                                            <p:fltVal val="0"/>
                                          </p:val>
                                        </p:tav>
                                        <p:tav tm="100000">
                                          <p:val>
                                            <p:strVal val="#ppt_h"/>
                                          </p:val>
                                        </p:tav>
                                      </p:tavLst>
                                    </p:anim>
                                    <p:animEffect transition="in" filter="fade">
                                      <p:cBhvr>
                                        <p:cTn id="31" dur="500"/>
                                        <p:tgtEl>
                                          <p:spTgt spid="272639"/>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272638"/>
                                        </p:tgtEl>
                                        <p:attrNameLst>
                                          <p:attrName>style.visibility</p:attrName>
                                        </p:attrNameLst>
                                      </p:cBhvr>
                                      <p:to>
                                        <p:strVal val="visible"/>
                                      </p:to>
                                    </p:set>
                                    <p:anim calcmode="lin" valueType="num">
                                      <p:cBhvr>
                                        <p:cTn id="34" dur="500" fill="hold"/>
                                        <p:tgtEl>
                                          <p:spTgt spid="272638"/>
                                        </p:tgtEl>
                                        <p:attrNameLst>
                                          <p:attrName>ppt_w</p:attrName>
                                        </p:attrNameLst>
                                      </p:cBhvr>
                                      <p:tavLst>
                                        <p:tav tm="0">
                                          <p:val>
                                            <p:fltVal val="0"/>
                                          </p:val>
                                        </p:tav>
                                        <p:tav tm="100000">
                                          <p:val>
                                            <p:strVal val="#ppt_w"/>
                                          </p:val>
                                        </p:tav>
                                      </p:tavLst>
                                    </p:anim>
                                    <p:anim calcmode="lin" valueType="num">
                                      <p:cBhvr>
                                        <p:cTn id="35" dur="500" fill="hold"/>
                                        <p:tgtEl>
                                          <p:spTgt spid="272638"/>
                                        </p:tgtEl>
                                        <p:attrNameLst>
                                          <p:attrName>ppt_h</p:attrName>
                                        </p:attrNameLst>
                                      </p:cBhvr>
                                      <p:tavLst>
                                        <p:tav tm="0">
                                          <p:val>
                                            <p:fltVal val="0"/>
                                          </p:val>
                                        </p:tav>
                                        <p:tav tm="100000">
                                          <p:val>
                                            <p:strVal val="#ppt_h"/>
                                          </p:val>
                                        </p:tav>
                                      </p:tavLst>
                                    </p:anim>
                                    <p:animEffect transition="in" filter="fade">
                                      <p:cBhvr>
                                        <p:cTn id="36" dur="500"/>
                                        <p:tgtEl>
                                          <p:spTgt spid="27263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47"/>
                                        </p:tgtEl>
                                        <p:attrNameLst>
                                          <p:attrName>style.visibility</p:attrName>
                                        </p:attrNameLst>
                                      </p:cBhvr>
                                      <p:to>
                                        <p:strVal val="visible"/>
                                      </p:to>
                                    </p:set>
                                    <p:animEffect transition="in" filter="wipe(left)">
                                      <p:cBhvr>
                                        <p:cTn id="41" dur="2000"/>
                                        <p:tgtEl>
                                          <p:spTgt spid="24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48"/>
                                        </p:tgtEl>
                                        <p:attrNameLst>
                                          <p:attrName>style.visibility</p:attrName>
                                        </p:attrNameLst>
                                      </p:cBhvr>
                                      <p:to>
                                        <p:strVal val="visible"/>
                                      </p:to>
                                    </p:set>
                                    <p:animEffect transition="in" filter="wipe(left)">
                                      <p:cBhvr>
                                        <p:cTn id="46" dur="2000"/>
                                        <p:tgtEl>
                                          <p:spTgt spid="24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49"/>
                                        </p:tgtEl>
                                        <p:attrNameLst>
                                          <p:attrName>style.visibility</p:attrName>
                                        </p:attrNameLst>
                                      </p:cBhvr>
                                      <p:to>
                                        <p:strVal val="visible"/>
                                      </p:to>
                                    </p:set>
                                    <p:animEffect transition="in" filter="wipe(left)">
                                      <p:cBhvr>
                                        <p:cTn id="51" dur="2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404" grpId="0"/>
      <p:bldP spid="272405" grpId="0"/>
      <p:bldP spid="272638" grpId="0"/>
      <p:bldP spid="27263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ext Box 16"/>
          <p:cNvSpPr txBox="1">
            <a:spLocks noChangeArrowheads="1"/>
          </p:cNvSpPr>
          <p:nvPr/>
        </p:nvSpPr>
        <p:spPr bwMode="auto">
          <a:xfrm>
            <a:off x="3697288" y="2230438"/>
            <a:ext cx="1587" cy="277812"/>
          </a:xfrm>
          <a:prstGeom prst="rect">
            <a:avLst/>
          </a:prstGeom>
          <a:noFill/>
          <a:ln w="9525">
            <a:noFill/>
            <a:miter lim="800000"/>
            <a:headEnd/>
            <a:tailEnd/>
          </a:ln>
        </p:spPr>
        <p:txBody>
          <a:bodyPr wrap="none" lIns="0" tIns="0" rIns="0" bIns="0">
            <a:spAutoFit/>
          </a:bodyPr>
          <a:lstStyle/>
          <a:p>
            <a:pPr algn="ctr"/>
            <a:endParaRPr lang="de-DE" b="1">
              <a:latin typeface="Calibri" pitchFamily="34" charset="0"/>
              <a:cs typeface="Calibri" pitchFamily="34" charset="0"/>
              <a:sym typeface="Symbol" pitchFamily="18" charset="2"/>
            </a:endParaRPr>
          </a:p>
        </p:txBody>
      </p:sp>
      <p:sp>
        <p:nvSpPr>
          <p:cNvPr id="260114" name="Rectangle 18"/>
          <p:cNvSpPr>
            <a:spLocks noChangeArrowheads="1"/>
          </p:cNvSpPr>
          <p:nvPr/>
        </p:nvSpPr>
        <p:spPr bwMode="auto">
          <a:xfrm>
            <a:off x="2017713" y="2438400"/>
            <a:ext cx="687387" cy="2316163"/>
          </a:xfrm>
          <a:prstGeom prst="rect">
            <a:avLst/>
          </a:prstGeom>
          <a:solidFill>
            <a:schemeClr val="bg1">
              <a:lumMod val="50000"/>
            </a:schemeClr>
          </a:solidFill>
          <a:ln w="11113">
            <a:noFill/>
            <a:miter lim="800000"/>
            <a:headEnd/>
            <a:tailEnd/>
          </a:ln>
          <a:effectLst/>
        </p:spPr>
        <p:txBody>
          <a:bodyPr/>
          <a:lstStyle/>
          <a:p>
            <a:pPr fontAlgn="auto">
              <a:spcBef>
                <a:spcPts val="0"/>
              </a:spcBef>
              <a:spcAft>
                <a:spcPts val="0"/>
              </a:spcAft>
              <a:defRPr/>
            </a:pPr>
            <a:endParaRPr lang="en-US" dirty="0">
              <a:latin typeface="Calibri" pitchFamily="34" charset="0"/>
              <a:cs typeface="Calibri" pitchFamily="34" charset="0"/>
            </a:endParaRPr>
          </a:p>
        </p:txBody>
      </p:sp>
      <p:sp>
        <p:nvSpPr>
          <p:cNvPr id="117763" name="Line 24"/>
          <p:cNvSpPr>
            <a:spLocks noChangeShapeType="1"/>
          </p:cNvSpPr>
          <p:nvPr/>
        </p:nvSpPr>
        <p:spPr bwMode="auto">
          <a:xfrm>
            <a:off x="1579563" y="4745038"/>
            <a:ext cx="90487" cy="1587"/>
          </a:xfrm>
          <a:prstGeom prst="line">
            <a:avLst/>
          </a:prstGeom>
          <a:noFill/>
          <a:ln w="19050">
            <a:solidFill>
              <a:schemeClr val="tx1"/>
            </a:solidFill>
            <a:round/>
            <a:headEnd/>
            <a:tailEnd/>
          </a:ln>
        </p:spPr>
        <p:txBody>
          <a:bodyPr/>
          <a:lstStyle/>
          <a:p>
            <a:endParaRPr lang="en-US"/>
          </a:p>
        </p:txBody>
      </p:sp>
      <p:sp>
        <p:nvSpPr>
          <p:cNvPr id="117764" name="Line 25"/>
          <p:cNvSpPr>
            <a:spLocks noChangeShapeType="1"/>
          </p:cNvSpPr>
          <p:nvPr/>
        </p:nvSpPr>
        <p:spPr bwMode="auto">
          <a:xfrm>
            <a:off x="1579563" y="4303713"/>
            <a:ext cx="90487" cy="1587"/>
          </a:xfrm>
          <a:prstGeom prst="line">
            <a:avLst/>
          </a:prstGeom>
          <a:noFill/>
          <a:ln w="19050">
            <a:solidFill>
              <a:schemeClr val="tx1"/>
            </a:solidFill>
            <a:round/>
            <a:headEnd/>
            <a:tailEnd/>
          </a:ln>
        </p:spPr>
        <p:txBody>
          <a:bodyPr/>
          <a:lstStyle/>
          <a:p>
            <a:endParaRPr lang="en-US"/>
          </a:p>
        </p:txBody>
      </p:sp>
      <p:sp>
        <p:nvSpPr>
          <p:cNvPr id="117765" name="Line 26"/>
          <p:cNvSpPr>
            <a:spLocks noChangeShapeType="1"/>
          </p:cNvSpPr>
          <p:nvPr/>
        </p:nvSpPr>
        <p:spPr bwMode="auto">
          <a:xfrm>
            <a:off x="1579563" y="3862388"/>
            <a:ext cx="90487" cy="1587"/>
          </a:xfrm>
          <a:prstGeom prst="line">
            <a:avLst/>
          </a:prstGeom>
          <a:noFill/>
          <a:ln w="19050">
            <a:solidFill>
              <a:schemeClr val="tx1"/>
            </a:solidFill>
            <a:round/>
            <a:headEnd/>
            <a:tailEnd/>
          </a:ln>
        </p:spPr>
        <p:txBody>
          <a:bodyPr/>
          <a:lstStyle/>
          <a:p>
            <a:endParaRPr lang="en-US"/>
          </a:p>
        </p:txBody>
      </p:sp>
      <p:sp>
        <p:nvSpPr>
          <p:cNvPr id="117766" name="Line 27"/>
          <p:cNvSpPr>
            <a:spLocks noChangeShapeType="1"/>
          </p:cNvSpPr>
          <p:nvPr/>
        </p:nvSpPr>
        <p:spPr bwMode="auto">
          <a:xfrm>
            <a:off x="1579563" y="3421063"/>
            <a:ext cx="90487" cy="1587"/>
          </a:xfrm>
          <a:prstGeom prst="line">
            <a:avLst/>
          </a:prstGeom>
          <a:noFill/>
          <a:ln w="19050">
            <a:solidFill>
              <a:schemeClr val="tx1"/>
            </a:solidFill>
            <a:round/>
            <a:headEnd/>
            <a:tailEnd/>
          </a:ln>
        </p:spPr>
        <p:txBody>
          <a:bodyPr/>
          <a:lstStyle/>
          <a:p>
            <a:endParaRPr lang="en-US"/>
          </a:p>
        </p:txBody>
      </p:sp>
      <p:sp>
        <p:nvSpPr>
          <p:cNvPr id="117767" name="Line 28"/>
          <p:cNvSpPr>
            <a:spLocks noChangeShapeType="1"/>
          </p:cNvSpPr>
          <p:nvPr/>
        </p:nvSpPr>
        <p:spPr bwMode="auto">
          <a:xfrm>
            <a:off x="1579563" y="2979738"/>
            <a:ext cx="90487" cy="1587"/>
          </a:xfrm>
          <a:prstGeom prst="line">
            <a:avLst/>
          </a:prstGeom>
          <a:noFill/>
          <a:ln w="19050">
            <a:solidFill>
              <a:schemeClr val="tx1"/>
            </a:solidFill>
            <a:round/>
            <a:headEnd/>
            <a:tailEnd/>
          </a:ln>
        </p:spPr>
        <p:txBody>
          <a:bodyPr/>
          <a:lstStyle/>
          <a:p>
            <a:endParaRPr lang="en-US"/>
          </a:p>
        </p:txBody>
      </p:sp>
      <p:sp>
        <p:nvSpPr>
          <p:cNvPr id="117768" name="Line 29"/>
          <p:cNvSpPr>
            <a:spLocks noChangeShapeType="1"/>
          </p:cNvSpPr>
          <p:nvPr/>
        </p:nvSpPr>
        <p:spPr bwMode="auto">
          <a:xfrm>
            <a:off x="1579563" y="2538413"/>
            <a:ext cx="90487" cy="1587"/>
          </a:xfrm>
          <a:prstGeom prst="line">
            <a:avLst/>
          </a:prstGeom>
          <a:noFill/>
          <a:ln w="19050">
            <a:solidFill>
              <a:schemeClr val="tx1"/>
            </a:solidFill>
            <a:round/>
            <a:headEnd/>
            <a:tailEnd/>
          </a:ln>
        </p:spPr>
        <p:txBody>
          <a:bodyPr/>
          <a:lstStyle/>
          <a:p>
            <a:endParaRPr lang="en-US"/>
          </a:p>
        </p:txBody>
      </p:sp>
      <p:grpSp>
        <p:nvGrpSpPr>
          <p:cNvPr id="2" name="Group 30"/>
          <p:cNvGrpSpPr>
            <a:grpSpLocks/>
          </p:cNvGrpSpPr>
          <p:nvPr/>
        </p:nvGrpSpPr>
        <p:grpSpPr bwMode="auto">
          <a:xfrm>
            <a:off x="1679575" y="2108200"/>
            <a:ext cx="2540000" cy="2641600"/>
            <a:chOff x="571" y="1943"/>
            <a:chExt cx="2141" cy="1414"/>
          </a:xfrm>
        </p:grpSpPr>
        <p:sp>
          <p:nvSpPr>
            <p:cNvPr id="117800" name="Line 31"/>
            <p:cNvSpPr>
              <a:spLocks noChangeShapeType="1"/>
            </p:cNvSpPr>
            <p:nvPr/>
          </p:nvSpPr>
          <p:spPr bwMode="auto">
            <a:xfrm>
              <a:off x="571" y="1943"/>
              <a:ext cx="1" cy="1414"/>
            </a:xfrm>
            <a:prstGeom prst="line">
              <a:avLst/>
            </a:prstGeom>
            <a:noFill/>
            <a:ln w="19050">
              <a:solidFill>
                <a:schemeClr val="tx1"/>
              </a:solidFill>
              <a:round/>
              <a:headEnd/>
              <a:tailEnd/>
            </a:ln>
          </p:spPr>
          <p:txBody>
            <a:bodyPr/>
            <a:lstStyle/>
            <a:p>
              <a:endParaRPr lang="en-US"/>
            </a:p>
          </p:txBody>
        </p:sp>
        <p:sp>
          <p:nvSpPr>
            <p:cNvPr id="117801" name="Line 32"/>
            <p:cNvSpPr>
              <a:spLocks noChangeShapeType="1"/>
            </p:cNvSpPr>
            <p:nvPr/>
          </p:nvSpPr>
          <p:spPr bwMode="auto">
            <a:xfrm>
              <a:off x="571" y="3356"/>
              <a:ext cx="2141" cy="1"/>
            </a:xfrm>
            <a:prstGeom prst="line">
              <a:avLst/>
            </a:prstGeom>
            <a:noFill/>
            <a:ln w="19050">
              <a:solidFill>
                <a:schemeClr val="tx1"/>
              </a:solidFill>
              <a:round/>
              <a:headEnd/>
              <a:tailEnd/>
            </a:ln>
          </p:spPr>
          <p:txBody>
            <a:bodyPr/>
            <a:lstStyle/>
            <a:p>
              <a:endParaRPr lang="en-US"/>
            </a:p>
          </p:txBody>
        </p:sp>
      </p:grpSp>
      <p:sp>
        <p:nvSpPr>
          <p:cNvPr id="117770" name="Line 76"/>
          <p:cNvSpPr>
            <a:spLocks noChangeShapeType="1"/>
          </p:cNvSpPr>
          <p:nvPr/>
        </p:nvSpPr>
        <p:spPr bwMode="auto">
          <a:xfrm>
            <a:off x="1589088" y="2116138"/>
            <a:ext cx="90487" cy="1587"/>
          </a:xfrm>
          <a:prstGeom prst="line">
            <a:avLst/>
          </a:prstGeom>
          <a:noFill/>
          <a:ln w="19050">
            <a:solidFill>
              <a:schemeClr val="tx1"/>
            </a:solidFill>
            <a:round/>
            <a:headEnd/>
            <a:tailEnd/>
          </a:ln>
        </p:spPr>
        <p:txBody>
          <a:bodyPr/>
          <a:lstStyle/>
          <a:p>
            <a:endParaRPr lang="en-US"/>
          </a:p>
        </p:txBody>
      </p:sp>
      <p:sp>
        <p:nvSpPr>
          <p:cNvPr id="117771" name="Line 78"/>
          <p:cNvSpPr>
            <a:spLocks noChangeShapeType="1"/>
          </p:cNvSpPr>
          <p:nvPr/>
        </p:nvSpPr>
        <p:spPr bwMode="auto">
          <a:xfrm>
            <a:off x="5770563" y="4724400"/>
            <a:ext cx="90487" cy="1588"/>
          </a:xfrm>
          <a:prstGeom prst="line">
            <a:avLst/>
          </a:prstGeom>
          <a:noFill/>
          <a:ln w="19050">
            <a:solidFill>
              <a:schemeClr val="tx1"/>
            </a:solidFill>
            <a:round/>
            <a:headEnd/>
            <a:tailEnd/>
          </a:ln>
        </p:spPr>
        <p:txBody>
          <a:bodyPr/>
          <a:lstStyle/>
          <a:p>
            <a:endParaRPr lang="en-US"/>
          </a:p>
        </p:txBody>
      </p:sp>
      <p:sp>
        <p:nvSpPr>
          <p:cNvPr id="117772" name="Line 79"/>
          <p:cNvSpPr>
            <a:spLocks noChangeShapeType="1"/>
          </p:cNvSpPr>
          <p:nvPr/>
        </p:nvSpPr>
        <p:spPr bwMode="auto">
          <a:xfrm>
            <a:off x="5770563" y="4283075"/>
            <a:ext cx="90487" cy="1588"/>
          </a:xfrm>
          <a:prstGeom prst="line">
            <a:avLst/>
          </a:prstGeom>
          <a:noFill/>
          <a:ln w="19050">
            <a:solidFill>
              <a:schemeClr val="tx1"/>
            </a:solidFill>
            <a:round/>
            <a:headEnd/>
            <a:tailEnd/>
          </a:ln>
        </p:spPr>
        <p:txBody>
          <a:bodyPr/>
          <a:lstStyle/>
          <a:p>
            <a:endParaRPr lang="en-US"/>
          </a:p>
        </p:txBody>
      </p:sp>
      <p:sp>
        <p:nvSpPr>
          <p:cNvPr id="117773" name="Line 80"/>
          <p:cNvSpPr>
            <a:spLocks noChangeShapeType="1"/>
          </p:cNvSpPr>
          <p:nvPr/>
        </p:nvSpPr>
        <p:spPr bwMode="auto">
          <a:xfrm>
            <a:off x="5770563" y="3841750"/>
            <a:ext cx="90487" cy="1588"/>
          </a:xfrm>
          <a:prstGeom prst="line">
            <a:avLst/>
          </a:prstGeom>
          <a:noFill/>
          <a:ln w="19050">
            <a:solidFill>
              <a:schemeClr val="tx1"/>
            </a:solidFill>
            <a:round/>
            <a:headEnd/>
            <a:tailEnd/>
          </a:ln>
        </p:spPr>
        <p:txBody>
          <a:bodyPr/>
          <a:lstStyle/>
          <a:p>
            <a:endParaRPr lang="en-US"/>
          </a:p>
        </p:txBody>
      </p:sp>
      <p:sp>
        <p:nvSpPr>
          <p:cNvPr id="117774" name="Line 81"/>
          <p:cNvSpPr>
            <a:spLocks noChangeShapeType="1"/>
          </p:cNvSpPr>
          <p:nvPr/>
        </p:nvSpPr>
        <p:spPr bwMode="auto">
          <a:xfrm>
            <a:off x="5770563" y="3400425"/>
            <a:ext cx="90487" cy="1588"/>
          </a:xfrm>
          <a:prstGeom prst="line">
            <a:avLst/>
          </a:prstGeom>
          <a:noFill/>
          <a:ln w="19050">
            <a:solidFill>
              <a:schemeClr val="tx1"/>
            </a:solidFill>
            <a:round/>
            <a:headEnd/>
            <a:tailEnd/>
          </a:ln>
        </p:spPr>
        <p:txBody>
          <a:bodyPr/>
          <a:lstStyle/>
          <a:p>
            <a:endParaRPr lang="en-US"/>
          </a:p>
        </p:txBody>
      </p:sp>
      <p:sp>
        <p:nvSpPr>
          <p:cNvPr id="117775" name="Line 82"/>
          <p:cNvSpPr>
            <a:spLocks noChangeShapeType="1"/>
          </p:cNvSpPr>
          <p:nvPr/>
        </p:nvSpPr>
        <p:spPr bwMode="auto">
          <a:xfrm>
            <a:off x="5770563" y="2959100"/>
            <a:ext cx="90487" cy="1588"/>
          </a:xfrm>
          <a:prstGeom prst="line">
            <a:avLst/>
          </a:prstGeom>
          <a:noFill/>
          <a:ln w="19050">
            <a:solidFill>
              <a:schemeClr val="tx1"/>
            </a:solidFill>
            <a:round/>
            <a:headEnd/>
            <a:tailEnd/>
          </a:ln>
        </p:spPr>
        <p:txBody>
          <a:bodyPr/>
          <a:lstStyle/>
          <a:p>
            <a:endParaRPr lang="en-US"/>
          </a:p>
        </p:txBody>
      </p:sp>
      <p:sp>
        <p:nvSpPr>
          <p:cNvPr id="117776" name="Line 83"/>
          <p:cNvSpPr>
            <a:spLocks noChangeShapeType="1"/>
          </p:cNvSpPr>
          <p:nvPr/>
        </p:nvSpPr>
        <p:spPr bwMode="auto">
          <a:xfrm>
            <a:off x="5770563" y="2517775"/>
            <a:ext cx="90487" cy="1588"/>
          </a:xfrm>
          <a:prstGeom prst="line">
            <a:avLst/>
          </a:prstGeom>
          <a:noFill/>
          <a:ln w="19050">
            <a:solidFill>
              <a:schemeClr val="tx1"/>
            </a:solidFill>
            <a:round/>
            <a:headEnd/>
            <a:tailEnd/>
          </a:ln>
        </p:spPr>
        <p:txBody>
          <a:bodyPr/>
          <a:lstStyle/>
          <a:p>
            <a:endParaRPr lang="en-US"/>
          </a:p>
        </p:txBody>
      </p:sp>
      <p:sp>
        <p:nvSpPr>
          <p:cNvPr id="117777" name="Line 90"/>
          <p:cNvSpPr>
            <a:spLocks noChangeShapeType="1"/>
          </p:cNvSpPr>
          <p:nvPr/>
        </p:nvSpPr>
        <p:spPr bwMode="auto">
          <a:xfrm>
            <a:off x="5780088" y="2095500"/>
            <a:ext cx="90487" cy="1588"/>
          </a:xfrm>
          <a:prstGeom prst="line">
            <a:avLst/>
          </a:prstGeom>
          <a:noFill/>
          <a:ln w="19050">
            <a:solidFill>
              <a:schemeClr val="tx1"/>
            </a:solidFill>
            <a:round/>
            <a:headEnd/>
            <a:tailEnd/>
          </a:ln>
        </p:spPr>
        <p:txBody>
          <a:bodyPr/>
          <a:lstStyle/>
          <a:p>
            <a:endParaRPr lang="en-US"/>
          </a:p>
        </p:txBody>
      </p:sp>
      <p:grpSp>
        <p:nvGrpSpPr>
          <p:cNvPr id="3" name="Group 92"/>
          <p:cNvGrpSpPr>
            <a:grpSpLocks/>
          </p:cNvGrpSpPr>
          <p:nvPr/>
        </p:nvGrpSpPr>
        <p:grpSpPr bwMode="auto">
          <a:xfrm>
            <a:off x="5851525" y="2093913"/>
            <a:ext cx="2540000" cy="2641600"/>
            <a:chOff x="571" y="1943"/>
            <a:chExt cx="2141" cy="1414"/>
          </a:xfrm>
        </p:grpSpPr>
        <p:sp>
          <p:nvSpPr>
            <p:cNvPr id="117798" name="Line 93"/>
            <p:cNvSpPr>
              <a:spLocks noChangeShapeType="1"/>
            </p:cNvSpPr>
            <p:nvPr/>
          </p:nvSpPr>
          <p:spPr bwMode="auto">
            <a:xfrm>
              <a:off x="571" y="1943"/>
              <a:ext cx="1" cy="1414"/>
            </a:xfrm>
            <a:prstGeom prst="line">
              <a:avLst/>
            </a:prstGeom>
            <a:noFill/>
            <a:ln w="19050">
              <a:solidFill>
                <a:schemeClr val="tx1"/>
              </a:solidFill>
              <a:round/>
              <a:headEnd/>
              <a:tailEnd/>
            </a:ln>
          </p:spPr>
          <p:txBody>
            <a:bodyPr/>
            <a:lstStyle/>
            <a:p>
              <a:endParaRPr lang="en-US"/>
            </a:p>
          </p:txBody>
        </p:sp>
        <p:sp>
          <p:nvSpPr>
            <p:cNvPr id="117799" name="Line 94"/>
            <p:cNvSpPr>
              <a:spLocks noChangeShapeType="1"/>
            </p:cNvSpPr>
            <p:nvPr/>
          </p:nvSpPr>
          <p:spPr bwMode="auto">
            <a:xfrm>
              <a:off x="571" y="3356"/>
              <a:ext cx="2141" cy="1"/>
            </a:xfrm>
            <a:prstGeom prst="line">
              <a:avLst/>
            </a:prstGeom>
            <a:noFill/>
            <a:ln w="19050">
              <a:solidFill>
                <a:schemeClr val="tx1"/>
              </a:solidFill>
              <a:round/>
              <a:headEnd/>
              <a:tailEnd/>
            </a:ln>
          </p:spPr>
          <p:txBody>
            <a:bodyPr/>
            <a:lstStyle/>
            <a:p>
              <a:endParaRPr lang="en-US"/>
            </a:p>
          </p:txBody>
        </p:sp>
      </p:grpSp>
      <p:sp>
        <p:nvSpPr>
          <p:cNvPr id="260113" name="Rectangle 17"/>
          <p:cNvSpPr>
            <a:spLocks noChangeArrowheads="1"/>
          </p:cNvSpPr>
          <p:nvPr/>
        </p:nvSpPr>
        <p:spPr bwMode="auto">
          <a:xfrm>
            <a:off x="3194050" y="2936253"/>
            <a:ext cx="720725" cy="1778614"/>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en-US" dirty="0">
              <a:latin typeface="Calibri" pitchFamily="34" charset="0"/>
              <a:cs typeface="Calibri" pitchFamily="34" charset="0"/>
            </a:endParaRPr>
          </a:p>
        </p:txBody>
      </p:sp>
      <p:sp>
        <p:nvSpPr>
          <p:cNvPr id="260142" name="Rectangle 46"/>
          <p:cNvSpPr>
            <a:spLocks noChangeArrowheads="1"/>
          </p:cNvSpPr>
          <p:nvPr/>
        </p:nvSpPr>
        <p:spPr bwMode="auto">
          <a:xfrm>
            <a:off x="7396163" y="2667000"/>
            <a:ext cx="739775" cy="2058988"/>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en-US" dirty="0">
              <a:latin typeface="Calibri" pitchFamily="34" charset="0"/>
              <a:cs typeface="Calibri" pitchFamily="34" charset="0"/>
            </a:endParaRPr>
          </a:p>
        </p:txBody>
      </p:sp>
      <p:sp>
        <p:nvSpPr>
          <p:cNvPr id="260143" name="Rectangle 47"/>
          <p:cNvSpPr>
            <a:spLocks noChangeArrowheads="1"/>
          </p:cNvSpPr>
          <p:nvPr/>
        </p:nvSpPr>
        <p:spPr bwMode="auto">
          <a:xfrm>
            <a:off x="6199188" y="3200400"/>
            <a:ext cx="722312" cy="1525588"/>
          </a:xfrm>
          <a:prstGeom prst="rect">
            <a:avLst/>
          </a:prstGeom>
          <a:solidFill>
            <a:schemeClr val="bg1">
              <a:lumMod val="50000"/>
            </a:schemeClr>
          </a:solidFill>
          <a:ln w="11113">
            <a:noFill/>
            <a:miter lim="800000"/>
            <a:headEnd/>
            <a:tailEnd/>
          </a:ln>
          <a:effectLst/>
        </p:spPr>
        <p:txBody>
          <a:bodyPr/>
          <a:lstStyle/>
          <a:p>
            <a:pPr fontAlgn="auto">
              <a:spcBef>
                <a:spcPts val="0"/>
              </a:spcBef>
              <a:spcAft>
                <a:spcPts val="0"/>
              </a:spcAft>
              <a:defRPr/>
            </a:pPr>
            <a:endParaRPr lang="en-US" dirty="0">
              <a:latin typeface="Calibri" pitchFamily="34" charset="0"/>
              <a:cs typeface="Calibri" pitchFamily="34" charset="0"/>
            </a:endParaRPr>
          </a:p>
        </p:txBody>
      </p:sp>
      <p:grpSp>
        <p:nvGrpSpPr>
          <p:cNvPr id="4" name="Group 105"/>
          <p:cNvGrpSpPr>
            <a:grpSpLocks/>
          </p:cNvGrpSpPr>
          <p:nvPr/>
        </p:nvGrpSpPr>
        <p:grpSpPr bwMode="auto">
          <a:xfrm>
            <a:off x="2033588" y="6096000"/>
            <a:ext cx="5099050" cy="230188"/>
            <a:chOff x="1471" y="3689"/>
            <a:chExt cx="3212" cy="145"/>
          </a:xfrm>
        </p:grpSpPr>
        <p:sp>
          <p:nvSpPr>
            <p:cNvPr id="260202" name="Rectangle 106"/>
            <p:cNvSpPr>
              <a:spLocks noChangeArrowheads="1"/>
            </p:cNvSpPr>
            <p:nvPr/>
          </p:nvSpPr>
          <p:spPr bwMode="auto">
            <a:xfrm>
              <a:off x="1471" y="3689"/>
              <a:ext cx="1533" cy="144"/>
            </a:xfrm>
            <a:prstGeom prst="rect">
              <a:avLst/>
            </a:prstGeom>
            <a:noFill/>
            <a:ln w="9525">
              <a:noFill/>
              <a:miter lim="800000"/>
              <a:headEnd/>
              <a:tailEnd/>
            </a:ln>
          </p:spPr>
          <p:txBody>
            <a:bodyPr wrap="none" lIns="0" tIns="0" rIns="0" bIns="0">
              <a:spAutoFit/>
            </a:bodyPr>
            <a:lstStyle/>
            <a:p>
              <a:pPr algn="ctr" fontAlgn="auto">
                <a:spcBef>
                  <a:spcPts val="0"/>
                </a:spcBef>
                <a:spcAft>
                  <a:spcPts val="0"/>
                </a:spcAft>
                <a:defRPr/>
              </a:pPr>
              <a:r>
                <a:rPr lang="fr-FR" sz="1500" b="1" dirty="0">
                  <a:solidFill>
                    <a:schemeClr val="bg1">
                      <a:lumMod val="50000"/>
                    </a:schemeClr>
                  </a:solidFill>
                  <a:latin typeface="Calibri" pitchFamily="34" charset="0"/>
                  <a:cs typeface="Calibri" pitchFamily="34" charset="0"/>
                </a:rPr>
                <a:t>venlafaxine 75-150 mg (n=167)</a:t>
              </a:r>
            </a:p>
          </p:txBody>
        </p:sp>
        <p:sp>
          <p:nvSpPr>
            <p:cNvPr id="117797" name="Rectangle 107"/>
            <p:cNvSpPr>
              <a:spLocks noChangeArrowheads="1"/>
            </p:cNvSpPr>
            <p:nvPr/>
          </p:nvSpPr>
          <p:spPr bwMode="auto">
            <a:xfrm>
              <a:off x="3317" y="3689"/>
              <a:ext cx="1366" cy="145"/>
            </a:xfrm>
            <a:prstGeom prst="rect">
              <a:avLst/>
            </a:prstGeom>
            <a:noFill/>
            <a:ln w="9525">
              <a:noFill/>
              <a:miter lim="800000"/>
              <a:headEnd/>
              <a:tailEnd/>
            </a:ln>
          </p:spPr>
          <p:txBody>
            <a:bodyPr wrap="none" lIns="0" tIns="0" rIns="0" bIns="0">
              <a:spAutoFit/>
            </a:bodyPr>
            <a:lstStyle/>
            <a:p>
              <a:pPr algn="ctr"/>
              <a:r>
                <a:rPr lang="fr-FR" sz="1500" b="1">
                  <a:solidFill>
                    <a:schemeClr val="accent1"/>
                  </a:solidFill>
                  <a:latin typeface="Calibri" pitchFamily="34" charset="0"/>
                  <a:cs typeface="Calibri" pitchFamily="34" charset="0"/>
                </a:rPr>
                <a:t>Valdoxan 25-50 mg (n=165)</a:t>
              </a:r>
            </a:p>
          </p:txBody>
        </p:sp>
      </p:grpSp>
      <p:sp>
        <p:nvSpPr>
          <p:cNvPr id="63" name="Title 62"/>
          <p:cNvSpPr>
            <a:spLocks noGrp="1"/>
          </p:cNvSpPr>
          <p:nvPr>
            <p:ph type="title"/>
          </p:nvPr>
        </p:nvSpPr>
        <p:spPr>
          <a:xfrm>
            <a:off x="838200" y="152400"/>
            <a:ext cx="8172450" cy="1447800"/>
          </a:xfrm>
        </p:spPr>
        <p:txBody>
          <a:bodyPr>
            <a:noAutofit/>
          </a:bodyPr>
          <a:lstStyle/>
          <a:p>
            <a:pPr fontAlgn="auto">
              <a:spcAft>
                <a:spcPts val="0"/>
              </a:spcAft>
              <a:defRPr/>
            </a:pPr>
            <a:r>
              <a:rPr lang="en-US" sz="3200" dirty="0" err="1" smtClean="0">
                <a:solidFill>
                  <a:schemeClr val="tx2">
                    <a:satMod val="130000"/>
                  </a:schemeClr>
                </a:solidFill>
              </a:rPr>
              <a:t>Valdoxan</a:t>
            </a:r>
            <a:r>
              <a:rPr lang="en-US" sz="3200" dirty="0" smtClean="0">
                <a:solidFill>
                  <a:schemeClr val="tx2">
                    <a:satMod val="130000"/>
                  </a:schemeClr>
                </a:solidFill>
              </a:rPr>
              <a:t> Decreases Daytime Sleepiness and Increases Well Feeling After </a:t>
            </a:r>
            <a:r>
              <a:rPr lang="en-US" sz="3400" dirty="0" smtClean="0">
                <a:solidFill>
                  <a:schemeClr val="tx2">
                    <a:satMod val="130000"/>
                  </a:schemeClr>
                </a:solidFill>
              </a:rPr>
              <a:t>1</a:t>
            </a:r>
            <a:r>
              <a:rPr lang="en-US" sz="3200" dirty="0" smtClean="0">
                <a:solidFill>
                  <a:schemeClr val="tx2">
                    <a:satMod val="130000"/>
                  </a:schemeClr>
                </a:solidFill>
              </a:rPr>
              <a:t> Week Over Venlafaxine</a:t>
            </a:r>
            <a:endParaRPr lang="en-US" sz="3200" dirty="0">
              <a:solidFill>
                <a:schemeClr val="tx2">
                  <a:satMod val="130000"/>
                </a:schemeClr>
              </a:solidFill>
            </a:endParaRPr>
          </a:p>
        </p:txBody>
      </p:sp>
      <p:sp>
        <p:nvSpPr>
          <p:cNvPr id="64" name="Up Arrow 63"/>
          <p:cNvSpPr/>
          <p:nvPr/>
        </p:nvSpPr>
        <p:spPr>
          <a:xfrm>
            <a:off x="1219200" y="1994079"/>
            <a:ext cx="762001" cy="2743200"/>
          </a:xfrm>
          <a:prstGeom prst="upArrow">
            <a:avLst/>
          </a:prstGeom>
        </p:spPr>
        <p:style>
          <a:lnRef idx="1">
            <a:schemeClr val="accent6"/>
          </a:lnRef>
          <a:fillRef idx="3">
            <a:schemeClr val="accent6"/>
          </a:fillRef>
          <a:effectRef idx="2">
            <a:schemeClr val="accent6"/>
          </a:effectRef>
          <a:fontRef idx="minor">
            <a:schemeClr val="lt1"/>
          </a:fontRef>
        </p:style>
        <p:txBody>
          <a:bodyPr vert="vert270" anchor="ctr"/>
          <a:lstStyle/>
          <a:p>
            <a:pPr algn="ctr" fontAlgn="auto">
              <a:spcBef>
                <a:spcPts val="0"/>
              </a:spcBef>
              <a:spcAft>
                <a:spcPts val="0"/>
              </a:spcAft>
              <a:defRPr/>
            </a:pPr>
            <a:r>
              <a:rPr lang="en-US" dirty="0">
                <a:latin typeface="Calibri" pitchFamily="34" charset="0"/>
                <a:cs typeface="Calibri" pitchFamily="34" charset="0"/>
              </a:rPr>
              <a:t>Daytime Sleepiness</a:t>
            </a:r>
            <a:endParaRPr lang="fr-FR" dirty="0">
              <a:latin typeface="Calibri" pitchFamily="34" charset="0"/>
              <a:cs typeface="Calibri" pitchFamily="34" charset="0"/>
            </a:endParaRPr>
          </a:p>
        </p:txBody>
      </p:sp>
      <p:sp>
        <p:nvSpPr>
          <p:cNvPr id="65" name="Up Arrow 64"/>
          <p:cNvSpPr/>
          <p:nvPr/>
        </p:nvSpPr>
        <p:spPr>
          <a:xfrm>
            <a:off x="5430837" y="1905000"/>
            <a:ext cx="762001" cy="2819400"/>
          </a:xfrm>
          <a:prstGeom prst="upArrow">
            <a:avLst/>
          </a:prstGeom>
        </p:spPr>
        <p:style>
          <a:lnRef idx="1">
            <a:schemeClr val="accent6"/>
          </a:lnRef>
          <a:fillRef idx="3">
            <a:schemeClr val="accent6"/>
          </a:fillRef>
          <a:effectRef idx="2">
            <a:schemeClr val="accent6"/>
          </a:effectRef>
          <a:fontRef idx="minor">
            <a:schemeClr val="lt1"/>
          </a:fontRef>
        </p:style>
        <p:txBody>
          <a:bodyPr vert="vert270" anchor="ctr"/>
          <a:lstStyle/>
          <a:p>
            <a:pPr algn="ctr" fontAlgn="auto">
              <a:spcBef>
                <a:spcPts val="0"/>
              </a:spcBef>
              <a:spcAft>
                <a:spcPts val="0"/>
              </a:spcAft>
              <a:defRPr/>
            </a:pPr>
            <a:r>
              <a:rPr lang="en-US" dirty="0">
                <a:latin typeface="Calibri" pitchFamily="34" charset="0"/>
                <a:cs typeface="Calibri" pitchFamily="34" charset="0"/>
              </a:rPr>
              <a:t>Feeling Well</a:t>
            </a:r>
            <a:endParaRPr lang="fr-FR" dirty="0">
              <a:latin typeface="Calibri" pitchFamily="34" charset="0"/>
              <a:cs typeface="Calibri" pitchFamily="34" charset="0"/>
            </a:endParaRPr>
          </a:p>
        </p:txBody>
      </p:sp>
      <p:sp>
        <p:nvSpPr>
          <p:cNvPr id="117786" name="Rectangle 50"/>
          <p:cNvSpPr>
            <a:spLocks noChangeArrowheads="1"/>
          </p:cNvSpPr>
          <p:nvPr/>
        </p:nvSpPr>
        <p:spPr bwMode="auto">
          <a:xfrm>
            <a:off x="0" y="6400800"/>
            <a:ext cx="9144000" cy="276225"/>
          </a:xfrm>
          <a:prstGeom prst="rect">
            <a:avLst/>
          </a:prstGeom>
          <a:noFill/>
          <a:ln w="9525">
            <a:noFill/>
            <a:miter lim="800000"/>
            <a:headEnd/>
            <a:tailEnd/>
          </a:ln>
        </p:spPr>
        <p:txBody>
          <a:bodyPr>
            <a:spAutoFit/>
          </a:bodyPr>
          <a:lstStyle/>
          <a:p>
            <a:pPr algn="ctr"/>
            <a:r>
              <a:rPr lang="en-US" sz="1200">
                <a:latin typeface="Calibri" pitchFamily="34" charset="0"/>
                <a:cs typeface="Calibri" pitchFamily="34" charset="0"/>
              </a:rPr>
              <a:t>Lemoine P et al. </a:t>
            </a:r>
            <a:r>
              <a:rPr lang="en-US" sz="1200" i="1">
                <a:latin typeface="Calibri" pitchFamily="34" charset="0"/>
                <a:cs typeface="Calibri" pitchFamily="34" charset="0"/>
              </a:rPr>
              <a:t>J Clin Psychiatry. </a:t>
            </a:r>
            <a:r>
              <a:rPr lang="en-US" sz="1200">
                <a:latin typeface="Calibri" pitchFamily="34" charset="0"/>
                <a:cs typeface="Calibri" pitchFamily="34" charset="0"/>
              </a:rPr>
              <a:t>2007.</a:t>
            </a:r>
          </a:p>
        </p:txBody>
      </p:sp>
      <p:sp>
        <p:nvSpPr>
          <p:cNvPr id="38" name="TextBox 37"/>
          <p:cNvSpPr txBox="1">
            <a:spLocks noChangeArrowheads="1"/>
          </p:cNvSpPr>
          <p:nvPr/>
        </p:nvSpPr>
        <p:spPr bwMode="auto">
          <a:xfrm>
            <a:off x="3352800" y="2482850"/>
            <a:ext cx="411163" cy="641350"/>
          </a:xfrm>
          <a:prstGeom prst="rect">
            <a:avLst/>
          </a:prstGeom>
          <a:noFill/>
          <a:ln w="9525">
            <a:noFill/>
            <a:miter lim="800000"/>
            <a:headEnd/>
            <a:tailEnd/>
          </a:ln>
        </p:spPr>
        <p:txBody>
          <a:bodyPr wrap="none">
            <a:spAutoFit/>
          </a:bodyPr>
          <a:lstStyle/>
          <a:p>
            <a:r>
              <a:rPr lang="en-US" sz="3600" b="1">
                <a:latin typeface="Calibri" pitchFamily="34" charset="0"/>
                <a:cs typeface="Calibri" pitchFamily="34" charset="0"/>
              </a:rPr>
              <a:t>*</a:t>
            </a:r>
          </a:p>
        </p:txBody>
      </p:sp>
      <p:sp>
        <p:nvSpPr>
          <p:cNvPr id="39" name="TextBox 38"/>
          <p:cNvSpPr txBox="1">
            <a:spLocks noChangeArrowheads="1"/>
          </p:cNvSpPr>
          <p:nvPr/>
        </p:nvSpPr>
        <p:spPr bwMode="auto">
          <a:xfrm>
            <a:off x="7572375" y="2157413"/>
            <a:ext cx="412750" cy="646112"/>
          </a:xfrm>
          <a:prstGeom prst="rect">
            <a:avLst/>
          </a:prstGeom>
          <a:noFill/>
          <a:ln w="9525">
            <a:noFill/>
            <a:miter lim="800000"/>
            <a:headEnd/>
            <a:tailEnd/>
          </a:ln>
        </p:spPr>
        <p:txBody>
          <a:bodyPr wrap="none">
            <a:spAutoFit/>
          </a:bodyPr>
          <a:lstStyle/>
          <a:p>
            <a:r>
              <a:rPr lang="en-US" sz="3600" b="1">
                <a:latin typeface="Calibri" pitchFamily="34" charset="0"/>
                <a:cs typeface="Calibri" pitchFamily="34" charset="0"/>
              </a:rPr>
              <a:t>*</a:t>
            </a:r>
          </a:p>
        </p:txBody>
      </p:sp>
      <p:sp>
        <p:nvSpPr>
          <p:cNvPr id="40" name="Rectangle 39"/>
          <p:cNvSpPr/>
          <p:nvPr/>
        </p:nvSpPr>
        <p:spPr>
          <a:xfrm>
            <a:off x="1600200" y="5105400"/>
            <a:ext cx="2438400" cy="8382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latin typeface="Calibri" pitchFamily="34" charset="0"/>
                <a:cs typeface="Calibri" pitchFamily="34" charset="0"/>
              </a:rPr>
              <a:t>Valdoxan decreased daytime sleepiness.</a:t>
            </a:r>
          </a:p>
          <a:p>
            <a:pPr algn="ctr" fontAlgn="auto">
              <a:spcBef>
                <a:spcPts val="0"/>
              </a:spcBef>
              <a:spcAft>
                <a:spcPts val="0"/>
              </a:spcAft>
              <a:defRPr/>
            </a:pPr>
            <a:r>
              <a:rPr lang="en-US" dirty="0">
                <a:latin typeface="Calibri" pitchFamily="34" charset="0"/>
                <a:cs typeface="Calibri" pitchFamily="34" charset="0"/>
              </a:rPr>
              <a:t>* p&lt;0.001</a:t>
            </a:r>
          </a:p>
        </p:txBody>
      </p:sp>
      <p:sp>
        <p:nvSpPr>
          <p:cNvPr id="41" name="Rectangle 40"/>
          <p:cNvSpPr/>
          <p:nvPr/>
        </p:nvSpPr>
        <p:spPr>
          <a:xfrm>
            <a:off x="5715000" y="5105400"/>
            <a:ext cx="2438400" cy="8382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latin typeface="Calibri" pitchFamily="34" charset="0"/>
                <a:cs typeface="Calibri" pitchFamily="34" charset="0"/>
              </a:rPr>
              <a:t>Valdoxan made patients feel better.</a:t>
            </a:r>
          </a:p>
          <a:p>
            <a:pPr algn="ctr" fontAlgn="auto">
              <a:spcBef>
                <a:spcPts val="0"/>
              </a:spcBef>
              <a:spcAft>
                <a:spcPts val="0"/>
              </a:spcAft>
              <a:defRPr/>
            </a:pPr>
            <a:r>
              <a:rPr lang="en-US" dirty="0">
                <a:latin typeface="Calibri" pitchFamily="34" charset="0"/>
                <a:cs typeface="Calibri" pitchFamily="34" charset="0"/>
              </a:rPr>
              <a:t>* p&lt;0.001</a:t>
            </a:r>
          </a:p>
        </p:txBody>
      </p:sp>
      <p:sp>
        <p:nvSpPr>
          <p:cNvPr id="117795" name="TextBox 41"/>
          <p:cNvSpPr txBox="1">
            <a:spLocks noChangeArrowheads="1"/>
          </p:cNvSpPr>
          <p:nvPr/>
        </p:nvSpPr>
        <p:spPr bwMode="auto">
          <a:xfrm>
            <a:off x="2540000" y="6581775"/>
            <a:ext cx="4098925" cy="276225"/>
          </a:xfrm>
          <a:prstGeom prst="rect">
            <a:avLst/>
          </a:prstGeom>
          <a:noFill/>
          <a:ln w="9525">
            <a:noFill/>
            <a:miter lim="800000"/>
            <a:headEnd/>
            <a:tailEnd/>
          </a:ln>
        </p:spPr>
        <p:txBody>
          <a:bodyPr wrap="none">
            <a:spAutoFit/>
          </a:bodyPr>
          <a:lstStyle/>
          <a:p>
            <a:r>
              <a:rPr lang="en-US" sz="1200">
                <a:latin typeface="Calibri" pitchFamily="34" charset="0"/>
                <a:cs typeface="Calibri" pitchFamily="34" charset="0"/>
              </a:rPr>
              <a:t>Stephen M. Stahl, MD, PhD; University of California, San Diego.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slide(fromTop)">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60114"/>
                                        </p:tgtEl>
                                        <p:attrNameLst>
                                          <p:attrName>style.visibility</p:attrName>
                                        </p:attrNameLst>
                                      </p:cBhvr>
                                      <p:to>
                                        <p:strVal val="visible"/>
                                      </p:to>
                                    </p:set>
                                    <p:animEffect transition="in" filter="wipe(down)">
                                      <p:cBhvr>
                                        <p:cTn id="12" dur="500"/>
                                        <p:tgtEl>
                                          <p:spTgt spid="260114"/>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60113"/>
                                        </p:tgtEl>
                                        <p:attrNameLst>
                                          <p:attrName>style.visibility</p:attrName>
                                        </p:attrNameLst>
                                      </p:cBhvr>
                                      <p:to>
                                        <p:strVal val="visible"/>
                                      </p:to>
                                    </p:set>
                                    <p:animEffect transition="in" filter="wipe(down)">
                                      <p:cBhvr>
                                        <p:cTn id="20" dur="500"/>
                                        <p:tgtEl>
                                          <p:spTgt spid="26011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par>
                                <p:cTn id="28" presetID="53"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slide(fromBottom)">
                                      <p:cBhvr>
                                        <p:cTn id="37" dur="500"/>
                                        <p:tgtEl>
                                          <p:spTgt spid="6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60143"/>
                                        </p:tgtEl>
                                        <p:attrNameLst>
                                          <p:attrName>style.visibility</p:attrName>
                                        </p:attrNameLst>
                                      </p:cBhvr>
                                      <p:to>
                                        <p:strVal val="visible"/>
                                      </p:to>
                                    </p:set>
                                    <p:animEffect transition="in" filter="wipe(down)">
                                      <p:cBhvr>
                                        <p:cTn id="42" dur="500"/>
                                        <p:tgtEl>
                                          <p:spTgt spid="26014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60142"/>
                                        </p:tgtEl>
                                        <p:attrNameLst>
                                          <p:attrName>style.visibility</p:attrName>
                                        </p:attrNameLst>
                                      </p:cBhvr>
                                      <p:to>
                                        <p:strVal val="visible"/>
                                      </p:to>
                                    </p:set>
                                    <p:animEffect transition="in" filter="wipe(down)">
                                      <p:cBhvr>
                                        <p:cTn id="47" dur="500"/>
                                        <p:tgtEl>
                                          <p:spTgt spid="26014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nodeType="click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p:cTn id="52" dur="500" fill="hold"/>
                                        <p:tgtEl>
                                          <p:spTgt spid="41"/>
                                        </p:tgtEl>
                                        <p:attrNameLst>
                                          <p:attrName>ppt_w</p:attrName>
                                        </p:attrNameLst>
                                      </p:cBhvr>
                                      <p:tavLst>
                                        <p:tav tm="0">
                                          <p:val>
                                            <p:fltVal val="0"/>
                                          </p:val>
                                        </p:tav>
                                        <p:tav tm="100000">
                                          <p:val>
                                            <p:strVal val="#ppt_w"/>
                                          </p:val>
                                        </p:tav>
                                      </p:tavLst>
                                    </p:anim>
                                    <p:anim calcmode="lin" valueType="num">
                                      <p:cBhvr>
                                        <p:cTn id="53" dur="500" fill="hold"/>
                                        <p:tgtEl>
                                          <p:spTgt spid="41"/>
                                        </p:tgtEl>
                                        <p:attrNameLst>
                                          <p:attrName>ppt_h</p:attrName>
                                        </p:attrNameLst>
                                      </p:cBhvr>
                                      <p:tavLst>
                                        <p:tav tm="0">
                                          <p:val>
                                            <p:fltVal val="0"/>
                                          </p:val>
                                        </p:tav>
                                        <p:tav tm="100000">
                                          <p:val>
                                            <p:strVal val="#ppt_h"/>
                                          </p:val>
                                        </p:tav>
                                      </p:tavLst>
                                    </p:anim>
                                    <p:animEffect transition="in" filter="fade">
                                      <p:cBhvr>
                                        <p:cTn id="54" dur="500"/>
                                        <p:tgtEl>
                                          <p:spTgt spid="41"/>
                                        </p:tgtEl>
                                      </p:cBhvr>
                                    </p:animEffect>
                                  </p:childTnLst>
                                </p:cTn>
                              </p:par>
                              <p:par>
                                <p:cTn id="55" presetID="53"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14" grpId="0" animBg="1"/>
      <p:bldP spid="260143" grpId="0" animBg="1"/>
      <p:bldP spid="38" grpId="0"/>
      <p:bldP spid="3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4648200" y="1905000"/>
            <a:ext cx="4343400" cy="4191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97" name="Rectangle 96"/>
          <p:cNvSpPr/>
          <p:nvPr/>
        </p:nvSpPr>
        <p:spPr>
          <a:xfrm>
            <a:off x="228600" y="1905000"/>
            <a:ext cx="4267200" cy="4191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225306" name="Rectangle 26"/>
          <p:cNvSpPr>
            <a:spLocks noChangeArrowheads="1"/>
          </p:cNvSpPr>
          <p:nvPr/>
        </p:nvSpPr>
        <p:spPr bwMode="auto">
          <a:xfrm>
            <a:off x="1344613" y="193675"/>
            <a:ext cx="7029450" cy="92392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25307" name="Rectangle 27"/>
          <p:cNvSpPr>
            <a:spLocks noChangeArrowheads="1"/>
          </p:cNvSpPr>
          <p:nvPr/>
        </p:nvSpPr>
        <p:spPr bwMode="auto">
          <a:xfrm>
            <a:off x="1335088" y="184150"/>
            <a:ext cx="7029450" cy="92392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25415" name="Rectangle 135"/>
          <p:cNvSpPr>
            <a:spLocks noChangeArrowheads="1"/>
          </p:cNvSpPr>
          <p:nvPr/>
        </p:nvSpPr>
        <p:spPr bwMode="auto">
          <a:xfrm>
            <a:off x="1355654" y="2057400"/>
            <a:ext cx="2045688" cy="338554"/>
          </a:xfrm>
          <a:prstGeom prst="rect">
            <a:avLst/>
          </a:prstGeom>
          <a:noFill/>
          <a:ln w="9525">
            <a:noFill/>
            <a:miter lim="800000"/>
            <a:headEnd/>
            <a:tailEnd/>
          </a:ln>
        </p:spPr>
        <p:txBody>
          <a:bodyPr wrap="none" lIns="0" tIns="0" rIns="0" bIns="0">
            <a:spAutoFit/>
          </a:bodyPr>
          <a:lstStyle/>
          <a:p>
            <a:pPr algn="ctr"/>
            <a:r>
              <a:rPr lang="fr-FR" sz="2200" b="1" dirty="0" smtClean="0">
                <a:solidFill>
                  <a:schemeClr val="tx2"/>
                </a:solidFill>
                <a:latin typeface="Calibri" pitchFamily="34" charset="0"/>
                <a:cs typeface="Calibri" pitchFamily="34" charset="0"/>
              </a:rPr>
              <a:t>HAM-D </a:t>
            </a:r>
            <a:r>
              <a:rPr lang="fr-FR" sz="2200" b="1" dirty="0">
                <a:solidFill>
                  <a:schemeClr val="tx2"/>
                </a:solidFill>
                <a:latin typeface="Calibri" pitchFamily="34" charset="0"/>
                <a:cs typeface="Calibri" pitchFamily="34" charset="0"/>
              </a:rPr>
              <a:t>(6 weeks)</a:t>
            </a:r>
            <a:endParaRPr lang="fr-FR" sz="2200" dirty="0">
              <a:solidFill>
                <a:schemeClr val="tx2"/>
              </a:solidFill>
              <a:latin typeface="Calibri" pitchFamily="34" charset="0"/>
              <a:cs typeface="Calibri" pitchFamily="34" charset="0"/>
            </a:endParaRPr>
          </a:p>
        </p:txBody>
      </p:sp>
      <p:sp>
        <p:nvSpPr>
          <p:cNvPr id="225285" name="Rectangle 9"/>
          <p:cNvSpPr>
            <a:spLocks noChangeArrowheads="1"/>
          </p:cNvSpPr>
          <p:nvPr/>
        </p:nvSpPr>
        <p:spPr bwMode="auto">
          <a:xfrm>
            <a:off x="729358" y="4683204"/>
            <a:ext cx="1005082" cy="1107996"/>
          </a:xfrm>
          <a:prstGeom prst="rect">
            <a:avLst/>
          </a:prstGeom>
          <a:noFill/>
          <a:ln w="9525">
            <a:noFill/>
            <a:miter lim="800000"/>
            <a:headEnd/>
            <a:tailEnd/>
          </a:ln>
        </p:spPr>
        <p:txBody>
          <a:bodyPr wrap="none" lIns="0" tIns="0" rIns="0" bIns="0">
            <a:spAutoFit/>
          </a:bodyPr>
          <a:lstStyle/>
          <a:p>
            <a:pPr algn="ctr"/>
            <a:r>
              <a:rPr lang="en-GB" b="1" dirty="0" err="1" smtClean="0">
                <a:solidFill>
                  <a:schemeClr val="bg1">
                    <a:lumMod val="50000"/>
                  </a:schemeClr>
                </a:solidFill>
                <a:latin typeface="Calibri" pitchFamily="34" charset="0"/>
                <a:cs typeface="Calibri" pitchFamily="34" charset="0"/>
              </a:rPr>
              <a:t>Favors</a:t>
            </a:r>
            <a:r>
              <a:rPr lang="en-GB" b="1" dirty="0">
                <a:solidFill>
                  <a:schemeClr val="bg1">
                    <a:lumMod val="50000"/>
                  </a:schemeClr>
                </a:solidFill>
                <a:latin typeface="Calibri" pitchFamily="34" charset="0"/>
                <a:cs typeface="Calibri" pitchFamily="34" charset="0"/>
              </a:rPr>
              <a:t/>
            </a:r>
            <a:br>
              <a:rPr lang="en-GB" b="1" dirty="0">
                <a:solidFill>
                  <a:schemeClr val="bg1">
                    <a:lumMod val="50000"/>
                  </a:schemeClr>
                </a:solidFill>
                <a:latin typeface="Calibri" pitchFamily="34" charset="0"/>
                <a:cs typeface="Calibri" pitchFamily="34" charset="0"/>
              </a:rPr>
            </a:br>
            <a:r>
              <a:rPr lang="en-GB" b="1" dirty="0" smtClean="0">
                <a:solidFill>
                  <a:schemeClr val="bg1">
                    <a:lumMod val="50000"/>
                  </a:schemeClr>
                </a:solidFill>
                <a:latin typeface="Calibri" pitchFamily="34" charset="0"/>
                <a:cs typeface="Calibri" pitchFamily="34" charset="0"/>
              </a:rPr>
              <a:t>sertraline</a:t>
            </a:r>
          </a:p>
          <a:p>
            <a:pPr algn="ctr"/>
            <a:r>
              <a:rPr lang="en-GB" b="1" dirty="0" smtClean="0">
                <a:solidFill>
                  <a:schemeClr val="bg1">
                    <a:lumMod val="50000"/>
                  </a:schemeClr>
                </a:solidFill>
                <a:latin typeface="Calibri" pitchFamily="34" charset="0"/>
                <a:cs typeface="Calibri" pitchFamily="34" charset="0"/>
              </a:rPr>
              <a:t>50-100 mg</a:t>
            </a:r>
          </a:p>
          <a:p>
            <a:pPr algn="ctr"/>
            <a:r>
              <a:rPr lang="en-GB" b="1" dirty="0" smtClean="0">
                <a:solidFill>
                  <a:schemeClr val="bg1">
                    <a:lumMod val="50000"/>
                  </a:schemeClr>
                </a:solidFill>
                <a:latin typeface="Calibri" pitchFamily="34" charset="0"/>
                <a:cs typeface="Calibri" pitchFamily="34" charset="0"/>
              </a:rPr>
              <a:t>(n=157)</a:t>
            </a:r>
            <a:endParaRPr lang="en-GB" b="1" dirty="0">
              <a:solidFill>
                <a:schemeClr val="bg1">
                  <a:lumMod val="50000"/>
                </a:schemeClr>
              </a:solidFill>
              <a:latin typeface="Calibri" pitchFamily="34" charset="0"/>
              <a:cs typeface="Calibri" pitchFamily="34" charset="0"/>
            </a:endParaRPr>
          </a:p>
        </p:txBody>
      </p:sp>
      <p:sp>
        <p:nvSpPr>
          <p:cNvPr id="225417" name="Rectangle 137"/>
          <p:cNvSpPr>
            <a:spLocks noChangeArrowheads="1"/>
          </p:cNvSpPr>
          <p:nvPr/>
        </p:nvSpPr>
        <p:spPr bwMode="auto">
          <a:xfrm>
            <a:off x="2779713" y="3179763"/>
            <a:ext cx="367088" cy="246221"/>
          </a:xfrm>
          <a:prstGeom prst="rect">
            <a:avLst/>
          </a:prstGeom>
          <a:noFill/>
          <a:ln w="9525">
            <a:noFill/>
            <a:miter lim="800000"/>
            <a:headEnd/>
            <a:tailEnd/>
          </a:ln>
        </p:spPr>
        <p:txBody>
          <a:bodyPr wrap="none" lIns="0" tIns="0" rIns="0" bIns="0">
            <a:spAutoFit/>
          </a:bodyPr>
          <a:lstStyle/>
          <a:p>
            <a:r>
              <a:rPr lang="fr-FR" sz="1600" b="1" dirty="0">
                <a:solidFill>
                  <a:schemeClr val="accent1"/>
                </a:solidFill>
                <a:latin typeface="Calibri" pitchFamily="34" charset="0"/>
                <a:cs typeface="Calibri" pitchFamily="34" charset="0"/>
              </a:rPr>
              <a:t>1.68</a:t>
            </a:r>
            <a:endParaRPr lang="fr-FR" dirty="0">
              <a:solidFill>
                <a:schemeClr val="accent1"/>
              </a:solidFill>
              <a:latin typeface="Calibri" pitchFamily="34" charset="0"/>
              <a:cs typeface="Calibri" pitchFamily="34" charset="0"/>
            </a:endParaRPr>
          </a:p>
        </p:txBody>
      </p:sp>
      <p:grpSp>
        <p:nvGrpSpPr>
          <p:cNvPr id="3" name="Group 245"/>
          <p:cNvGrpSpPr>
            <a:grpSpLocks/>
          </p:cNvGrpSpPr>
          <p:nvPr/>
        </p:nvGrpSpPr>
        <p:grpSpPr bwMode="auto">
          <a:xfrm>
            <a:off x="1897063" y="3417849"/>
            <a:ext cx="2000250" cy="76200"/>
            <a:chOff x="1416" y="2054"/>
            <a:chExt cx="1260" cy="48"/>
          </a:xfrm>
        </p:grpSpPr>
        <p:sp>
          <p:nvSpPr>
            <p:cNvPr id="225421" name="Line 141"/>
            <p:cNvSpPr>
              <a:spLocks noChangeShapeType="1"/>
            </p:cNvSpPr>
            <p:nvPr/>
          </p:nvSpPr>
          <p:spPr bwMode="auto">
            <a:xfrm>
              <a:off x="1428" y="2078"/>
              <a:ext cx="1248" cy="1"/>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grpSp>
          <p:nvGrpSpPr>
            <p:cNvPr id="4" name="Group 144"/>
            <p:cNvGrpSpPr>
              <a:grpSpLocks/>
            </p:cNvGrpSpPr>
            <p:nvPr/>
          </p:nvGrpSpPr>
          <p:grpSpPr bwMode="auto">
            <a:xfrm>
              <a:off x="1416" y="2054"/>
              <a:ext cx="1260" cy="48"/>
              <a:chOff x="1416" y="2304"/>
              <a:chExt cx="1260" cy="48"/>
            </a:xfrm>
          </p:grpSpPr>
          <p:sp>
            <p:nvSpPr>
              <p:cNvPr id="225422" name="Freeform 142"/>
              <p:cNvSpPr>
                <a:spLocks/>
              </p:cNvSpPr>
              <p:nvPr/>
            </p:nvSpPr>
            <p:spPr bwMode="auto">
              <a:xfrm>
                <a:off x="1416" y="2304"/>
                <a:ext cx="6" cy="48"/>
              </a:xfrm>
              <a:custGeom>
                <a:avLst/>
                <a:gdLst/>
                <a:ahLst/>
                <a:cxnLst>
                  <a:cxn ang="0">
                    <a:pos x="1" y="0"/>
                  </a:cxn>
                  <a:cxn ang="0">
                    <a:pos x="0" y="1"/>
                  </a:cxn>
                  <a:cxn ang="0">
                    <a:pos x="0" y="6"/>
                  </a:cxn>
                  <a:cxn ang="0">
                    <a:pos x="1" y="8"/>
                  </a:cxn>
                </a:cxnLst>
                <a:rect l="0" t="0" r="r" b="b"/>
                <a:pathLst>
                  <a:path w="1" h="8">
                    <a:moveTo>
                      <a:pt x="1" y="0"/>
                    </a:moveTo>
                    <a:cubicBezTo>
                      <a:pt x="0" y="0"/>
                      <a:pt x="0" y="0"/>
                      <a:pt x="0" y="1"/>
                    </a:cubicBezTo>
                    <a:lnTo>
                      <a:pt x="0" y="6"/>
                    </a:lnTo>
                    <a:cubicBezTo>
                      <a:pt x="0" y="7"/>
                      <a:pt x="0" y="8"/>
                      <a:pt x="1" y="8"/>
                    </a:cubicBezTo>
                  </a:path>
                </a:pathLst>
              </a:custGeom>
              <a:noFill/>
              <a:ln w="3810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sp>
            <p:nvSpPr>
              <p:cNvPr id="225423" name="Freeform 143"/>
              <p:cNvSpPr>
                <a:spLocks/>
              </p:cNvSpPr>
              <p:nvPr/>
            </p:nvSpPr>
            <p:spPr bwMode="auto">
              <a:xfrm>
                <a:off x="2670" y="2304"/>
                <a:ext cx="6" cy="48"/>
              </a:xfrm>
              <a:custGeom>
                <a:avLst/>
                <a:gdLst/>
                <a:ahLst/>
                <a:cxnLst>
                  <a:cxn ang="0">
                    <a:pos x="0" y="0"/>
                  </a:cxn>
                  <a:cxn ang="0">
                    <a:pos x="1" y="1"/>
                  </a:cxn>
                  <a:cxn ang="0">
                    <a:pos x="1" y="6"/>
                  </a:cxn>
                  <a:cxn ang="0">
                    <a:pos x="0" y="8"/>
                  </a:cxn>
                </a:cxnLst>
                <a:rect l="0" t="0" r="r" b="b"/>
                <a:pathLst>
                  <a:path w="1" h="8">
                    <a:moveTo>
                      <a:pt x="0" y="0"/>
                    </a:moveTo>
                    <a:cubicBezTo>
                      <a:pt x="1" y="0"/>
                      <a:pt x="1" y="0"/>
                      <a:pt x="1" y="1"/>
                    </a:cubicBezTo>
                    <a:lnTo>
                      <a:pt x="1" y="6"/>
                    </a:lnTo>
                    <a:cubicBezTo>
                      <a:pt x="1" y="7"/>
                      <a:pt x="1" y="8"/>
                      <a:pt x="0" y="8"/>
                    </a:cubicBezTo>
                  </a:path>
                </a:pathLst>
              </a:custGeom>
              <a:noFill/>
              <a:ln w="38100" cap="flat">
                <a:solidFill>
                  <a:schemeClr val="accent1"/>
                </a:solidFill>
                <a:prstDash val="solid"/>
                <a:round/>
                <a:headEnd/>
                <a:tailEnd/>
              </a:ln>
            </p:spPr>
            <p:txBody>
              <a:bodyPr/>
              <a:lstStyle/>
              <a:p>
                <a:endParaRPr lang="en-US" dirty="0">
                  <a:latin typeface="Calibri" pitchFamily="34" charset="0"/>
                  <a:cs typeface="Calibri" pitchFamily="34" charset="0"/>
                </a:endParaRPr>
              </a:p>
            </p:txBody>
          </p:sp>
        </p:grpSp>
      </p:grpSp>
      <p:sp>
        <p:nvSpPr>
          <p:cNvPr id="225426" name="Rectangle 146"/>
          <p:cNvSpPr>
            <a:spLocks noChangeArrowheads="1"/>
          </p:cNvSpPr>
          <p:nvPr/>
        </p:nvSpPr>
        <p:spPr bwMode="auto">
          <a:xfrm>
            <a:off x="2849563" y="3429001"/>
            <a:ext cx="46037" cy="60106"/>
          </a:xfrm>
          <a:prstGeom prst="rect">
            <a:avLst/>
          </a:prstGeom>
          <a:solidFill>
            <a:schemeClr val="accent1"/>
          </a:solidFill>
          <a:ln w="19050" cap="rnd">
            <a:solidFill>
              <a:schemeClr val="accent1"/>
            </a:solidFill>
            <a:miter lim="800000"/>
            <a:headEnd/>
            <a:tailEnd/>
          </a:ln>
        </p:spPr>
        <p:txBody>
          <a:bodyPr/>
          <a:lstStyle/>
          <a:p>
            <a:endParaRPr lang="en-US" dirty="0">
              <a:latin typeface="Calibri" pitchFamily="34" charset="0"/>
              <a:cs typeface="Calibri" pitchFamily="34" charset="0"/>
            </a:endParaRPr>
          </a:p>
        </p:txBody>
      </p:sp>
      <p:sp>
        <p:nvSpPr>
          <p:cNvPr id="225448" name="Rectangle 168"/>
          <p:cNvSpPr>
            <a:spLocks noChangeArrowheads="1"/>
          </p:cNvSpPr>
          <p:nvPr/>
        </p:nvSpPr>
        <p:spPr bwMode="auto">
          <a:xfrm>
            <a:off x="1344613" y="4237038"/>
            <a:ext cx="285750" cy="180975"/>
          </a:xfrm>
          <a:prstGeom prst="rect">
            <a:avLst/>
          </a:prstGeom>
          <a:noFill/>
          <a:ln w="9525">
            <a:noFill/>
            <a:miter lim="800000"/>
            <a:headEnd/>
            <a:tailEnd/>
          </a:ln>
        </p:spPr>
        <p:txBody>
          <a:bodyPr/>
          <a:lstStyle/>
          <a:p>
            <a:endParaRPr lang="en-US" dirty="0">
              <a:latin typeface="Calibri" pitchFamily="34" charset="0"/>
              <a:cs typeface="Calibri" pitchFamily="34" charset="0"/>
            </a:endParaRPr>
          </a:p>
        </p:txBody>
      </p:sp>
      <p:sp>
        <p:nvSpPr>
          <p:cNvPr id="225465" name="Line 185"/>
          <p:cNvSpPr>
            <a:spLocks noChangeShapeType="1"/>
          </p:cNvSpPr>
          <p:nvPr/>
        </p:nvSpPr>
        <p:spPr bwMode="auto">
          <a:xfrm flipV="1">
            <a:off x="723900"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66" name="Line 186"/>
          <p:cNvSpPr>
            <a:spLocks noChangeShapeType="1"/>
          </p:cNvSpPr>
          <p:nvPr/>
        </p:nvSpPr>
        <p:spPr bwMode="auto">
          <a:xfrm flipV="1">
            <a:off x="1052513"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67" name="Line 187"/>
          <p:cNvSpPr>
            <a:spLocks noChangeShapeType="1"/>
          </p:cNvSpPr>
          <p:nvPr/>
        </p:nvSpPr>
        <p:spPr bwMode="auto">
          <a:xfrm flipV="1">
            <a:off x="1389063"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68" name="Line 188"/>
          <p:cNvSpPr>
            <a:spLocks noChangeShapeType="1"/>
          </p:cNvSpPr>
          <p:nvPr/>
        </p:nvSpPr>
        <p:spPr bwMode="auto">
          <a:xfrm flipV="1">
            <a:off x="1727200"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69" name="Line 189"/>
          <p:cNvSpPr>
            <a:spLocks noChangeShapeType="1"/>
          </p:cNvSpPr>
          <p:nvPr/>
        </p:nvSpPr>
        <p:spPr bwMode="auto">
          <a:xfrm flipV="1">
            <a:off x="2063750"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0" name="Line 190"/>
          <p:cNvSpPr>
            <a:spLocks noChangeShapeType="1"/>
          </p:cNvSpPr>
          <p:nvPr/>
        </p:nvSpPr>
        <p:spPr bwMode="auto">
          <a:xfrm flipV="1">
            <a:off x="2401888"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1" name="Line 191"/>
          <p:cNvSpPr>
            <a:spLocks noChangeShapeType="1"/>
          </p:cNvSpPr>
          <p:nvPr/>
        </p:nvSpPr>
        <p:spPr bwMode="auto">
          <a:xfrm flipV="1">
            <a:off x="2738438"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2" name="Line 192"/>
          <p:cNvSpPr>
            <a:spLocks noChangeShapeType="1"/>
          </p:cNvSpPr>
          <p:nvPr/>
        </p:nvSpPr>
        <p:spPr bwMode="auto">
          <a:xfrm flipV="1">
            <a:off x="3074988"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3" name="Line 193"/>
          <p:cNvSpPr>
            <a:spLocks noChangeShapeType="1"/>
          </p:cNvSpPr>
          <p:nvPr/>
        </p:nvSpPr>
        <p:spPr bwMode="auto">
          <a:xfrm flipV="1">
            <a:off x="3413125"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4" name="Line 194"/>
          <p:cNvSpPr>
            <a:spLocks noChangeShapeType="1"/>
          </p:cNvSpPr>
          <p:nvPr/>
        </p:nvSpPr>
        <p:spPr bwMode="auto">
          <a:xfrm flipV="1">
            <a:off x="3749675" y="4176713"/>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5" name="Line 195"/>
          <p:cNvSpPr>
            <a:spLocks noChangeShapeType="1"/>
          </p:cNvSpPr>
          <p:nvPr/>
        </p:nvSpPr>
        <p:spPr bwMode="auto">
          <a:xfrm flipV="1">
            <a:off x="4087813" y="4168775"/>
            <a:ext cx="0" cy="10795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8" name="Line 198"/>
          <p:cNvSpPr>
            <a:spLocks noChangeShapeType="1"/>
          </p:cNvSpPr>
          <p:nvPr/>
        </p:nvSpPr>
        <p:spPr bwMode="auto">
          <a:xfrm>
            <a:off x="717550" y="4170363"/>
            <a:ext cx="3362325" cy="1587"/>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225479" name="Line 199"/>
          <p:cNvSpPr>
            <a:spLocks noChangeShapeType="1"/>
          </p:cNvSpPr>
          <p:nvPr/>
        </p:nvSpPr>
        <p:spPr bwMode="auto">
          <a:xfrm>
            <a:off x="725488" y="4637088"/>
            <a:ext cx="1011237" cy="1587"/>
          </a:xfrm>
          <a:prstGeom prst="line">
            <a:avLst/>
          </a:prstGeom>
          <a:noFill/>
          <a:ln w="19050">
            <a:solidFill>
              <a:schemeClr val="bg1">
                <a:lumMod val="50000"/>
              </a:schemeClr>
            </a:solidFill>
            <a:round/>
            <a:headEnd type="triangle" w="lg" len="med"/>
            <a:tailEnd type="triangle" w="lg" len="med"/>
          </a:ln>
        </p:spPr>
        <p:txBody>
          <a:bodyPr/>
          <a:lstStyle/>
          <a:p>
            <a:endParaRPr lang="en-US" dirty="0">
              <a:latin typeface="Calibri" pitchFamily="34" charset="0"/>
              <a:cs typeface="Calibri" pitchFamily="34" charset="0"/>
            </a:endParaRPr>
          </a:p>
        </p:txBody>
      </p:sp>
      <p:sp>
        <p:nvSpPr>
          <p:cNvPr id="225483" name="Line 203"/>
          <p:cNvSpPr>
            <a:spLocks noChangeShapeType="1"/>
          </p:cNvSpPr>
          <p:nvPr/>
        </p:nvSpPr>
        <p:spPr bwMode="auto">
          <a:xfrm>
            <a:off x="1736725" y="4637088"/>
            <a:ext cx="2360613" cy="1587"/>
          </a:xfrm>
          <a:prstGeom prst="line">
            <a:avLst/>
          </a:prstGeom>
          <a:noFill/>
          <a:ln w="19050">
            <a:solidFill>
              <a:schemeClr val="accent1"/>
            </a:solidFill>
            <a:round/>
            <a:headEnd type="triangle" w="lg" len="med"/>
            <a:tailEnd type="triangle" w="lg" len="med"/>
          </a:ln>
        </p:spPr>
        <p:txBody>
          <a:bodyPr/>
          <a:lstStyle/>
          <a:p>
            <a:endParaRPr lang="en-US" dirty="0">
              <a:latin typeface="Calibri" pitchFamily="34" charset="0"/>
              <a:cs typeface="Calibri" pitchFamily="34" charset="0"/>
            </a:endParaRPr>
          </a:p>
        </p:txBody>
      </p:sp>
      <p:sp>
        <p:nvSpPr>
          <p:cNvPr id="225488" name="Rectangle 208"/>
          <p:cNvSpPr>
            <a:spLocks noChangeArrowheads="1"/>
          </p:cNvSpPr>
          <p:nvPr/>
        </p:nvSpPr>
        <p:spPr bwMode="auto">
          <a:xfrm>
            <a:off x="2473000" y="4683204"/>
            <a:ext cx="888064" cy="1107996"/>
          </a:xfrm>
          <a:prstGeom prst="rect">
            <a:avLst/>
          </a:prstGeom>
          <a:noFill/>
          <a:ln w="9525">
            <a:noFill/>
            <a:miter lim="800000"/>
            <a:headEnd/>
            <a:tailEnd/>
          </a:ln>
        </p:spPr>
        <p:txBody>
          <a:bodyPr wrap="none" lIns="0" tIns="0" rIns="0" bIns="0">
            <a:spAutoFit/>
          </a:bodyPr>
          <a:lstStyle/>
          <a:p>
            <a:pPr algn="ctr"/>
            <a:r>
              <a:rPr lang="fr-FR" b="1" dirty="0" err="1" smtClean="0">
                <a:solidFill>
                  <a:schemeClr val="accent1"/>
                </a:solidFill>
                <a:latin typeface="Calibri" pitchFamily="34" charset="0"/>
                <a:cs typeface="Calibri" pitchFamily="34" charset="0"/>
              </a:rPr>
              <a:t>Favors</a:t>
            </a:r>
            <a:r>
              <a:rPr lang="fr-FR" b="1" dirty="0">
                <a:solidFill>
                  <a:schemeClr val="accent1"/>
                </a:solidFill>
                <a:latin typeface="Calibri" pitchFamily="34" charset="0"/>
                <a:cs typeface="Calibri" pitchFamily="34" charset="0"/>
              </a:rPr>
              <a:t/>
            </a:r>
            <a:br>
              <a:rPr lang="fr-FR" b="1" dirty="0">
                <a:solidFill>
                  <a:schemeClr val="accent1"/>
                </a:solidFill>
                <a:latin typeface="Calibri" pitchFamily="34" charset="0"/>
                <a:cs typeface="Calibri" pitchFamily="34" charset="0"/>
              </a:rPr>
            </a:br>
            <a:r>
              <a:rPr lang="fr-FR" b="1" dirty="0" err="1" smtClean="0">
                <a:solidFill>
                  <a:schemeClr val="accent1"/>
                </a:solidFill>
                <a:latin typeface="Calibri" pitchFamily="34" charset="0"/>
                <a:cs typeface="Calibri" pitchFamily="34" charset="0"/>
              </a:rPr>
              <a:t>Valdoxan</a:t>
            </a:r>
            <a:endParaRPr lang="fr-FR" b="1" dirty="0" smtClean="0">
              <a:solidFill>
                <a:schemeClr val="accent1"/>
              </a:solidFill>
              <a:latin typeface="Calibri" pitchFamily="34" charset="0"/>
              <a:cs typeface="Calibri" pitchFamily="34" charset="0"/>
            </a:endParaRPr>
          </a:p>
          <a:p>
            <a:pPr algn="ctr"/>
            <a:r>
              <a:rPr lang="fr-FR" b="1" dirty="0" smtClean="0">
                <a:solidFill>
                  <a:schemeClr val="accent1"/>
                </a:solidFill>
                <a:latin typeface="Calibri" pitchFamily="34" charset="0"/>
                <a:cs typeface="Calibri" pitchFamily="34" charset="0"/>
              </a:rPr>
              <a:t>25-50 mg</a:t>
            </a:r>
          </a:p>
          <a:p>
            <a:pPr algn="ctr"/>
            <a:r>
              <a:rPr lang="fr-FR" b="1" dirty="0" smtClean="0">
                <a:solidFill>
                  <a:schemeClr val="accent1"/>
                </a:solidFill>
                <a:latin typeface="Calibri" pitchFamily="34" charset="0"/>
                <a:cs typeface="Calibri" pitchFamily="34" charset="0"/>
              </a:rPr>
              <a:t>(n=150)</a:t>
            </a:r>
            <a:endParaRPr lang="fr-FR" dirty="0">
              <a:solidFill>
                <a:schemeClr val="accent1"/>
              </a:solidFill>
              <a:latin typeface="Calibri" pitchFamily="34" charset="0"/>
              <a:cs typeface="Calibri" pitchFamily="34" charset="0"/>
            </a:endParaRPr>
          </a:p>
        </p:txBody>
      </p:sp>
      <p:sp>
        <p:nvSpPr>
          <p:cNvPr id="225493" name="Rectangle 213"/>
          <p:cNvSpPr>
            <a:spLocks noChangeArrowheads="1"/>
          </p:cNvSpPr>
          <p:nvPr/>
        </p:nvSpPr>
        <p:spPr bwMode="auto">
          <a:xfrm>
            <a:off x="592138" y="4314825"/>
            <a:ext cx="242054"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-0.6</a:t>
            </a:r>
            <a:endParaRPr lang="fr-FR" dirty="0">
              <a:latin typeface="Calibri" pitchFamily="34" charset="0"/>
              <a:cs typeface="Calibri" pitchFamily="34" charset="0"/>
            </a:endParaRPr>
          </a:p>
        </p:txBody>
      </p:sp>
      <p:sp>
        <p:nvSpPr>
          <p:cNvPr id="225494" name="Rectangle 214"/>
          <p:cNvSpPr>
            <a:spLocks noChangeArrowheads="1"/>
          </p:cNvSpPr>
          <p:nvPr/>
        </p:nvSpPr>
        <p:spPr bwMode="auto">
          <a:xfrm>
            <a:off x="927100" y="4314825"/>
            <a:ext cx="242054"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-0.4</a:t>
            </a:r>
            <a:endParaRPr lang="fr-FR" dirty="0">
              <a:latin typeface="Calibri" pitchFamily="34" charset="0"/>
              <a:cs typeface="Calibri" pitchFamily="34" charset="0"/>
            </a:endParaRPr>
          </a:p>
        </p:txBody>
      </p:sp>
      <p:sp>
        <p:nvSpPr>
          <p:cNvPr id="225495" name="Rectangle 215"/>
          <p:cNvSpPr>
            <a:spLocks noChangeArrowheads="1"/>
          </p:cNvSpPr>
          <p:nvPr/>
        </p:nvSpPr>
        <p:spPr bwMode="auto">
          <a:xfrm>
            <a:off x="1262063" y="4314825"/>
            <a:ext cx="242054"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-0.2</a:t>
            </a:r>
            <a:endParaRPr lang="fr-FR" dirty="0">
              <a:latin typeface="Calibri" pitchFamily="34" charset="0"/>
              <a:cs typeface="Calibri" pitchFamily="34" charset="0"/>
            </a:endParaRPr>
          </a:p>
        </p:txBody>
      </p:sp>
      <p:sp>
        <p:nvSpPr>
          <p:cNvPr id="225496" name="Rectangle 216"/>
          <p:cNvSpPr>
            <a:spLocks noChangeArrowheads="1"/>
          </p:cNvSpPr>
          <p:nvPr/>
        </p:nvSpPr>
        <p:spPr bwMode="auto">
          <a:xfrm>
            <a:off x="1689100" y="4314825"/>
            <a:ext cx="78548"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0</a:t>
            </a:r>
            <a:endParaRPr lang="fr-FR" dirty="0">
              <a:latin typeface="Calibri" pitchFamily="34" charset="0"/>
              <a:cs typeface="Calibri" pitchFamily="34" charset="0"/>
            </a:endParaRPr>
          </a:p>
        </p:txBody>
      </p:sp>
      <p:sp>
        <p:nvSpPr>
          <p:cNvPr id="225497" name="Rectangle 217"/>
          <p:cNvSpPr>
            <a:spLocks noChangeArrowheads="1"/>
          </p:cNvSpPr>
          <p:nvPr/>
        </p:nvSpPr>
        <p:spPr bwMode="auto">
          <a:xfrm>
            <a:off x="1963738" y="4314825"/>
            <a:ext cx="195566"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0.5</a:t>
            </a:r>
            <a:endParaRPr lang="fr-FR" dirty="0">
              <a:latin typeface="Calibri" pitchFamily="34" charset="0"/>
              <a:cs typeface="Calibri" pitchFamily="34" charset="0"/>
            </a:endParaRPr>
          </a:p>
        </p:txBody>
      </p:sp>
      <p:sp>
        <p:nvSpPr>
          <p:cNvPr id="225498" name="Rectangle 218"/>
          <p:cNvSpPr>
            <a:spLocks noChangeArrowheads="1"/>
          </p:cNvSpPr>
          <p:nvPr/>
        </p:nvSpPr>
        <p:spPr bwMode="auto">
          <a:xfrm>
            <a:off x="2300288" y="4314825"/>
            <a:ext cx="195566"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1.0</a:t>
            </a:r>
            <a:endParaRPr lang="fr-FR" dirty="0">
              <a:latin typeface="Calibri" pitchFamily="34" charset="0"/>
              <a:cs typeface="Calibri" pitchFamily="34" charset="0"/>
            </a:endParaRPr>
          </a:p>
        </p:txBody>
      </p:sp>
      <p:sp>
        <p:nvSpPr>
          <p:cNvPr id="225499" name="Rectangle 219"/>
          <p:cNvSpPr>
            <a:spLocks noChangeArrowheads="1"/>
          </p:cNvSpPr>
          <p:nvPr/>
        </p:nvSpPr>
        <p:spPr bwMode="auto">
          <a:xfrm>
            <a:off x="2635250" y="4314825"/>
            <a:ext cx="195566"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1.5</a:t>
            </a:r>
            <a:endParaRPr lang="fr-FR" dirty="0">
              <a:latin typeface="Calibri" pitchFamily="34" charset="0"/>
              <a:cs typeface="Calibri" pitchFamily="34" charset="0"/>
            </a:endParaRPr>
          </a:p>
        </p:txBody>
      </p:sp>
      <p:sp>
        <p:nvSpPr>
          <p:cNvPr id="225500" name="Rectangle 220"/>
          <p:cNvSpPr>
            <a:spLocks noChangeArrowheads="1"/>
          </p:cNvSpPr>
          <p:nvPr/>
        </p:nvSpPr>
        <p:spPr bwMode="auto">
          <a:xfrm>
            <a:off x="2971800" y="4314825"/>
            <a:ext cx="195566"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2.0</a:t>
            </a:r>
            <a:endParaRPr lang="fr-FR" dirty="0">
              <a:latin typeface="Calibri" pitchFamily="34" charset="0"/>
              <a:cs typeface="Calibri" pitchFamily="34" charset="0"/>
            </a:endParaRPr>
          </a:p>
        </p:txBody>
      </p:sp>
      <p:sp>
        <p:nvSpPr>
          <p:cNvPr id="225501" name="Rectangle 221"/>
          <p:cNvSpPr>
            <a:spLocks noChangeArrowheads="1"/>
          </p:cNvSpPr>
          <p:nvPr/>
        </p:nvSpPr>
        <p:spPr bwMode="auto">
          <a:xfrm>
            <a:off x="3308350" y="4314825"/>
            <a:ext cx="195566"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2.5</a:t>
            </a:r>
            <a:endParaRPr lang="fr-FR" dirty="0">
              <a:latin typeface="Calibri" pitchFamily="34" charset="0"/>
              <a:cs typeface="Calibri" pitchFamily="34" charset="0"/>
            </a:endParaRPr>
          </a:p>
        </p:txBody>
      </p:sp>
      <p:sp>
        <p:nvSpPr>
          <p:cNvPr id="225502" name="Rectangle 222"/>
          <p:cNvSpPr>
            <a:spLocks noChangeArrowheads="1"/>
          </p:cNvSpPr>
          <p:nvPr/>
        </p:nvSpPr>
        <p:spPr bwMode="auto">
          <a:xfrm>
            <a:off x="3644900" y="4314825"/>
            <a:ext cx="195566"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3.0</a:t>
            </a:r>
            <a:endParaRPr lang="fr-FR" dirty="0">
              <a:latin typeface="Calibri" pitchFamily="34" charset="0"/>
              <a:cs typeface="Calibri" pitchFamily="34" charset="0"/>
            </a:endParaRPr>
          </a:p>
        </p:txBody>
      </p:sp>
      <p:sp>
        <p:nvSpPr>
          <p:cNvPr id="225503" name="Rectangle 223"/>
          <p:cNvSpPr>
            <a:spLocks noChangeArrowheads="1"/>
          </p:cNvSpPr>
          <p:nvPr/>
        </p:nvSpPr>
        <p:spPr bwMode="auto">
          <a:xfrm>
            <a:off x="3984625" y="4324350"/>
            <a:ext cx="195566" cy="184666"/>
          </a:xfrm>
          <a:prstGeom prst="rect">
            <a:avLst/>
          </a:prstGeom>
          <a:noFill/>
          <a:ln w="9525">
            <a:noFill/>
            <a:miter lim="800000"/>
            <a:headEnd/>
            <a:tailEnd/>
          </a:ln>
        </p:spPr>
        <p:txBody>
          <a:bodyPr wrap="none" lIns="0" tIns="0" rIns="0" bIns="0">
            <a:spAutoFit/>
          </a:bodyPr>
          <a:lstStyle/>
          <a:p>
            <a:r>
              <a:rPr lang="fr-FR" sz="1200" dirty="0">
                <a:latin typeface="Calibri" pitchFamily="34" charset="0"/>
                <a:cs typeface="Calibri" pitchFamily="34" charset="0"/>
              </a:rPr>
              <a:t>3.5</a:t>
            </a:r>
            <a:endParaRPr lang="fr-FR" dirty="0">
              <a:latin typeface="Calibri" pitchFamily="34" charset="0"/>
              <a:cs typeface="Calibri" pitchFamily="34" charset="0"/>
            </a:endParaRPr>
          </a:p>
        </p:txBody>
      </p:sp>
      <p:sp>
        <p:nvSpPr>
          <p:cNvPr id="225504" name="Line 224"/>
          <p:cNvSpPr>
            <a:spLocks noChangeShapeType="1"/>
          </p:cNvSpPr>
          <p:nvPr/>
        </p:nvSpPr>
        <p:spPr bwMode="auto">
          <a:xfrm flipV="1">
            <a:off x="1736725" y="2703513"/>
            <a:ext cx="0" cy="1462087"/>
          </a:xfrm>
          <a:prstGeom prst="line">
            <a:avLst/>
          </a:prstGeom>
          <a:noFill/>
          <a:ln w="19050">
            <a:solidFill>
              <a:schemeClr val="tx1"/>
            </a:solidFill>
            <a:prstDash val="dash"/>
            <a:round/>
            <a:headEnd/>
            <a:tailEnd/>
          </a:ln>
          <a:effectLst/>
        </p:spPr>
        <p:txBody>
          <a:bodyPr wrap="none" lIns="3600" tIns="3600" rIns="3600" bIns="3600">
            <a:spAutoFit/>
          </a:bodyPr>
          <a:lstStyle/>
          <a:p>
            <a:endParaRPr lang="en-US" dirty="0">
              <a:latin typeface="Calibri" pitchFamily="34" charset="0"/>
              <a:cs typeface="Calibri" pitchFamily="34" charset="0"/>
            </a:endParaRPr>
          </a:p>
        </p:txBody>
      </p:sp>
      <p:sp>
        <p:nvSpPr>
          <p:cNvPr id="225528" name="Rectangle 248"/>
          <p:cNvSpPr>
            <a:spLocks noChangeArrowheads="1"/>
          </p:cNvSpPr>
          <p:nvPr/>
        </p:nvSpPr>
        <p:spPr bwMode="auto">
          <a:xfrm>
            <a:off x="2679700" y="3563938"/>
            <a:ext cx="767839" cy="276999"/>
          </a:xfrm>
          <a:prstGeom prst="rect">
            <a:avLst/>
          </a:prstGeom>
          <a:noFill/>
          <a:ln w="9525">
            <a:noFill/>
            <a:miter lim="800000"/>
            <a:headEnd/>
            <a:tailEnd/>
          </a:ln>
        </p:spPr>
        <p:txBody>
          <a:bodyPr wrap="none" lIns="0" tIns="0" rIns="0" bIns="0">
            <a:spAutoFit/>
          </a:bodyPr>
          <a:lstStyle/>
          <a:p>
            <a:r>
              <a:rPr lang="fr-FR" b="1" i="1" dirty="0">
                <a:solidFill>
                  <a:schemeClr val="accent1"/>
                </a:solidFill>
                <a:latin typeface="Calibri" pitchFamily="34" charset="0"/>
                <a:cs typeface="Calibri" pitchFamily="34" charset="0"/>
              </a:rPr>
              <a:t>P</a:t>
            </a:r>
            <a:r>
              <a:rPr lang="fr-FR" b="1" dirty="0">
                <a:solidFill>
                  <a:schemeClr val="accent1"/>
                </a:solidFill>
                <a:latin typeface="Calibri" pitchFamily="34" charset="0"/>
                <a:cs typeface="Calibri" pitchFamily="34" charset="0"/>
              </a:rPr>
              <a:t>=0.031</a:t>
            </a:r>
            <a:endParaRPr lang="fr-FR" dirty="0">
              <a:solidFill>
                <a:schemeClr val="accent1"/>
              </a:solidFill>
              <a:latin typeface="Calibri" pitchFamily="34" charset="0"/>
              <a:cs typeface="Calibri" pitchFamily="34" charset="0"/>
            </a:endParaRPr>
          </a:p>
        </p:txBody>
      </p:sp>
      <p:sp>
        <p:nvSpPr>
          <p:cNvPr id="96" name="Title 95"/>
          <p:cNvSpPr>
            <a:spLocks noGrp="1"/>
          </p:cNvSpPr>
          <p:nvPr>
            <p:ph type="title"/>
          </p:nvPr>
        </p:nvSpPr>
        <p:spPr>
          <a:xfrm>
            <a:off x="838200" y="228600"/>
            <a:ext cx="8171688" cy="1143000"/>
          </a:xfrm>
        </p:spPr>
        <p:txBody>
          <a:bodyPr>
            <a:noAutofit/>
          </a:bodyPr>
          <a:lstStyle/>
          <a:p>
            <a:r>
              <a:rPr lang="en-US" sz="4000" dirty="0" smtClean="0"/>
              <a:t>Valdoxan Improves Depression </a:t>
            </a:r>
            <a:br>
              <a:rPr lang="en-US" sz="4000" dirty="0" smtClean="0"/>
            </a:br>
            <a:r>
              <a:rPr lang="en-US" sz="4000" dirty="0" smtClean="0"/>
              <a:t>Over Sertraline</a:t>
            </a:r>
            <a:endParaRPr lang="en-US" sz="4000" dirty="0"/>
          </a:p>
        </p:txBody>
      </p:sp>
      <p:sp>
        <p:nvSpPr>
          <p:cNvPr id="55" name="Rectangle 54"/>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Kasper S et al. </a:t>
            </a:r>
            <a:r>
              <a:rPr lang="en-US" sz="1200" i="1" dirty="0" smtClean="0">
                <a:latin typeface="Calibri" pitchFamily="34" charset="0"/>
                <a:cs typeface="Calibri" pitchFamily="34" charset="0"/>
              </a:rPr>
              <a:t>J Clin Psychiatry. </a:t>
            </a:r>
            <a:r>
              <a:rPr lang="en-US" sz="1200" dirty="0" smtClean="0">
                <a:latin typeface="Calibri" pitchFamily="34" charset="0"/>
                <a:cs typeface="Calibri" pitchFamily="34" charset="0"/>
              </a:rPr>
              <a:t>2010.</a:t>
            </a:r>
            <a:endParaRPr lang="en-US" sz="1200" dirty="0">
              <a:latin typeface="Calibri" pitchFamily="34" charset="0"/>
              <a:cs typeface="Calibri" pitchFamily="34" charset="0"/>
            </a:endParaRPr>
          </a:p>
        </p:txBody>
      </p:sp>
      <p:sp>
        <p:nvSpPr>
          <p:cNvPr id="56" name="Rectangle 9"/>
          <p:cNvSpPr>
            <a:spLocks noChangeArrowheads="1"/>
          </p:cNvSpPr>
          <p:nvPr/>
        </p:nvSpPr>
        <p:spPr bwMode="auto">
          <a:xfrm>
            <a:off x="5532126" y="1981200"/>
            <a:ext cx="2624565" cy="677108"/>
          </a:xfrm>
          <a:prstGeom prst="rect">
            <a:avLst/>
          </a:prstGeom>
          <a:noFill/>
          <a:ln w="9525">
            <a:noFill/>
            <a:miter lim="800000"/>
            <a:headEnd/>
            <a:tailEnd/>
          </a:ln>
        </p:spPr>
        <p:txBody>
          <a:bodyPr wrap="none" lIns="0" tIns="0" rIns="0" bIns="0">
            <a:spAutoFit/>
          </a:bodyPr>
          <a:lstStyle/>
          <a:p>
            <a:pPr algn="ctr"/>
            <a:r>
              <a:rPr lang="fr-FR" sz="2200" b="1" dirty="0">
                <a:solidFill>
                  <a:schemeClr val="tx2"/>
                </a:solidFill>
                <a:latin typeface="Calibri" pitchFamily="34" charset="0"/>
                <a:cs typeface="Calibri" pitchFamily="34" charset="0"/>
              </a:rPr>
              <a:t>% </a:t>
            </a:r>
            <a:r>
              <a:rPr lang="fr-FR" sz="2200" b="1" dirty="0" smtClean="0">
                <a:solidFill>
                  <a:schemeClr val="tx2"/>
                </a:solidFill>
                <a:latin typeface="Calibri" pitchFamily="34" charset="0"/>
                <a:cs typeface="Calibri" pitchFamily="34" charset="0"/>
              </a:rPr>
              <a:t>HAM-D </a:t>
            </a:r>
            <a:r>
              <a:rPr lang="fr-FR" sz="2200" b="1" dirty="0" err="1" smtClean="0">
                <a:solidFill>
                  <a:schemeClr val="tx2"/>
                </a:solidFill>
                <a:latin typeface="Calibri" pitchFamily="34" charset="0"/>
                <a:cs typeface="Calibri" pitchFamily="34" charset="0"/>
              </a:rPr>
              <a:t>Responders</a:t>
            </a:r>
            <a:r>
              <a:rPr lang="fr-FR" sz="2200" b="1" dirty="0" smtClean="0">
                <a:solidFill>
                  <a:schemeClr val="tx2"/>
                </a:solidFill>
                <a:latin typeface="Calibri" pitchFamily="34" charset="0"/>
                <a:cs typeface="Calibri" pitchFamily="34" charset="0"/>
              </a:rPr>
              <a:t> </a:t>
            </a:r>
          </a:p>
          <a:p>
            <a:pPr algn="ctr"/>
            <a:r>
              <a:rPr lang="fr-FR" sz="2200" b="1" dirty="0" smtClean="0">
                <a:solidFill>
                  <a:schemeClr val="tx2"/>
                </a:solidFill>
                <a:latin typeface="Calibri" pitchFamily="34" charset="0"/>
                <a:cs typeface="Calibri" pitchFamily="34" charset="0"/>
              </a:rPr>
              <a:t>(2 </a:t>
            </a:r>
            <a:r>
              <a:rPr lang="fr-FR" sz="2200" b="1" dirty="0" err="1" smtClean="0">
                <a:solidFill>
                  <a:schemeClr val="tx2"/>
                </a:solidFill>
                <a:latin typeface="Calibri" pitchFamily="34" charset="0"/>
                <a:cs typeface="Calibri" pitchFamily="34" charset="0"/>
              </a:rPr>
              <a:t>weeks</a:t>
            </a:r>
            <a:r>
              <a:rPr lang="fr-FR" sz="2200" b="1" dirty="0" smtClean="0">
                <a:solidFill>
                  <a:schemeClr val="tx2"/>
                </a:solidFill>
                <a:latin typeface="Calibri" pitchFamily="34" charset="0"/>
                <a:cs typeface="Calibri" pitchFamily="34" charset="0"/>
              </a:rPr>
              <a:t>)</a:t>
            </a:r>
            <a:endParaRPr lang="fr-FR" sz="2200" b="1" dirty="0">
              <a:solidFill>
                <a:schemeClr val="tx2"/>
              </a:solidFill>
              <a:latin typeface="Calibri" pitchFamily="34" charset="0"/>
              <a:cs typeface="Calibri" pitchFamily="34" charset="0"/>
            </a:endParaRPr>
          </a:p>
        </p:txBody>
      </p:sp>
      <p:sp>
        <p:nvSpPr>
          <p:cNvPr id="57" name="Rectangle 91"/>
          <p:cNvSpPr>
            <a:spLocks noChangeArrowheads="1"/>
          </p:cNvSpPr>
          <p:nvPr/>
        </p:nvSpPr>
        <p:spPr bwMode="auto">
          <a:xfrm>
            <a:off x="7315200" y="3028950"/>
            <a:ext cx="900113" cy="2571750"/>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a:latin typeface="Calibri" pitchFamily="34" charset="0"/>
              <a:cs typeface="Calibri" pitchFamily="34" charset="0"/>
            </a:endParaRPr>
          </a:p>
        </p:txBody>
      </p:sp>
      <p:sp>
        <p:nvSpPr>
          <p:cNvPr id="58" name="Rectangle 92"/>
          <p:cNvSpPr>
            <a:spLocks noChangeArrowheads="1"/>
          </p:cNvSpPr>
          <p:nvPr/>
        </p:nvSpPr>
        <p:spPr bwMode="auto">
          <a:xfrm>
            <a:off x="5613400" y="4191000"/>
            <a:ext cx="900113" cy="1409700"/>
          </a:xfrm>
          <a:prstGeom prst="rect">
            <a:avLst/>
          </a:prstGeom>
          <a:solidFill>
            <a:schemeClr val="bg1">
              <a:lumMod val="50000"/>
            </a:schemeClr>
          </a:solidFill>
          <a:ln w="9525">
            <a:noFill/>
            <a:miter lim="800000"/>
            <a:headEnd/>
            <a:tailEnd/>
          </a:ln>
        </p:spPr>
        <p:txBody>
          <a:bodyPr/>
          <a:lstStyle/>
          <a:p>
            <a:endParaRPr lang="en-US">
              <a:latin typeface="Calibri" pitchFamily="34" charset="0"/>
              <a:cs typeface="Calibri" pitchFamily="34" charset="0"/>
            </a:endParaRPr>
          </a:p>
        </p:txBody>
      </p:sp>
      <p:sp>
        <p:nvSpPr>
          <p:cNvPr id="59" name="Rectangle 20"/>
          <p:cNvSpPr>
            <a:spLocks noChangeArrowheads="1"/>
          </p:cNvSpPr>
          <p:nvPr/>
        </p:nvSpPr>
        <p:spPr bwMode="auto">
          <a:xfrm>
            <a:off x="7423442" y="5619750"/>
            <a:ext cx="827727" cy="246221"/>
          </a:xfrm>
          <a:prstGeom prst="rect">
            <a:avLst/>
          </a:prstGeom>
          <a:noFill/>
          <a:ln w="9525">
            <a:noFill/>
            <a:miter lim="800000"/>
            <a:headEnd/>
            <a:tailEnd/>
          </a:ln>
        </p:spPr>
        <p:txBody>
          <a:bodyPr wrap="none" lIns="0" tIns="0" rIns="0" bIns="0">
            <a:spAutoFit/>
          </a:bodyPr>
          <a:lstStyle/>
          <a:p>
            <a:pPr algn="ctr"/>
            <a:r>
              <a:rPr lang="fr-FR" sz="1600" b="1" dirty="0" err="1">
                <a:solidFill>
                  <a:schemeClr val="accent1"/>
                </a:solidFill>
                <a:latin typeface="Calibri" pitchFamily="34" charset="0"/>
                <a:cs typeface="Calibri" pitchFamily="34" charset="0"/>
              </a:rPr>
              <a:t>Valdoxan</a:t>
            </a:r>
            <a:r>
              <a:rPr lang="fr-FR" sz="1600" b="1" dirty="0">
                <a:solidFill>
                  <a:schemeClr val="accent1"/>
                </a:solidFill>
                <a:latin typeface="Calibri" pitchFamily="34" charset="0"/>
                <a:cs typeface="Calibri" pitchFamily="34" charset="0"/>
              </a:rPr>
              <a:t> </a:t>
            </a:r>
            <a:endParaRPr lang="fr-FR" sz="1600" b="1" dirty="0" smtClean="0">
              <a:solidFill>
                <a:schemeClr val="accent1"/>
              </a:solidFill>
              <a:latin typeface="Calibri" pitchFamily="34" charset="0"/>
              <a:cs typeface="Calibri" pitchFamily="34" charset="0"/>
            </a:endParaRPr>
          </a:p>
        </p:txBody>
      </p:sp>
      <p:sp>
        <p:nvSpPr>
          <p:cNvPr id="60" name="Rectangle 25"/>
          <p:cNvSpPr>
            <a:spLocks noChangeArrowheads="1"/>
          </p:cNvSpPr>
          <p:nvPr/>
        </p:nvSpPr>
        <p:spPr bwMode="auto">
          <a:xfrm>
            <a:off x="5095875" y="5676900"/>
            <a:ext cx="1933575" cy="495300"/>
          </a:xfrm>
          <a:prstGeom prst="rect">
            <a:avLst/>
          </a:prstGeom>
          <a:noFill/>
          <a:ln w="9525">
            <a:noFill/>
            <a:miter lim="800000"/>
            <a:headEnd/>
            <a:tailEnd/>
          </a:ln>
        </p:spPr>
        <p:txBody>
          <a:bodyPr/>
          <a:lstStyle/>
          <a:p>
            <a:endParaRPr lang="en-US">
              <a:latin typeface="Calibri" pitchFamily="34" charset="0"/>
              <a:cs typeface="Calibri" pitchFamily="34" charset="0"/>
            </a:endParaRPr>
          </a:p>
        </p:txBody>
      </p:sp>
      <p:sp>
        <p:nvSpPr>
          <p:cNvPr id="61" name="Rectangle 26"/>
          <p:cNvSpPr>
            <a:spLocks noChangeArrowheads="1"/>
          </p:cNvSpPr>
          <p:nvPr/>
        </p:nvSpPr>
        <p:spPr bwMode="auto">
          <a:xfrm>
            <a:off x="5707866" y="5619750"/>
            <a:ext cx="857927" cy="246221"/>
          </a:xfrm>
          <a:prstGeom prst="rect">
            <a:avLst/>
          </a:prstGeom>
          <a:noFill/>
          <a:ln w="9525">
            <a:noFill/>
            <a:miter lim="800000"/>
            <a:headEnd/>
            <a:tailEnd/>
          </a:ln>
        </p:spPr>
        <p:txBody>
          <a:bodyPr wrap="none" lIns="0" tIns="0" rIns="0" bIns="0">
            <a:spAutoFit/>
          </a:bodyPr>
          <a:lstStyle/>
          <a:p>
            <a:pPr algn="ctr"/>
            <a:r>
              <a:rPr lang="fr-FR" sz="1600" b="1" dirty="0">
                <a:solidFill>
                  <a:schemeClr val="bg1">
                    <a:lumMod val="50000"/>
                  </a:schemeClr>
                </a:solidFill>
                <a:latin typeface="Calibri" pitchFamily="34" charset="0"/>
                <a:cs typeface="Calibri" pitchFamily="34" charset="0"/>
              </a:rPr>
              <a:t>sertraline </a:t>
            </a:r>
            <a:endParaRPr lang="fr-FR" sz="1600" b="1" dirty="0" smtClean="0">
              <a:solidFill>
                <a:schemeClr val="bg1">
                  <a:lumMod val="50000"/>
                </a:schemeClr>
              </a:solidFill>
              <a:latin typeface="Calibri" pitchFamily="34" charset="0"/>
              <a:cs typeface="Calibri" pitchFamily="34" charset="0"/>
            </a:endParaRPr>
          </a:p>
        </p:txBody>
      </p:sp>
      <p:sp>
        <p:nvSpPr>
          <p:cNvPr id="68" name="Rectangle 37"/>
          <p:cNvSpPr>
            <a:spLocks noChangeArrowheads="1"/>
          </p:cNvSpPr>
          <p:nvPr/>
        </p:nvSpPr>
        <p:spPr bwMode="auto">
          <a:xfrm>
            <a:off x="4762500" y="5457825"/>
            <a:ext cx="114300" cy="247650"/>
          </a:xfrm>
          <a:prstGeom prst="rect">
            <a:avLst/>
          </a:prstGeom>
          <a:noFill/>
          <a:ln w="9525">
            <a:noFill/>
            <a:miter lim="800000"/>
            <a:headEnd/>
            <a:tailEnd/>
          </a:ln>
        </p:spPr>
        <p:txBody>
          <a:bodyPr/>
          <a:lstStyle/>
          <a:p>
            <a:endParaRPr lang="en-US">
              <a:latin typeface="Calibri" pitchFamily="34" charset="0"/>
              <a:cs typeface="Calibri" pitchFamily="34" charset="0"/>
            </a:endParaRPr>
          </a:p>
        </p:txBody>
      </p:sp>
      <p:sp>
        <p:nvSpPr>
          <p:cNvPr id="70" name="Rectangle 49"/>
          <p:cNvSpPr>
            <a:spLocks noChangeArrowheads="1"/>
          </p:cNvSpPr>
          <p:nvPr/>
        </p:nvSpPr>
        <p:spPr bwMode="auto">
          <a:xfrm>
            <a:off x="8013700" y="3133725"/>
            <a:ext cx="466725" cy="304800"/>
          </a:xfrm>
          <a:prstGeom prst="rect">
            <a:avLst/>
          </a:prstGeom>
          <a:noFill/>
          <a:ln w="9525">
            <a:noFill/>
            <a:miter lim="800000"/>
            <a:headEnd/>
            <a:tailEnd/>
          </a:ln>
        </p:spPr>
        <p:txBody>
          <a:bodyPr/>
          <a:lstStyle/>
          <a:p>
            <a:endParaRPr lang="en-US">
              <a:latin typeface="Calibri" pitchFamily="34" charset="0"/>
              <a:cs typeface="Calibri" pitchFamily="34" charset="0"/>
            </a:endParaRPr>
          </a:p>
        </p:txBody>
      </p:sp>
      <p:sp>
        <p:nvSpPr>
          <p:cNvPr id="71" name="Rectangle 50"/>
          <p:cNvSpPr>
            <a:spLocks noChangeArrowheads="1"/>
          </p:cNvSpPr>
          <p:nvPr/>
        </p:nvSpPr>
        <p:spPr bwMode="auto">
          <a:xfrm>
            <a:off x="7554554" y="3105150"/>
            <a:ext cx="402354" cy="276999"/>
          </a:xfrm>
          <a:prstGeom prst="rect">
            <a:avLst/>
          </a:prstGeom>
          <a:noFill/>
          <a:ln w="9525">
            <a:noFill/>
            <a:miter lim="800000"/>
            <a:headEnd/>
            <a:tailEnd/>
          </a:ln>
        </p:spPr>
        <p:txBody>
          <a:bodyPr wrap="none" lIns="0" tIns="0" rIns="0" bIns="0">
            <a:spAutoFit/>
          </a:bodyPr>
          <a:lstStyle/>
          <a:p>
            <a:pPr algn="ctr"/>
            <a:r>
              <a:rPr lang="fr-FR" sz="1800" b="1" dirty="0">
                <a:solidFill>
                  <a:schemeClr val="bg1"/>
                </a:solidFill>
                <a:latin typeface="Calibri" pitchFamily="34" charset="0"/>
                <a:cs typeface="Calibri" pitchFamily="34" charset="0"/>
              </a:rPr>
              <a:t>20%</a:t>
            </a:r>
          </a:p>
        </p:txBody>
      </p:sp>
      <p:sp>
        <p:nvSpPr>
          <p:cNvPr id="72" name="Rectangle 51"/>
          <p:cNvSpPr>
            <a:spLocks noChangeArrowheads="1"/>
          </p:cNvSpPr>
          <p:nvPr/>
        </p:nvSpPr>
        <p:spPr bwMode="auto">
          <a:xfrm>
            <a:off x="5705475" y="4314825"/>
            <a:ext cx="714375" cy="304800"/>
          </a:xfrm>
          <a:prstGeom prst="rect">
            <a:avLst/>
          </a:prstGeom>
          <a:noFill/>
          <a:ln w="9525">
            <a:noFill/>
            <a:miter lim="800000"/>
            <a:headEnd/>
            <a:tailEnd/>
          </a:ln>
        </p:spPr>
        <p:txBody>
          <a:bodyPr/>
          <a:lstStyle/>
          <a:p>
            <a:endParaRPr lang="en-US">
              <a:latin typeface="Calibri" pitchFamily="34" charset="0"/>
              <a:cs typeface="Calibri" pitchFamily="34" charset="0"/>
            </a:endParaRPr>
          </a:p>
        </p:txBody>
      </p:sp>
      <p:sp>
        <p:nvSpPr>
          <p:cNvPr id="73" name="Rectangle 52"/>
          <p:cNvSpPr>
            <a:spLocks noChangeArrowheads="1"/>
          </p:cNvSpPr>
          <p:nvPr/>
        </p:nvSpPr>
        <p:spPr bwMode="auto">
          <a:xfrm>
            <a:off x="5772519" y="4251325"/>
            <a:ext cx="580287" cy="276999"/>
          </a:xfrm>
          <a:prstGeom prst="rect">
            <a:avLst/>
          </a:prstGeom>
          <a:noFill/>
          <a:ln w="9525">
            <a:noFill/>
            <a:miter lim="800000"/>
            <a:headEnd/>
            <a:tailEnd/>
          </a:ln>
        </p:spPr>
        <p:txBody>
          <a:bodyPr wrap="none" lIns="0" tIns="0" rIns="0" bIns="0">
            <a:spAutoFit/>
          </a:bodyPr>
          <a:lstStyle/>
          <a:p>
            <a:pPr algn="ctr"/>
            <a:r>
              <a:rPr lang="fr-FR" sz="1800" b="1" dirty="0">
                <a:solidFill>
                  <a:schemeClr val="bg1"/>
                </a:solidFill>
                <a:latin typeface="Calibri" pitchFamily="34" charset="0"/>
                <a:cs typeface="Calibri" pitchFamily="34" charset="0"/>
              </a:rPr>
              <a:t>10.9%</a:t>
            </a:r>
          </a:p>
        </p:txBody>
      </p:sp>
      <p:sp>
        <p:nvSpPr>
          <p:cNvPr id="78" name="Freeform 57"/>
          <p:cNvSpPr>
            <a:spLocks/>
          </p:cNvSpPr>
          <p:nvPr/>
        </p:nvSpPr>
        <p:spPr bwMode="auto">
          <a:xfrm>
            <a:off x="5181600" y="2876550"/>
            <a:ext cx="3505200" cy="2714625"/>
          </a:xfrm>
          <a:custGeom>
            <a:avLst/>
            <a:gdLst/>
            <a:ahLst/>
            <a:cxnLst>
              <a:cxn ang="0">
                <a:pos x="0" y="0"/>
              </a:cxn>
              <a:cxn ang="0">
                <a:pos x="0" y="1842"/>
              </a:cxn>
              <a:cxn ang="0">
                <a:pos x="2682" y="1842"/>
              </a:cxn>
            </a:cxnLst>
            <a:rect l="0" t="0" r="r" b="b"/>
            <a:pathLst>
              <a:path w="2682" h="1842">
                <a:moveTo>
                  <a:pt x="0" y="0"/>
                </a:moveTo>
                <a:lnTo>
                  <a:pt x="0" y="1842"/>
                </a:lnTo>
                <a:lnTo>
                  <a:pt x="2682" y="1842"/>
                </a:lnTo>
              </a:path>
            </a:pathLst>
          </a:custGeom>
          <a:ln>
            <a:headEnd type="none" w="med" len="med"/>
            <a:tailEnd type="none" w="med" len="med"/>
          </a:ln>
        </p:spPr>
        <p:style>
          <a:lnRef idx="3">
            <a:schemeClr val="dk1"/>
          </a:lnRef>
          <a:fillRef idx="0">
            <a:schemeClr val="dk1"/>
          </a:fillRef>
          <a:effectRef idx="2">
            <a:schemeClr val="dk1"/>
          </a:effectRef>
          <a:fontRef idx="minor">
            <a:schemeClr val="tx1"/>
          </a:fontRef>
        </p:style>
        <p:txBody>
          <a:bodyPr/>
          <a:lstStyle/>
          <a:p>
            <a:endParaRPr lang="en-US">
              <a:latin typeface="Calibri" pitchFamily="34" charset="0"/>
              <a:cs typeface="Calibri" pitchFamily="34" charset="0"/>
            </a:endParaRPr>
          </a:p>
        </p:txBody>
      </p:sp>
      <p:sp>
        <p:nvSpPr>
          <p:cNvPr id="81" name="TextBox 80"/>
          <p:cNvSpPr txBox="1"/>
          <p:nvPr/>
        </p:nvSpPr>
        <p:spPr>
          <a:xfrm>
            <a:off x="7391400" y="2694801"/>
            <a:ext cx="700833" cy="276999"/>
          </a:xfrm>
          <a:prstGeom prst="rect">
            <a:avLst/>
          </a:prstGeom>
          <a:noFill/>
        </p:spPr>
        <p:txBody>
          <a:bodyPr wrap="none" rtlCol="0">
            <a:spAutoFit/>
          </a:bodyPr>
          <a:lstStyle/>
          <a:p>
            <a:r>
              <a:rPr lang="en-US" sz="1200" b="1" dirty="0" smtClean="0">
                <a:latin typeface="Calibri" pitchFamily="34" charset="0"/>
                <a:cs typeface="Calibri" pitchFamily="34" charset="0"/>
              </a:rPr>
              <a:t>p&lt;0.027</a:t>
            </a:r>
            <a:endParaRPr lang="en-US" sz="1200" b="1" dirty="0">
              <a:latin typeface="Calibri" pitchFamily="34" charset="0"/>
              <a:cs typeface="Calibri" pitchFamily="34" charset="0"/>
            </a:endParaRPr>
          </a:p>
        </p:txBody>
      </p:sp>
      <p:sp>
        <p:nvSpPr>
          <p:cNvPr id="62" name="TextBox 61"/>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5285"/>
                                        </p:tgtEl>
                                        <p:attrNameLst>
                                          <p:attrName>style.visibility</p:attrName>
                                        </p:attrNameLst>
                                      </p:cBhvr>
                                      <p:to>
                                        <p:strVal val="visible"/>
                                      </p:to>
                                    </p:set>
                                    <p:anim calcmode="lin" valueType="num">
                                      <p:cBhvr>
                                        <p:cTn id="7" dur="500" fill="hold"/>
                                        <p:tgtEl>
                                          <p:spTgt spid="225285"/>
                                        </p:tgtEl>
                                        <p:attrNameLst>
                                          <p:attrName>ppt_w</p:attrName>
                                        </p:attrNameLst>
                                      </p:cBhvr>
                                      <p:tavLst>
                                        <p:tav tm="0">
                                          <p:val>
                                            <p:fltVal val="0"/>
                                          </p:val>
                                        </p:tav>
                                        <p:tav tm="100000">
                                          <p:val>
                                            <p:strVal val="#ppt_w"/>
                                          </p:val>
                                        </p:tav>
                                      </p:tavLst>
                                    </p:anim>
                                    <p:anim calcmode="lin" valueType="num">
                                      <p:cBhvr>
                                        <p:cTn id="8" dur="500" fill="hold"/>
                                        <p:tgtEl>
                                          <p:spTgt spid="225285"/>
                                        </p:tgtEl>
                                        <p:attrNameLst>
                                          <p:attrName>ppt_h</p:attrName>
                                        </p:attrNameLst>
                                      </p:cBhvr>
                                      <p:tavLst>
                                        <p:tav tm="0">
                                          <p:val>
                                            <p:fltVal val="0"/>
                                          </p:val>
                                        </p:tav>
                                        <p:tav tm="100000">
                                          <p:val>
                                            <p:strVal val="#ppt_h"/>
                                          </p:val>
                                        </p:tav>
                                      </p:tavLst>
                                    </p:anim>
                                    <p:animEffect transition="in" filter="fade">
                                      <p:cBhvr>
                                        <p:cTn id="9" dur="500"/>
                                        <p:tgtEl>
                                          <p:spTgt spid="22528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5479"/>
                                        </p:tgtEl>
                                        <p:attrNameLst>
                                          <p:attrName>style.visibility</p:attrName>
                                        </p:attrNameLst>
                                      </p:cBhvr>
                                      <p:to>
                                        <p:strVal val="visible"/>
                                      </p:to>
                                    </p:set>
                                    <p:anim calcmode="lin" valueType="num">
                                      <p:cBhvr>
                                        <p:cTn id="12" dur="500" fill="hold"/>
                                        <p:tgtEl>
                                          <p:spTgt spid="225479"/>
                                        </p:tgtEl>
                                        <p:attrNameLst>
                                          <p:attrName>ppt_w</p:attrName>
                                        </p:attrNameLst>
                                      </p:cBhvr>
                                      <p:tavLst>
                                        <p:tav tm="0">
                                          <p:val>
                                            <p:fltVal val="0"/>
                                          </p:val>
                                        </p:tav>
                                        <p:tav tm="100000">
                                          <p:val>
                                            <p:strVal val="#ppt_w"/>
                                          </p:val>
                                        </p:tav>
                                      </p:tavLst>
                                    </p:anim>
                                    <p:anim calcmode="lin" valueType="num">
                                      <p:cBhvr>
                                        <p:cTn id="13" dur="500" fill="hold"/>
                                        <p:tgtEl>
                                          <p:spTgt spid="225479"/>
                                        </p:tgtEl>
                                        <p:attrNameLst>
                                          <p:attrName>ppt_h</p:attrName>
                                        </p:attrNameLst>
                                      </p:cBhvr>
                                      <p:tavLst>
                                        <p:tav tm="0">
                                          <p:val>
                                            <p:fltVal val="0"/>
                                          </p:val>
                                        </p:tav>
                                        <p:tav tm="100000">
                                          <p:val>
                                            <p:strVal val="#ppt_h"/>
                                          </p:val>
                                        </p:tav>
                                      </p:tavLst>
                                    </p:anim>
                                    <p:animEffect transition="in" filter="fade">
                                      <p:cBhvr>
                                        <p:cTn id="14" dur="500"/>
                                        <p:tgtEl>
                                          <p:spTgt spid="22547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225488"/>
                                        </p:tgtEl>
                                        <p:attrNameLst>
                                          <p:attrName>style.visibility</p:attrName>
                                        </p:attrNameLst>
                                      </p:cBhvr>
                                      <p:to>
                                        <p:strVal val="visible"/>
                                      </p:to>
                                    </p:set>
                                    <p:anim calcmode="lin" valueType="num">
                                      <p:cBhvr>
                                        <p:cTn id="19" dur="500" fill="hold"/>
                                        <p:tgtEl>
                                          <p:spTgt spid="225488"/>
                                        </p:tgtEl>
                                        <p:attrNameLst>
                                          <p:attrName>ppt_w</p:attrName>
                                        </p:attrNameLst>
                                      </p:cBhvr>
                                      <p:tavLst>
                                        <p:tav tm="0">
                                          <p:val>
                                            <p:fltVal val="0"/>
                                          </p:val>
                                        </p:tav>
                                        <p:tav tm="100000">
                                          <p:val>
                                            <p:strVal val="#ppt_w"/>
                                          </p:val>
                                        </p:tav>
                                      </p:tavLst>
                                    </p:anim>
                                    <p:anim calcmode="lin" valueType="num">
                                      <p:cBhvr>
                                        <p:cTn id="20" dur="500" fill="hold"/>
                                        <p:tgtEl>
                                          <p:spTgt spid="225488"/>
                                        </p:tgtEl>
                                        <p:attrNameLst>
                                          <p:attrName>ppt_h</p:attrName>
                                        </p:attrNameLst>
                                      </p:cBhvr>
                                      <p:tavLst>
                                        <p:tav tm="0">
                                          <p:val>
                                            <p:fltVal val="0"/>
                                          </p:val>
                                        </p:tav>
                                        <p:tav tm="100000">
                                          <p:val>
                                            <p:strVal val="#ppt_h"/>
                                          </p:val>
                                        </p:tav>
                                      </p:tavLst>
                                    </p:anim>
                                    <p:animEffect transition="in" filter="fade">
                                      <p:cBhvr>
                                        <p:cTn id="21" dur="500"/>
                                        <p:tgtEl>
                                          <p:spTgt spid="225488"/>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225483"/>
                                        </p:tgtEl>
                                        <p:attrNameLst>
                                          <p:attrName>style.visibility</p:attrName>
                                        </p:attrNameLst>
                                      </p:cBhvr>
                                      <p:to>
                                        <p:strVal val="visible"/>
                                      </p:to>
                                    </p:set>
                                    <p:anim calcmode="lin" valueType="num">
                                      <p:cBhvr>
                                        <p:cTn id="24" dur="500" fill="hold"/>
                                        <p:tgtEl>
                                          <p:spTgt spid="225483"/>
                                        </p:tgtEl>
                                        <p:attrNameLst>
                                          <p:attrName>ppt_w</p:attrName>
                                        </p:attrNameLst>
                                      </p:cBhvr>
                                      <p:tavLst>
                                        <p:tav tm="0">
                                          <p:val>
                                            <p:fltVal val="0"/>
                                          </p:val>
                                        </p:tav>
                                        <p:tav tm="100000">
                                          <p:val>
                                            <p:strVal val="#ppt_w"/>
                                          </p:val>
                                        </p:tav>
                                      </p:tavLst>
                                    </p:anim>
                                    <p:anim calcmode="lin" valueType="num">
                                      <p:cBhvr>
                                        <p:cTn id="25" dur="500" fill="hold"/>
                                        <p:tgtEl>
                                          <p:spTgt spid="225483"/>
                                        </p:tgtEl>
                                        <p:attrNameLst>
                                          <p:attrName>ppt_h</p:attrName>
                                        </p:attrNameLst>
                                      </p:cBhvr>
                                      <p:tavLst>
                                        <p:tav tm="0">
                                          <p:val>
                                            <p:fltVal val="0"/>
                                          </p:val>
                                        </p:tav>
                                        <p:tav tm="100000">
                                          <p:val>
                                            <p:strVal val="#ppt_h"/>
                                          </p:val>
                                        </p:tav>
                                      </p:tavLst>
                                    </p:anim>
                                    <p:animEffect transition="in" filter="fade">
                                      <p:cBhvr>
                                        <p:cTn id="26" dur="500"/>
                                        <p:tgtEl>
                                          <p:spTgt spid="225483"/>
                                        </p:tgtEl>
                                      </p:cBhvr>
                                    </p:animEffect>
                                  </p:childTnLst>
                                </p:cTn>
                              </p:par>
                              <p:par>
                                <p:cTn id="27" presetID="53"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225528"/>
                                        </p:tgtEl>
                                        <p:attrNameLst>
                                          <p:attrName>style.visibility</p:attrName>
                                        </p:attrNameLst>
                                      </p:cBhvr>
                                      <p:to>
                                        <p:strVal val="visible"/>
                                      </p:to>
                                    </p:set>
                                    <p:anim calcmode="lin" valueType="num">
                                      <p:cBhvr>
                                        <p:cTn id="34" dur="500" fill="hold"/>
                                        <p:tgtEl>
                                          <p:spTgt spid="225528"/>
                                        </p:tgtEl>
                                        <p:attrNameLst>
                                          <p:attrName>ppt_w</p:attrName>
                                        </p:attrNameLst>
                                      </p:cBhvr>
                                      <p:tavLst>
                                        <p:tav tm="0">
                                          <p:val>
                                            <p:fltVal val="0"/>
                                          </p:val>
                                        </p:tav>
                                        <p:tav tm="100000">
                                          <p:val>
                                            <p:strVal val="#ppt_w"/>
                                          </p:val>
                                        </p:tav>
                                      </p:tavLst>
                                    </p:anim>
                                    <p:anim calcmode="lin" valueType="num">
                                      <p:cBhvr>
                                        <p:cTn id="35" dur="500" fill="hold"/>
                                        <p:tgtEl>
                                          <p:spTgt spid="225528"/>
                                        </p:tgtEl>
                                        <p:attrNameLst>
                                          <p:attrName>ppt_h</p:attrName>
                                        </p:attrNameLst>
                                      </p:cBhvr>
                                      <p:tavLst>
                                        <p:tav tm="0">
                                          <p:val>
                                            <p:fltVal val="0"/>
                                          </p:val>
                                        </p:tav>
                                        <p:tav tm="100000">
                                          <p:val>
                                            <p:strVal val="#ppt_h"/>
                                          </p:val>
                                        </p:tav>
                                      </p:tavLst>
                                    </p:anim>
                                    <p:animEffect transition="in" filter="fade">
                                      <p:cBhvr>
                                        <p:cTn id="36" dur="500"/>
                                        <p:tgtEl>
                                          <p:spTgt spid="225528"/>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225417"/>
                                        </p:tgtEl>
                                        <p:attrNameLst>
                                          <p:attrName>style.visibility</p:attrName>
                                        </p:attrNameLst>
                                      </p:cBhvr>
                                      <p:to>
                                        <p:strVal val="visible"/>
                                      </p:to>
                                    </p:set>
                                    <p:anim calcmode="lin" valueType="num">
                                      <p:cBhvr>
                                        <p:cTn id="39" dur="500" fill="hold"/>
                                        <p:tgtEl>
                                          <p:spTgt spid="225417"/>
                                        </p:tgtEl>
                                        <p:attrNameLst>
                                          <p:attrName>ppt_w</p:attrName>
                                        </p:attrNameLst>
                                      </p:cBhvr>
                                      <p:tavLst>
                                        <p:tav tm="0">
                                          <p:val>
                                            <p:fltVal val="0"/>
                                          </p:val>
                                        </p:tav>
                                        <p:tav tm="100000">
                                          <p:val>
                                            <p:strVal val="#ppt_w"/>
                                          </p:val>
                                        </p:tav>
                                      </p:tavLst>
                                    </p:anim>
                                    <p:anim calcmode="lin" valueType="num">
                                      <p:cBhvr>
                                        <p:cTn id="40" dur="500" fill="hold"/>
                                        <p:tgtEl>
                                          <p:spTgt spid="225417"/>
                                        </p:tgtEl>
                                        <p:attrNameLst>
                                          <p:attrName>ppt_h</p:attrName>
                                        </p:attrNameLst>
                                      </p:cBhvr>
                                      <p:tavLst>
                                        <p:tav tm="0">
                                          <p:val>
                                            <p:fltVal val="0"/>
                                          </p:val>
                                        </p:tav>
                                        <p:tav tm="100000">
                                          <p:val>
                                            <p:strVal val="#ppt_h"/>
                                          </p:val>
                                        </p:tav>
                                      </p:tavLst>
                                    </p:anim>
                                    <p:animEffect transition="in" filter="fade">
                                      <p:cBhvr>
                                        <p:cTn id="41" dur="500"/>
                                        <p:tgtEl>
                                          <p:spTgt spid="225417"/>
                                        </p:tgtEl>
                                      </p:cBhvr>
                                    </p:animEffect>
                                  </p:childTnLst>
                                </p:cTn>
                              </p:par>
                              <p:par>
                                <p:cTn id="42" presetID="53" presetClass="entr" presetSubtype="0" fill="hold" grpId="0" nodeType="withEffect">
                                  <p:stCondLst>
                                    <p:cond delay="0"/>
                                  </p:stCondLst>
                                  <p:childTnLst>
                                    <p:set>
                                      <p:cBhvr>
                                        <p:cTn id="43" dur="1" fill="hold">
                                          <p:stCondLst>
                                            <p:cond delay="0"/>
                                          </p:stCondLst>
                                        </p:cTn>
                                        <p:tgtEl>
                                          <p:spTgt spid="225426"/>
                                        </p:tgtEl>
                                        <p:attrNameLst>
                                          <p:attrName>style.visibility</p:attrName>
                                        </p:attrNameLst>
                                      </p:cBhvr>
                                      <p:to>
                                        <p:strVal val="visible"/>
                                      </p:to>
                                    </p:set>
                                    <p:anim calcmode="lin" valueType="num">
                                      <p:cBhvr>
                                        <p:cTn id="44" dur="500" fill="hold"/>
                                        <p:tgtEl>
                                          <p:spTgt spid="225426"/>
                                        </p:tgtEl>
                                        <p:attrNameLst>
                                          <p:attrName>ppt_w</p:attrName>
                                        </p:attrNameLst>
                                      </p:cBhvr>
                                      <p:tavLst>
                                        <p:tav tm="0">
                                          <p:val>
                                            <p:fltVal val="0"/>
                                          </p:val>
                                        </p:tav>
                                        <p:tav tm="100000">
                                          <p:val>
                                            <p:strVal val="#ppt_w"/>
                                          </p:val>
                                        </p:tav>
                                      </p:tavLst>
                                    </p:anim>
                                    <p:anim calcmode="lin" valueType="num">
                                      <p:cBhvr>
                                        <p:cTn id="45" dur="500" fill="hold"/>
                                        <p:tgtEl>
                                          <p:spTgt spid="225426"/>
                                        </p:tgtEl>
                                        <p:attrNameLst>
                                          <p:attrName>ppt_h</p:attrName>
                                        </p:attrNameLst>
                                      </p:cBhvr>
                                      <p:tavLst>
                                        <p:tav tm="0">
                                          <p:val>
                                            <p:fltVal val="0"/>
                                          </p:val>
                                        </p:tav>
                                        <p:tav tm="100000">
                                          <p:val>
                                            <p:strVal val="#ppt_h"/>
                                          </p:val>
                                        </p:tav>
                                      </p:tavLst>
                                    </p:anim>
                                    <p:animEffect transition="in" filter="fade">
                                      <p:cBhvr>
                                        <p:cTn id="46" dur="500"/>
                                        <p:tgtEl>
                                          <p:spTgt spid="225426"/>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grpId="0" nodeType="clickEffect">
                                  <p:stCondLst>
                                    <p:cond delay="0"/>
                                  </p:stCondLst>
                                  <p:childTnLst>
                                    <p:set>
                                      <p:cBhvr>
                                        <p:cTn id="50" dur="1" fill="hold">
                                          <p:stCondLst>
                                            <p:cond delay="0"/>
                                          </p:stCondLst>
                                        </p:cTn>
                                        <p:tgtEl>
                                          <p:spTgt spid="56"/>
                                        </p:tgtEl>
                                        <p:attrNameLst>
                                          <p:attrName>style.visibility</p:attrName>
                                        </p:attrNameLst>
                                      </p:cBhvr>
                                      <p:to>
                                        <p:strVal val="visible"/>
                                      </p:to>
                                    </p:set>
                                    <p:anim calcmode="lin" valueType="num">
                                      <p:cBhvr>
                                        <p:cTn id="51" dur="500" fill="hold"/>
                                        <p:tgtEl>
                                          <p:spTgt spid="56"/>
                                        </p:tgtEl>
                                        <p:attrNameLst>
                                          <p:attrName>ppt_w</p:attrName>
                                        </p:attrNameLst>
                                      </p:cBhvr>
                                      <p:tavLst>
                                        <p:tav tm="0">
                                          <p:val>
                                            <p:fltVal val="0"/>
                                          </p:val>
                                        </p:tav>
                                        <p:tav tm="100000">
                                          <p:val>
                                            <p:strVal val="#ppt_w"/>
                                          </p:val>
                                        </p:tav>
                                      </p:tavLst>
                                    </p:anim>
                                    <p:anim calcmode="lin" valueType="num">
                                      <p:cBhvr>
                                        <p:cTn id="52" dur="500" fill="hold"/>
                                        <p:tgtEl>
                                          <p:spTgt spid="56"/>
                                        </p:tgtEl>
                                        <p:attrNameLst>
                                          <p:attrName>ppt_h</p:attrName>
                                        </p:attrNameLst>
                                      </p:cBhvr>
                                      <p:tavLst>
                                        <p:tav tm="0">
                                          <p:val>
                                            <p:fltVal val="0"/>
                                          </p:val>
                                        </p:tav>
                                        <p:tav tm="100000">
                                          <p:val>
                                            <p:strVal val="#ppt_h"/>
                                          </p:val>
                                        </p:tav>
                                      </p:tavLst>
                                    </p:anim>
                                    <p:animEffect transition="in" filter="fade">
                                      <p:cBhvr>
                                        <p:cTn id="53" dur="500"/>
                                        <p:tgtEl>
                                          <p:spTgt spid="56"/>
                                        </p:tgtEl>
                                      </p:cBhvr>
                                    </p:animEffect>
                                  </p:childTnLst>
                                </p:cTn>
                              </p:par>
                              <p:par>
                                <p:cTn id="54" presetID="53"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 calcmode="lin" valueType="num">
                                      <p:cBhvr>
                                        <p:cTn id="56" dur="500" fill="hold"/>
                                        <p:tgtEl>
                                          <p:spTgt spid="82"/>
                                        </p:tgtEl>
                                        <p:attrNameLst>
                                          <p:attrName>ppt_w</p:attrName>
                                        </p:attrNameLst>
                                      </p:cBhvr>
                                      <p:tavLst>
                                        <p:tav tm="0">
                                          <p:val>
                                            <p:fltVal val="0"/>
                                          </p:val>
                                        </p:tav>
                                        <p:tav tm="100000">
                                          <p:val>
                                            <p:strVal val="#ppt_w"/>
                                          </p:val>
                                        </p:tav>
                                      </p:tavLst>
                                    </p:anim>
                                    <p:anim calcmode="lin" valueType="num">
                                      <p:cBhvr>
                                        <p:cTn id="57" dur="500" fill="hold"/>
                                        <p:tgtEl>
                                          <p:spTgt spid="82"/>
                                        </p:tgtEl>
                                        <p:attrNameLst>
                                          <p:attrName>ppt_h</p:attrName>
                                        </p:attrNameLst>
                                      </p:cBhvr>
                                      <p:tavLst>
                                        <p:tav tm="0">
                                          <p:val>
                                            <p:fltVal val="0"/>
                                          </p:val>
                                        </p:tav>
                                        <p:tav tm="100000">
                                          <p:val>
                                            <p:strVal val="#ppt_h"/>
                                          </p:val>
                                        </p:tav>
                                      </p:tavLst>
                                    </p:anim>
                                    <p:animEffect transition="in" filter="fade">
                                      <p:cBhvr>
                                        <p:cTn id="58" dur="500"/>
                                        <p:tgtEl>
                                          <p:spTgt spid="82"/>
                                        </p:tgtEl>
                                      </p:cBhvr>
                                    </p:animEffect>
                                  </p:childTnLst>
                                </p:cTn>
                              </p:par>
                              <p:par>
                                <p:cTn id="59" presetID="53" presetClass="entr" presetSubtype="0" fill="hold" grpId="0" nodeType="with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p:cTn id="61" dur="500" fill="hold"/>
                                        <p:tgtEl>
                                          <p:spTgt spid="78"/>
                                        </p:tgtEl>
                                        <p:attrNameLst>
                                          <p:attrName>ppt_w</p:attrName>
                                        </p:attrNameLst>
                                      </p:cBhvr>
                                      <p:tavLst>
                                        <p:tav tm="0">
                                          <p:val>
                                            <p:fltVal val="0"/>
                                          </p:val>
                                        </p:tav>
                                        <p:tav tm="100000">
                                          <p:val>
                                            <p:strVal val="#ppt_w"/>
                                          </p:val>
                                        </p:tav>
                                      </p:tavLst>
                                    </p:anim>
                                    <p:anim calcmode="lin" valueType="num">
                                      <p:cBhvr>
                                        <p:cTn id="62" dur="500" fill="hold"/>
                                        <p:tgtEl>
                                          <p:spTgt spid="78"/>
                                        </p:tgtEl>
                                        <p:attrNameLst>
                                          <p:attrName>ppt_h</p:attrName>
                                        </p:attrNameLst>
                                      </p:cBhvr>
                                      <p:tavLst>
                                        <p:tav tm="0">
                                          <p:val>
                                            <p:fltVal val="0"/>
                                          </p:val>
                                        </p:tav>
                                        <p:tav tm="100000">
                                          <p:val>
                                            <p:strVal val="#ppt_h"/>
                                          </p:val>
                                        </p:tav>
                                      </p:tavLst>
                                    </p:anim>
                                    <p:animEffect transition="in" filter="fade">
                                      <p:cBhvr>
                                        <p:cTn id="63" dur="500"/>
                                        <p:tgtEl>
                                          <p:spTgt spid="78"/>
                                        </p:tgtEl>
                                      </p:cBhvr>
                                    </p:animEffect>
                                  </p:childTnLst>
                                </p:cTn>
                              </p:par>
                              <p:par>
                                <p:cTn id="64" presetID="53" presetClass="entr" presetSubtype="0" fill="hold" grpId="0" nodeType="withEffect">
                                  <p:stCondLst>
                                    <p:cond delay="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fltVal val="0"/>
                                          </p:val>
                                        </p:tav>
                                        <p:tav tm="100000">
                                          <p:val>
                                            <p:strVal val="#ppt_w"/>
                                          </p:val>
                                        </p:tav>
                                      </p:tavLst>
                                    </p:anim>
                                    <p:anim calcmode="lin" valueType="num">
                                      <p:cBhvr>
                                        <p:cTn id="67" dur="500" fill="hold"/>
                                        <p:tgtEl>
                                          <p:spTgt spid="61"/>
                                        </p:tgtEl>
                                        <p:attrNameLst>
                                          <p:attrName>ppt_h</p:attrName>
                                        </p:attrNameLst>
                                      </p:cBhvr>
                                      <p:tavLst>
                                        <p:tav tm="0">
                                          <p:val>
                                            <p:fltVal val="0"/>
                                          </p:val>
                                        </p:tav>
                                        <p:tav tm="100000">
                                          <p:val>
                                            <p:strVal val="#ppt_h"/>
                                          </p:val>
                                        </p:tav>
                                      </p:tavLst>
                                    </p:anim>
                                    <p:animEffect transition="in" filter="fade">
                                      <p:cBhvr>
                                        <p:cTn id="68" dur="500"/>
                                        <p:tgtEl>
                                          <p:spTgt spid="61"/>
                                        </p:tgtEl>
                                      </p:cBhvr>
                                    </p:animEffect>
                                  </p:childTnLst>
                                </p:cTn>
                              </p:par>
                              <p:par>
                                <p:cTn id="69" presetID="53" presetClass="entr" presetSubtype="0"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fltVal val="0"/>
                                          </p:val>
                                        </p:tav>
                                        <p:tav tm="100000">
                                          <p:val>
                                            <p:strVal val="#ppt_w"/>
                                          </p:val>
                                        </p:tav>
                                      </p:tavLst>
                                    </p:anim>
                                    <p:anim calcmode="lin" valueType="num">
                                      <p:cBhvr>
                                        <p:cTn id="72" dur="500" fill="hold"/>
                                        <p:tgtEl>
                                          <p:spTgt spid="59"/>
                                        </p:tgtEl>
                                        <p:attrNameLst>
                                          <p:attrName>ppt_h</p:attrName>
                                        </p:attrNameLst>
                                      </p:cBhvr>
                                      <p:tavLst>
                                        <p:tav tm="0">
                                          <p:val>
                                            <p:fltVal val="0"/>
                                          </p:val>
                                        </p:tav>
                                        <p:tav tm="100000">
                                          <p:val>
                                            <p:strVal val="#ppt_h"/>
                                          </p:val>
                                        </p:tav>
                                      </p:tavLst>
                                    </p:anim>
                                    <p:animEffect transition="in" filter="fade">
                                      <p:cBhvr>
                                        <p:cTn id="73" dur="500"/>
                                        <p:tgtEl>
                                          <p:spTgt spid="59"/>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down)">
                                      <p:cBhvr>
                                        <p:cTn id="78" dur="500"/>
                                        <p:tgtEl>
                                          <p:spTgt spid="58"/>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73"/>
                                        </p:tgtEl>
                                        <p:attrNameLst>
                                          <p:attrName>style.visibility</p:attrName>
                                        </p:attrNameLst>
                                      </p:cBhvr>
                                      <p:to>
                                        <p:strVal val="visible"/>
                                      </p:to>
                                    </p:set>
                                    <p:animEffect transition="in" filter="wipe(down)">
                                      <p:cBhvr>
                                        <p:cTn id="81" dur="500"/>
                                        <p:tgtEl>
                                          <p:spTgt spid="73"/>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wipe(down)">
                                      <p:cBhvr>
                                        <p:cTn id="86" dur="500"/>
                                        <p:tgtEl>
                                          <p:spTgt spid="57"/>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wipe(down)">
                                      <p:cBhvr>
                                        <p:cTn id="89" dur="500"/>
                                        <p:tgtEl>
                                          <p:spTgt spid="71"/>
                                        </p:tgtEl>
                                      </p:cBhvr>
                                    </p:animEffect>
                                  </p:childTnLst>
                                </p:cTn>
                              </p:par>
                            </p:childTnLst>
                          </p:cTn>
                        </p:par>
                        <p:par>
                          <p:cTn id="90" fill="hold">
                            <p:stCondLst>
                              <p:cond delay="500"/>
                            </p:stCondLst>
                            <p:childTnLst>
                              <p:par>
                                <p:cTn id="91" presetID="10" presetClass="entr" presetSubtype="0" fill="hold" grpId="0" nodeType="afterEffect">
                                  <p:stCondLst>
                                    <p:cond delay="0"/>
                                  </p:stCondLst>
                                  <p:childTnLst>
                                    <p:set>
                                      <p:cBhvr>
                                        <p:cTn id="92" dur="1" fill="hold">
                                          <p:stCondLst>
                                            <p:cond delay="0"/>
                                          </p:stCondLst>
                                        </p:cTn>
                                        <p:tgtEl>
                                          <p:spTgt spid="81"/>
                                        </p:tgtEl>
                                        <p:attrNameLst>
                                          <p:attrName>style.visibility</p:attrName>
                                        </p:attrNameLst>
                                      </p:cBhvr>
                                      <p:to>
                                        <p:strVal val="visible"/>
                                      </p:to>
                                    </p:set>
                                    <p:animEffect transition="in" filter="fade">
                                      <p:cBhvr>
                                        <p:cTn id="93"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225285" grpId="0"/>
      <p:bldP spid="225417" grpId="0"/>
      <p:bldP spid="225426" grpId="0" animBg="1"/>
      <p:bldP spid="225479" grpId="0" animBg="1"/>
      <p:bldP spid="225483" grpId="0" animBg="1"/>
      <p:bldP spid="225488" grpId="0"/>
      <p:bldP spid="225528" grpId="0"/>
      <p:bldP spid="56" grpId="0"/>
      <p:bldP spid="57" grpId="0" animBg="1"/>
      <p:bldP spid="58" grpId="0" animBg="1"/>
      <p:bldP spid="59" grpId="0"/>
      <p:bldP spid="61" grpId="0"/>
      <p:bldP spid="71" grpId="0"/>
      <p:bldP spid="73" grpId="0"/>
      <p:bldP spid="78" grpId="0" animBg="1"/>
      <p:bldP spid="8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914400" y="1600200"/>
            <a:ext cx="7162800" cy="4495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latin typeface="Calibri" pitchFamily="34" charset="0"/>
              <a:cs typeface="Calibri" pitchFamily="34" charset="0"/>
            </a:endParaRPr>
          </a:p>
        </p:txBody>
      </p:sp>
      <p:sp>
        <p:nvSpPr>
          <p:cNvPr id="18435" name="Text Box 36"/>
          <p:cNvSpPr txBox="1">
            <a:spLocks noChangeArrowheads="1"/>
          </p:cNvSpPr>
          <p:nvPr/>
        </p:nvSpPr>
        <p:spPr bwMode="auto">
          <a:xfrm>
            <a:off x="1143000" y="1752600"/>
            <a:ext cx="6858000" cy="461665"/>
          </a:xfrm>
          <a:prstGeom prst="rect">
            <a:avLst/>
          </a:prstGeom>
          <a:noFill/>
          <a:ln w="25400">
            <a:noFill/>
            <a:miter lim="800000"/>
            <a:headEnd/>
            <a:tailEnd/>
          </a:ln>
        </p:spPr>
        <p:txBody>
          <a:bodyPr wrap="square">
            <a:spAutoFit/>
          </a:bodyPr>
          <a:lstStyle/>
          <a:p>
            <a:pPr eaLnBrk="0" hangingPunct="0">
              <a:spcBef>
                <a:spcPct val="50000"/>
              </a:spcBef>
            </a:pPr>
            <a:r>
              <a:rPr lang="en-US" sz="2400" b="1" dirty="0">
                <a:solidFill>
                  <a:schemeClr val="tx1"/>
                </a:solidFill>
                <a:latin typeface="Calibri" pitchFamily="34" charset="0"/>
                <a:cs typeface="Calibri" pitchFamily="34" charset="0"/>
              </a:rPr>
              <a:t>Severely depressed </a:t>
            </a:r>
            <a:r>
              <a:rPr lang="en-US" sz="2400" b="1" dirty="0" smtClean="0">
                <a:solidFill>
                  <a:schemeClr val="tx1"/>
                </a:solidFill>
                <a:latin typeface="Calibri" pitchFamily="34" charset="0"/>
                <a:cs typeface="Calibri" pitchFamily="34" charset="0"/>
              </a:rPr>
              <a:t>patients </a:t>
            </a:r>
            <a:r>
              <a:rPr lang="en-US" sz="2000" b="1" dirty="0" smtClean="0">
                <a:solidFill>
                  <a:schemeClr val="tx1"/>
                </a:solidFill>
                <a:latin typeface="Calibri" pitchFamily="34" charset="0"/>
                <a:cs typeface="Calibri" pitchFamily="34" charset="0"/>
              </a:rPr>
              <a:t>(mean HAM-D=28.5</a:t>
            </a:r>
            <a:r>
              <a:rPr lang="en-US" sz="2000" b="1" dirty="0">
                <a:solidFill>
                  <a:schemeClr val="tx1"/>
                </a:solidFill>
                <a:latin typeface="Calibri" pitchFamily="34" charset="0"/>
                <a:cs typeface="Calibri" pitchFamily="34" charset="0"/>
              </a:rPr>
              <a:t>)</a:t>
            </a:r>
          </a:p>
        </p:txBody>
      </p:sp>
      <p:sp>
        <p:nvSpPr>
          <p:cNvPr id="18437" name="Text Box 3"/>
          <p:cNvSpPr txBox="1">
            <a:spLocks noChangeArrowheads="1"/>
          </p:cNvSpPr>
          <p:nvPr/>
        </p:nvSpPr>
        <p:spPr bwMode="auto">
          <a:xfrm>
            <a:off x="0" y="6444734"/>
            <a:ext cx="9144000" cy="184666"/>
          </a:xfrm>
          <a:prstGeom prst="rect">
            <a:avLst/>
          </a:prstGeom>
          <a:noFill/>
          <a:ln w="25400">
            <a:noFill/>
            <a:miter lim="800000"/>
            <a:headEnd/>
            <a:tailEnd/>
          </a:ln>
        </p:spPr>
        <p:txBody>
          <a:bodyPr wrap="square" lIns="0" tIns="0" rIns="0" bIns="0">
            <a:spAutoFit/>
          </a:bodyPr>
          <a:lstStyle/>
          <a:p>
            <a:pPr algn="ctr" eaLnBrk="0" hangingPunct="0"/>
            <a:r>
              <a:rPr lang="en-US" sz="1200" dirty="0">
                <a:latin typeface="Calibri" pitchFamily="34" charset="0"/>
                <a:cs typeface="Calibri" pitchFamily="34" charset="0"/>
              </a:rPr>
              <a:t> </a:t>
            </a:r>
            <a:r>
              <a:rPr lang="en-US" sz="1200" dirty="0">
                <a:solidFill>
                  <a:schemeClr val="tx1"/>
                </a:solidFill>
                <a:latin typeface="Calibri" pitchFamily="34" charset="0"/>
                <a:ea typeface="SimSun" pitchFamily="2" charset="-122"/>
                <a:cs typeface="Calibri" pitchFamily="34" charset="0"/>
              </a:rPr>
              <a:t>Hale et al. </a:t>
            </a:r>
            <a:r>
              <a:rPr lang="en-US" sz="1200" i="1" dirty="0">
                <a:solidFill>
                  <a:schemeClr val="tx1"/>
                </a:solidFill>
                <a:latin typeface="Calibri" pitchFamily="34" charset="0"/>
                <a:ea typeface="SimSun" pitchFamily="2" charset="-122"/>
                <a:cs typeface="Calibri" pitchFamily="34" charset="0"/>
              </a:rPr>
              <a:t>Int </a:t>
            </a:r>
            <a:r>
              <a:rPr lang="en-US" sz="1200" i="1" dirty="0">
                <a:latin typeface="Calibri" pitchFamily="34" charset="0"/>
                <a:ea typeface="SimSun" pitchFamily="2" charset="-122"/>
                <a:cs typeface="Calibri" pitchFamily="34" charset="0"/>
              </a:rPr>
              <a:t>C</a:t>
            </a:r>
            <a:r>
              <a:rPr lang="en-US" sz="1200" i="1" dirty="0" smtClean="0">
                <a:solidFill>
                  <a:schemeClr val="tx1"/>
                </a:solidFill>
                <a:latin typeface="Calibri" pitchFamily="34" charset="0"/>
                <a:ea typeface="SimSun" pitchFamily="2" charset="-122"/>
                <a:cs typeface="Calibri" pitchFamily="34" charset="0"/>
              </a:rPr>
              <a:t>lin Psychopharmacol</a:t>
            </a:r>
            <a:r>
              <a:rPr lang="en-US" sz="1200" dirty="0" smtClean="0">
                <a:solidFill>
                  <a:schemeClr val="tx1"/>
                </a:solidFill>
                <a:latin typeface="Calibri" pitchFamily="34" charset="0"/>
                <a:ea typeface="SimSun" pitchFamily="2" charset="-122"/>
                <a:cs typeface="Calibri" pitchFamily="34" charset="0"/>
              </a:rPr>
              <a:t>. 2010.</a:t>
            </a:r>
            <a:endParaRPr lang="en-US" sz="1200" dirty="0">
              <a:solidFill>
                <a:schemeClr val="tx1"/>
              </a:solidFill>
              <a:latin typeface="Calibri" pitchFamily="34" charset="0"/>
              <a:ea typeface="SimSun" pitchFamily="2" charset="-122"/>
              <a:cs typeface="Calibri" pitchFamily="34" charset="0"/>
            </a:endParaRPr>
          </a:p>
        </p:txBody>
      </p:sp>
      <p:sp>
        <p:nvSpPr>
          <p:cNvPr id="43" name="Title 42"/>
          <p:cNvSpPr>
            <a:spLocks noGrp="1"/>
          </p:cNvSpPr>
          <p:nvPr>
            <p:ph type="title"/>
          </p:nvPr>
        </p:nvSpPr>
        <p:spPr>
          <a:xfrm>
            <a:off x="838200" y="274320"/>
            <a:ext cx="8095488" cy="1143000"/>
          </a:xfrm>
        </p:spPr>
        <p:txBody>
          <a:bodyPr>
            <a:normAutofit fontScale="90000"/>
          </a:bodyPr>
          <a:lstStyle/>
          <a:p>
            <a:r>
              <a:rPr lang="en-US" sz="4400" dirty="0" smtClean="0">
                <a:solidFill>
                  <a:schemeClr val="tx2"/>
                </a:solidFill>
              </a:rPr>
              <a:t>Valdoxan is Superior to Fluoxetine </a:t>
            </a:r>
            <a:br>
              <a:rPr lang="en-US" sz="4400" dirty="0" smtClean="0">
                <a:solidFill>
                  <a:schemeClr val="tx2"/>
                </a:solidFill>
              </a:rPr>
            </a:br>
            <a:r>
              <a:rPr lang="en-US" sz="4400" dirty="0" smtClean="0">
                <a:solidFill>
                  <a:schemeClr val="tx2"/>
                </a:solidFill>
              </a:rPr>
              <a:t>in Severe Depression</a:t>
            </a:r>
            <a:endParaRPr lang="en-US" dirty="0"/>
          </a:p>
        </p:txBody>
      </p:sp>
      <p:sp>
        <p:nvSpPr>
          <p:cNvPr id="18439" name="Rectangle 34"/>
          <p:cNvSpPr>
            <a:spLocks noChangeArrowheads="1"/>
          </p:cNvSpPr>
          <p:nvPr/>
        </p:nvSpPr>
        <p:spPr bwMode="auto">
          <a:xfrm>
            <a:off x="4724400" y="5562600"/>
            <a:ext cx="1690463" cy="338554"/>
          </a:xfrm>
          <a:prstGeom prst="rect">
            <a:avLst/>
          </a:prstGeom>
          <a:noFill/>
          <a:ln w="25400">
            <a:noFill/>
            <a:miter lim="800000"/>
            <a:headEnd/>
            <a:tailEnd/>
          </a:ln>
        </p:spPr>
        <p:txBody>
          <a:bodyPr wrap="none">
            <a:spAutoFit/>
          </a:bodyPr>
          <a:lstStyle/>
          <a:p>
            <a:pPr marL="457200" indent="-457200" algn="l" eaLnBrk="0" hangingPunct="0"/>
            <a:r>
              <a:rPr lang="en-US" sz="1600" b="1" dirty="0">
                <a:solidFill>
                  <a:schemeClr val="accent1"/>
                </a:solidFill>
                <a:latin typeface="Calibri" pitchFamily="34" charset="0"/>
                <a:cs typeface="Calibri" pitchFamily="34" charset="0"/>
                <a:sym typeface="Symbol" pitchFamily="18" charset="2"/>
              </a:rPr>
              <a:t>Valdoxan (N=247</a:t>
            </a:r>
            <a:r>
              <a:rPr lang="en-US" sz="1600" b="1" dirty="0" smtClean="0">
                <a:solidFill>
                  <a:schemeClr val="accent1"/>
                </a:solidFill>
                <a:latin typeface="Calibri" pitchFamily="34" charset="0"/>
                <a:cs typeface="Calibri" pitchFamily="34" charset="0"/>
                <a:sym typeface="Symbol" pitchFamily="18" charset="2"/>
              </a:rPr>
              <a:t>)</a:t>
            </a:r>
            <a:endParaRPr lang="en-US" sz="1600" b="1" dirty="0">
              <a:solidFill>
                <a:schemeClr val="bg1">
                  <a:lumMod val="50000"/>
                </a:schemeClr>
              </a:solidFill>
              <a:latin typeface="Calibri" pitchFamily="34" charset="0"/>
              <a:cs typeface="Calibri" pitchFamily="34" charset="0"/>
              <a:sym typeface="Symbol" pitchFamily="18" charset="2"/>
            </a:endParaRPr>
          </a:p>
        </p:txBody>
      </p:sp>
      <p:sp>
        <p:nvSpPr>
          <p:cNvPr id="18441" name="Rectangle 2"/>
          <p:cNvSpPr>
            <a:spLocks noChangeArrowheads="1"/>
          </p:cNvSpPr>
          <p:nvPr/>
        </p:nvSpPr>
        <p:spPr bwMode="auto">
          <a:xfrm>
            <a:off x="4713288" y="5151438"/>
            <a:ext cx="1538691" cy="276999"/>
          </a:xfrm>
          <a:prstGeom prst="rect">
            <a:avLst/>
          </a:prstGeom>
          <a:noFill/>
          <a:ln w="9525">
            <a:noFill/>
            <a:miter lim="800000"/>
            <a:headEnd/>
            <a:tailEnd/>
          </a:ln>
        </p:spPr>
        <p:txBody>
          <a:bodyPr wrap="none" lIns="0" tIns="0" rIns="0" bIns="0">
            <a:spAutoFit/>
          </a:bodyPr>
          <a:lstStyle/>
          <a:p>
            <a:pPr eaLnBrk="0" hangingPunct="0">
              <a:spcBef>
                <a:spcPct val="50000"/>
              </a:spcBef>
            </a:pPr>
            <a:r>
              <a:rPr lang="en-GB" b="1" dirty="0" err="1" smtClean="0">
                <a:solidFill>
                  <a:schemeClr val="accent1"/>
                </a:solidFill>
                <a:latin typeface="Calibri" pitchFamily="34" charset="0"/>
                <a:cs typeface="Calibri" pitchFamily="34" charset="0"/>
              </a:rPr>
              <a:t>Favors</a:t>
            </a:r>
            <a:r>
              <a:rPr lang="en-GB" b="1" dirty="0" smtClean="0">
                <a:solidFill>
                  <a:schemeClr val="accent1"/>
                </a:solidFill>
                <a:latin typeface="Calibri" pitchFamily="34" charset="0"/>
                <a:cs typeface="Calibri" pitchFamily="34" charset="0"/>
              </a:rPr>
              <a:t> </a:t>
            </a:r>
            <a:r>
              <a:rPr lang="en-GB" b="1" dirty="0">
                <a:solidFill>
                  <a:schemeClr val="accent1"/>
                </a:solidFill>
                <a:latin typeface="Calibri" pitchFamily="34" charset="0"/>
                <a:cs typeface="Calibri" pitchFamily="34" charset="0"/>
              </a:rPr>
              <a:t>Valdoxan</a:t>
            </a:r>
            <a:endParaRPr lang="en-GB" dirty="0">
              <a:solidFill>
                <a:schemeClr val="accent1"/>
              </a:solidFill>
              <a:latin typeface="Calibri" pitchFamily="34" charset="0"/>
              <a:cs typeface="Calibri" pitchFamily="34" charset="0"/>
            </a:endParaRPr>
          </a:p>
        </p:txBody>
      </p:sp>
      <p:sp>
        <p:nvSpPr>
          <p:cNvPr id="18442" name="Line 3"/>
          <p:cNvSpPr>
            <a:spLocks noChangeShapeType="1"/>
          </p:cNvSpPr>
          <p:nvPr/>
        </p:nvSpPr>
        <p:spPr bwMode="auto">
          <a:xfrm flipV="1">
            <a:off x="7258051" y="4575175"/>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43" name="Line 4"/>
          <p:cNvSpPr>
            <a:spLocks noChangeShapeType="1"/>
          </p:cNvSpPr>
          <p:nvPr/>
        </p:nvSpPr>
        <p:spPr bwMode="auto">
          <a:xfrm flipV="1">
            <a:off x="3140076" y="4584700"/>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44" name="Rectangle 5"/>
          <p:cNvSpPr>
            <a:spLocks noChangeArrowheads="1"/>
          </p:cNvSpPr>
          <p:nvPr/>
        </p:nvSpPr>
        <p:spPr bwMode="auto">
          <a:xfrm>
            <a:off x="3079751" y="4695825"/>
            <a:ext cx="136256"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-1</a:t>
            </a:r>
          </a:p>
        </p:txBody>
      </p:sp>
      <p:sp>
        <p:nvSpPr>
          <p:cNvPr id="18445" name="Line 6"/>
          <p:cNvSpPr>
            <a:spLocks noChangeShapeType="1"/>
          </p:cNvSpPr>
          <p:nvPr/>
        </p:nvSpPr>
        <p:spPr bwMode="auto">
          <a:xfrm flipV="1">
            <a:off x="3744913" y="4584700"/>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46" name="Rectangle 7"/>
          <p:cNvSpPr>
            <a:spLocks noChangeArrowheads="1"/>
          </p:cNvSpPr>
          <p:nvPr/>
        </p:nvSpPr>
        <p:spPr bwMode="auto">
          <a:xfrm>
            <a:off x="3694113" y="4695825"/>
            <a:ext cx="84960"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0</a:t>
            </a:r>
          </a:p>
        </p:txBody>
      </p:sp>
      <p:sp>
        <p:nvSpPr>
          <p:cNvPr id="18447" name="Line 8"/>
          <p:cNvSpPr>
            <a:spLocks noChangeShapeType="1"/>
          </p:cNvSpPr>
          <p:nvPr/>
        </p:nvSpPr>
        <p:spPr bwMode="auto">
          <a:xfrm flipV="1">
            <a:off x="4325938" y="4584700"/>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48" name="Rectangle 9"/>
          <p:cNvSpPr>
            <a:spLocks noChangeArrowheads="1"/>
          </p:cNvSpPr>
          <p:nvPr/>
        </p:nvSpPr>
        <p:spPr bwMode="auto">
          <a:xfrm>
            <a:off x="4281488" y="4695825"/>
            <a:ext cx="84960"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1</a:t>
            </a:r>
          </a:p>
        </p:txBody>
      </p:sp>
      <p:sp>
        <p:nvSpPr>
          <p:cNvPr id="18449" name="Line 10"/>
          <p:cNvSpPr>
            <a:spLocks noChangeShapeType="1"/>
          </p:cNvSpPr>
          <p:nvPr/>
        </p:nvSpPr>
        <p:spPr bwMode="auto">
          <a:xfrm flipV="1">
            <a:off x="4902201" y="4584700"/>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50" name="Rectangle 11"/>
          <p:cNvSpPr>
            <a:spLocks noChangeArrowheads="1"/>
          </p:cNvSpPr>
          <p:nvPr/>
        </p:nvSpPr>
        <p:spPr bwMode="auto">
          <a:xfrm>
            <a:off x="4864101" y="4695825"/>
            <a:ext cx="84960"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2</a:t>
            </a:r>
          </a:p>
        </p:txBody>
      </p:sp>
      <p:sp>
        <p:nvSpPr>
          <p:cNvPr id="18451" name="Line 12"/>
          <p:cNvSpPr>
            <a:spLocks noChangeShapeType="1"/>
          </p:cNvSpPr>
          <p:nvPr/>
        </p:nvSpPr>
        <p:spPr bwMode="auto">
          <a:xfrm flipV="1">
            <a:off x="5484813" y="4584700"/>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52" name="Rectangle 13"/>
          <p:cNvSpPr>
            <a:spLocks noChangeArrowheads="1"/>
          </p:cNvSpPr>
          <p:nvPr/>
        </p:nvSpPr>
        <p:spPr bwMode="auto">
          <a:xfrm>
            <a:off x="5449888" y="4695825"/>
            <a:ext cx="84960"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3</a:t>
            </a:r>
          </a:p>
        </p:txBody>
      </p:sp>
      <p:sp>
        <p:nvSpPr>
          <p:cNvPr id="18453" name="Line 14"/>
          <p:cNvSpPr>
            <a:spLocks noChangeShapeType="1"/>
          </p:cNvSpPr>
          <p:nvPr/>
        </p:nvSpPr>
        <p:spPr bwMode="auto">
          <a:xfrm flipV="1">
            <a:off x="6089651" y="4584700"/>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54" name="Rectangle 15"/>
          <p:cNvSpPr>
            <a:spLocks noChangeArrowheads="1"/>
          </p:cNvSpPr>
          <p:nvPr/>
        </p:nvSpPr>
        <p:spPr bwMode="auto">
          <a:xfrm>
            <a:off x="6035676" y="4695825"/>
            <a:ext cx="84960"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4</a:t>
            </a:r>
          </a:p>
        </p:txBody>
      </p:sp>
      <p:sp>
        <p:nvSpPr>
          <p:cNvPr id="18455" name="Line 16"/>
          <p:cNvSpPr>
            <a:spLocks noChangeShapeType="1"/>
          </p:cNvSpPr>
          <p:nvPr/>
        </p:nvSpPr>
        <p:spPr bwMode="auto">
          <a:xfrm flipV="1">
            <a:off x="6672263" y="4584700"/>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56" name="Rectangle 17"/>
          <p:cNvSpPr>
            <a:spLocks noChangeArrowheads="1"/>
          </p:cNvSpPr>
          <p:nvPr/>
        </p:nvSpPr>
        <p:spPr bwMode="auto">
          <a:xfrm>
            <a:off x="6621463" y="4695825"/>
            <a:ext cx="84960"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5</a:t>
            </a:r>
          </a:p>
        </p:txBody>
      </p:sp>
      <p:sp>
        <p:nvSpPr>
          <p:cNvPr id="18457" name="Rectangle 18"/>
          <p:cNvSpPr>
            <a:spLocks noChangeArrowheads="1"/>
          </p:cNvSpPr>
          <p:nvPr/>
        </p:nvSpPr>
        <p:spPr bwMode="auto">
          <a:xfrm>
            <a:off x="7207251" y="4695825"/>
            <a:ext cx="84960"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6</a:t>
            </a:r>
          </a:p>
        </p:txBody>
      </p:sp>
      <p:sp>
        <p:nvSpPr>
          <p:cNvPr id="18458" name="Line 20"/>
          <p:cNvSpPr>
            <a:spLocks noChangeShapeType="1"/>
          </p:cNvSpPr>
          <p:nvPr/>
        </p:nvSpPr>
        <p:spPr bwMode="auto">
          <a:xfrm>
            <a:off x="1885951" y="5027613"/>
            <a:ext cx="1839913" cy="0"/>
          </a:xfrm>
          <a:prstGeom prst="line">
            <a:avLst/>
          </a:prstGeom>
          <a:noFill/>
          <a:ln w="19050">
            <a:solidFill>
              <a:schemeClr val="bg1">
                <a:lumMod val="50000"/>
              </a:schemeClr>
            </a:solidFill>
            <a:round/>
            <a:headEnd type="triangle" w="med" len="med"/>
            <a:tailEnd type="triangle" w="med" len="med"/>
          </a:ln>
        </p:spPr>
        <p:txBody>
          <a:bodyPr/>
          <a:lstStyle/>
          <a:p>
            <a:endParaRPr lang="en-US" dirty="0">
              <a:latin typeface="Calibri" pitchFamily="34" charset="0"/>
              <a:cs typeface="Calibri" pitchFamily="34" charset="0"/>
            </a:endParaRPr>
          </a:p>
        </p:txBody>
      </p:sp>
      <p:sp>
        <p:nvSpPr>
          <p:cNvPr id="18459" name="Line 21"/>
          <p:cNvSpPr>
            <a:spLocks noChangeShapeType="1"/>
          </p:cNvSpPr>
          <p:nvPr/>
        </p:nvSpPr>
        <p:spPr bwMode="auto">
          <a:xfrm>
            <a:off x="3724276" y="5027613"/>
            <a:ext cx="3509963" cy="0"/>
          </a:xfrm>
          <a:prstGeom prst="line">
            <a:avLst/>
          </a:prstGeom>
          <a:noFill/>
          <a:ln w="19050">
            <a:solidFill>
              <a:schemeClr val="accent1"/>
            </a:solidFill>
            <a:round/>
            <a:headEnd type="triangle" w="med" len="med"/>
            <a:tailEnd type="triangle" w="med" len="med"/>
          </a:ln>
        </p:spPr>
        <p:txBody>
          <a:bodyPr/>
          <a:lstStyle/>
          <a:p>
            <a:endParaRPr lang="en-US" dirty="0">
              <a:latin typeface="Calibri" pitchFamily="34" charset="0"/>
              <a:cs typeface="Calibri" pitchFamily="34" charset="0"/>
            </a:endParaRPr>
          </a:p>
        </p:txBody>
      </p:sp>
      <p:sp>
        <p:nvSpPr>
          <p:cNvPr id="18460" name="Rectangle 22"/>
          <p:cNvSpPr>
            <a:spLocks noChangeArrowheads="1"/>
          </p:cNvSpPr>
          <p:nvPr/>
        </p:nvSpPr>
        <p:spPr bwMode="auto">
          <a:xfrm>
            <a:off x="4373563" y="3332163"/>
            <a:ext cx="411972" cy="276999"/>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800" b="1" dirty="0">
                <a:solidFill>
                  <a:schemeClr val="accent1"/>
                </a:solidFill>
                <a:latin typeface="Calibri" pitchFamily="34" charset="0"/>
                <a:cs typeface="Calibri" pitchFamily="34" charset="0"/>
              </a:rPr>
              <a:t>1.49</a:t>
            </a:r>
          </a:p>
        </p:txBody>
      </p:sp>
      <p:sp>
        <p:nvSpPr>
          <p:cNvPr id="18461" name="Line 23"/>
          <p:cNvSpPr>
            <a:spLocks noChangeShapeType="1"/>
          </p:cNvSpPr>
          <p:nvPr/>
        </p:nvSpPr>
        <p:spPr bwMode="auto">
          <a:xfrm>
            <a:off x="3879851" y="3263900"/>
            <a:ext cx="1441450" cy="0"/>
          </a:xfrm>
          <a:prstGeom prst="line">
            <a:avLst/>
          </a:prstGeom>
          <a:noFill/>
          <a:ln w="38100">
            <a:solidFill>
              <a:schemeClr val="accent1"/>
            </a:solidFill>
            <a:round/>
            <a:headEnd/>
            <a:tailEnd/>
          </a:ln>
        </p:spPr>
        <p:txBody>
          <a:bodyPr/>
          <a:lstStyle/>
          <a:p>
            <a:endParaRPr lang="en-US" dirty="0">
              <a:latin typeface="Calibri" pitchFamily="34" charset="0"/>
              <a:cs typeface="Calibri" pitchFamily="34" charset="0"/>
            </a:endParaRPr>
          </a:p>
        </p:txBody>
      </p:sp>
      <p:sp>
        <p:nvSpPr>
          <p:cNvPr id="18462" name="AutoShape 24"/>
          <p:cNvSpPr>
            <a:spLocks noChangeArrowheads="1"/>
          </p:cNvSpPr>
          <p:nvPr/>
        </p:nvSpPr>
        <p:spPr bwMode="auto">
          <a:xfrm>
            <a:off x="3873501" y="3176588"/>
            <a:ext cx="1476375" cy="158750"/>
          </a:xfrm>
          <a:prstGeom prst="bracketPair">
            <a:avLst>
              <a:gd name="adj" fmla="val 16667"/>
            </a:avLst>
          </a:prstGeom>
          <a:noFill/>
          <a:ln w="28575">
            <a:solidFill>
              <a:schemeClr val="accent1"/>
            </a:solidFill>
            <a:round/>
            <a:headEnd/>
            <a:tailEnd/>
          </a:ln>
        </p:spPr>
        <p:txBody>
          <a:bodyPr wrap="none" anchor="ctr"/>
          <a:lstStyle/>
          <a:p>
            <a:endParaRPr lang="en-CA" i="1" dirty="0">
              <a:solidFill>
                <a:schemeClr val="tx1"/>
              </a:solidFill>
              <a:latin typeface="Calibri" pitchFamily="34" charset="0"/>
              <a:cs typeface="Calibri" pitchFamily="34" charset="0"/>
            </a:endParaRPr>
          </a:p>
        </p:txBody>
      </p:sp>
      <p:sp>
        <p:nvSpPr>
          <p:cNvPr id="18463" name="Line 25"/>
          <p:cNvSpPr>
            <a:spLocks noChangeShapeType="1"/>
          </p:cNvSpPr>
          <p:nvPr/>
        </p:nvSpPr>
        <p:spPr bwMode="auto">
          <a:xfrm flipV="1">
            <a:off x="2525713" y="4583113"/>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64" name="Rectangle 26"/>
          <p:cNvSpPr>
            <a:spLocks noChangeArrowheads="1"/>
          </p:cNvSpPr>
          <p:nvPr/>
        </p:nvSpPr>
        <p:spPr bwMode="auto">
          <a:xfrm>
            <a:off x="2460626" y="4695825"/>
            <a:ext cx="136256"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-2</a:t>
            </a:r>
          </a:p>
        </p:txBody>
      </p:sp>
      <p:sp>
        <p:nvSpPr>
          <p:cNvPr id="18465" name="Line 27"/>
          <p:cNvSpPr>
            <a:spLocks noChangeShapeType="1"/>
          </p:cNvSpPr>
          <p:nvPr/>
        </p:nvSpPr>
        <p:spPr bwMode="auto">
          <a:xfrm flipV="1">
            <a:off x="1912938" y="4576763"/>
            <a:ext cx="0" cy="90488"/>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66" name="Rectangle 28"/>
          <p:cNvSpPr>
            <a:spLocks noChangeArrowheads="1"/>
          </p:cNvSpPr>
          <p:nvPr/>
        </p:nvSpPr>
        <p:spPr bwMode="auto">
          <a:xfrm>
            <a:off x="1843088" y="4695825"/>
            <a:ext cx="136256" cy="200055"/>
          </a:xfrm>
          <a:prstGeom prst="rect">
            <a:avLst/>
          </a:prstGeom>
          <a:noFill/>
          <a:ln w="9525">
            <a:noFill/>
            <a:miter lim="800000"/>
            <a:headEnd/>
            <a:tailEnd/>
          </a:ln>
        </p:spPr>
        <p:txBody>
          <a:bodyPr wrap="none" lIns="0" tIns="0" rIns="0" bIns="0">
            <a:spAutoFit/>
          </a:bodyPr>
          <a:lstStyle/>
          <a:p>
            <a:pPr eaLnBrk="0" hangingPunct="0">
              <a:spcBef>
                <a:spcPct val="50000"/>
              </a:spcBef>
            </a:pPr>
            <a:r>
              <a:rPr lang="en-GB" sz="1300" b="1" dirty="0">
                <a:latin typeface="Calibri" pitchFamily="34" charset="0"/>
                <a:cs typeface="Calibri" pitchFamily="34" charset="0"/>
              </a:rPr>
              <a:t>-3</a:t>
            </a:r>
          </a:p>
        </p:txBody>
      </p:sp>
      <p:sp>
        <p:nvSpPr>
          <p:cNvPr id="18467" name="Line 29"/>
          <p:cNvSpPr>
            <a:spLocks noChangeShapeType="1"/>
          </p:cNvSpPr>
          <p:nvPr/>
        </p:nvSpPr>
        <p:spPr bwMode="auto">
          <a:xfrm>
            <a:off x="1898651" y="4579938"/>
            <a:ext cx="5356225" cy="0"/>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8468" name="Line 30"/>
          <p:cNvSpPr>
            <a:spLocks noChangeShapeType="1"/>
          </p:cNvSpPr>
          <p:nvPr/>
        </p:nvSpPr>
        <p:spPr bwMode="auto">
          <a:xfrm flipV="1">
            <a:off x="3744913" y="2722563"/>
            <a:ext cx="4763" cy="1854200"/>
          </a:xfrm>
          <a:prstGeom prst="line">
            <a:avLst/>
          </a:prstGeom>
          <a:noFill/>
          <a:ln w="19050">
            <a:solidFill>
              <a:schemeClr val="tx1"/>
            </a:solidFill>
            <a:prstDash val="sysDot"/>
            <a:round/>
            <a:headEnd/>
            <a:tailEnd/>
          </a:ln>
        </p:spPr>
        <p:txBody>
          <a:bodyPr/>
          <a:lstStyle/>
          <a:p>
            <a:endParaRPr lang="en-US" dirty="0">
              <a:latin typeface="Calibri" pitchFamily="34" charset="0"/>
              <a:cs typeface="Calibri" pitchFamily="34" charset="0"/>
            </a:endParaRPr>
          </a:p>
        </p:txBody>
      </p:sp>
      <p:sp>
        <p:nvSpPr>
          <p:cNvPr id="18469" name="Rectangle 31"/>
          <p:cNvSpPr>
            <a:spLocks noChangeArrowheads="1"/>
          </p:cNvSpPr>
          <p:nvPr/>
        </p:nvSpPr>
        <p:spPr bwMode="auto">
          <a:xfrm>
            <a:off x="2867026" y="2314575"/>
            <a:ext cx="2044855" cy="400110"/>
          </a:xfrm>
          <a:prstGeom prst="rect">
            <a:avLst/>
          </a:prstGeom>
          <a:noFill/>
          <a:ln w="9525">
            <a:noFill/>
            <a:miter lim="800000"/>
            <a:headEnd/>
            <a:tailEnd/>
          </a:ln>
        </p:spPr>
        <p:txBody>
          <a:bodyPr wrap="none">
            <a:spAutoFit/>
          </a:bodyPr>
          <a:lstStyle/>
          <a:p>
            <a:pPr eaLnBrk="0" hangingPunct="0"/>
            <a:r>
              <a:rPr lang="en-GB" sz="2000" b="1" dirty="0">
                <a:solidFill>
                  <a:schemeClr val="tx1"/>
                </a:solidFill>
                <a:latin typeface="Calibri" pitchFamily="34" charset="0"/>
                <a:cs typeface="Calibri" pitchFamily="34" charset="0"/>
              </a:rPr>
              <a:t>HAM-D (8 weeks)</a:t>
            </a:r>
            <a:endParaRPr lang="en-US" sz="2400" b="1" dirty="0">
              <a:solidFill>
                <a:schemeClr val="tx1"/>
              </a:solidFill>
              <a:latin typeface="Calibri" pitchFamily="34" charset="0"/>
              <a:cs typeface="Calibri" pitchFamily="34" charset="0"/>
            </a:endParaRPr>
          </a:p>
        </p:txBody>
      </p:sp>
      <p:sp>
        <p:nvSpPr>
          <p:cNvPr id="18470" name="Text Box 32"/>
          <p:cNvSpPr txBox="1">
            <a:spLocks noChangeArrowheads="1"/>
          </p:cNvSpPr>
          <p:nvPr/>
        </p:nvSpPr>
        <p:spPr bwMode="auto">
          <a:xfrm>
            <a:off x="4229101" y="3690938"/>
            <a:ext cx="626775" cy="184666"/>
          </a:xfrm>
          <a:prstGeom prst="rect">
            <a:avLst/>
          </a:prstGeom>
          <a:noFill/>
          <a:ln w="9525">
            <a:noFill/>
            <a:miter lim="800000"/>
            <a:headEnd/>
            <a:tailEnd/>
          </a:ln>
        </p:spPr>
        <p:txBody>
          <a:bodyPr wrap="none" lIns="0" tIns="0" rIns="0" bIns="0">
            <a:spAutoFit/>
          </a:bodyPr>
          <a:lstStyle/>
          <a:p>
            <a:pPr eaLnBrk="0" hangingPunct="0">
              <a:buFont typeface="Wingdings" pitchFamily="2" charset="2"/>
              <a:buNone/>
            </a:pPr>
            <a:r>
              <a:rPr lang="en-GB" sz="1200" b="1" i="1" dirty="0">
                <a:solidFill>
                  <a:schemeClr val="accent1"/>
                </a:solidFill>
                <a:latin typeface="Calibri" pitchFamily="34" charset="0"/>
                <a:cs typeface="Calibri" pitchFamily="34" charset="0"/>
              </a:rPr>
              <a:t>p</a:t>
            </a:r>
            <a:r>
              <a:rPr lang="en-GB" sz="1200" b="1" i="1" dirty="0" smtClean="0">
                <a:solidFill>
                  <a:schemeClr val="accent1"/>
                </a:solidFill>
                <a:latin typeface="Calibri" pitchFamily="34" charset="0"/>
                <a:cs typeface="Calibri" pitchFamily="34" charset="0"/>
              </a:rPr>
              <a:t> </a:t>
            </a:r>
            <a:r>
              <a:rPr lang="en-GB" sz="1200" b="1" dirty="0">
                <a:solidFill>
                  <a:schemeClr val="accent1"/>
                </a:solidFill>
                <a:latin typeface="Calibri" pitchFamily="34" charset="0"/>
                <a:cs typeface="Calibri" pitchFamily="34" charset="0"/>
              </a:rPr>
              <a:t>=0.024*</a:t>
            </a:r>
            <a:endParaRPr lang="en-US" sz="1200" b="1" dirty="0">
              <a:solidFill>
                <a:schemeClr val="accent1"/>
              </a:solidFill>
              <a:latin typeface="Calibri" pitchFamily="34" charset="0"/>
              <a:cs typeface="Calibri" pitchFamily="34" charset="0"/>
            </a:endParaRPr>
          </a:p>
        </p:txBody>
      </p:sp>
      <p:sp>
        <p:nvSpPr>
          <p:cNvPr id="18471" name="Rectangle 33"/>
          <p:cNvSpPr>
            <a:spLocks noChangeArrowheads="1"/>
          </p:cNvSpPr>
          <p:nvPr/>
        </p:nvSpPr>
        <p:spPr bwMode="auto">
          <a:xfrm>
            <a:off x="4556126" y="3217863"/>
            <a:ext cx="88900" cy="93663"/>
          </a:xfrm>
          <a:prstGeom prst="rect">
            <a:avLst/>
          </a:prstGeom>
          <a:solidFill>
            <a:schemeClr val="accent1"/>
          </a:solidFill>
          <a:ln w="28575">
            <a:solidFill>
              <a:schemeClr val="accent1"/>
            </a:solidFill>
            <a:miter lim="800000"/>
            <a:headEnd/>
            <a:tailEnd/>
          </a:ln>
        </p:spPr>
        <p:txBody>
          <a:bodyPr/>
          <a:lstStyle/>
          <a:p>
            <a:pPr algn="l" eaLnBrk="0" hangingPunct="0"/>
            <a:endParaRPr lang="en-GB" sz="2400" dirty="0">
              <a:solidFill>
                <a:schemeClr val="tx1"/>
              </a:solidFill>
              <a:latin typeface="Calibri" pitchFamily="34" charset="0"/>
              <a:cs typeface="Calibri" pitchFamily="34" charset="0"/>
            </a:endParaRPr>
          </a:p>
        </p:txBody>
      </p:sp>
      <p:sp>
        <p:nvSpPr>
          <p:cNvPr id="18472" name="Rectangle 2"/>
          <p:cNvSpPr>
            <a:spLocks noChangeArrowheads="1"/>
          </p:cNvSpPr>
          <p:nvPr/>
        </p:nvSpPr>
        <p:spPr bwMode="auto">
          <a:xfrm>
            <a:off x="1981200" y="5105400"/>
            <a:ext cx="1624868" cy="276999"/>
          </a:xfrm>
          <a:prstGeom prst="rect">
            <a:avLst/>
          </a:prstGeom>
          <a:noFill/>
          <a:ln w="9525">
            <a:noFill/>
            <a:miter lim="800000"/>
            <a:headEnd/>
            <a:tailEnd/>
          </a:ln>
        </p:spPr>
        <p:txBody>
          <a:bodyPr wrap="none" lIns="0" tIns="0" rIns="0" bIns="0">
            <a:spAutoFit/>
          </a:bodyPr>
          <a:lstStyle/>
          <a:p>
            <a:pPr eaLnBrk="0" hangingPunct="0">
              <a:spcBef>
                <a:spcPct val="50000"/>
              </a:spcBef>
            </a:pPr>
            <a:r>
              <a:rPr lang="en-GB" b="1" dirty="0" err="1" smtClean="0">
                <a:solidFill>
                  <a:schemeClr val="bg1">
                    <a:lumMod val="50000"/>
                  </a:schemeClr>
                </a:solidFill>
                <a:latin typeface="Calibri" pitchFamily="34" charset="0"/>
                <a:cs typeface="Calibri" pitchFamily="34" charset="0"/>
              </a:rPr>
              <a:t>Favors</a:t>
            </a:r>
            <a:r>
              <a:rPr lang="en-GB" b="1" dirty="0" smtClean="0">
                <a:solidFill>
                  <a:schemeClr val="bg1">
                    <a:lumMod val="50000"/>
                  </a:schemeClr>
                </a:solidFill>
                <a:latin typeface="Calibri" pitchFamily="34" charset="0"/>
                <a:cs typeface="Calibri" pitchFamily="34" charset="0"/>
              </a:rPr>
              <a:t> fluoxetine</a:t>
            </a:r>
            <a:endParaRPr lang="en-GB" dirty="0">
              <a:solidFill>
                <a:schemeClr val="bg1">
                  <a:lumMod val="50000"/>
                </a:schemeClr>
              </a:solidFill>
              <a:latin typeface="Calibri" pitchFamily="34" charset="0"/>
              <a:cs typeface="Calibri" pitchFamily="34" charset="0"/>
            </a:endParaRPr>
          </a:p>
        </p:txBody>
      </p:sp>
      <p:sp>
        <p:nvSpPr>
          <p:cNvPr id="42" name="TextBox 41"/>
          <p:cNvSpPr txBox="1"/>
          <p:nvPr/>
        </p:nvSpPr>
        <p:spPr>
          <a:xfrm>
            <a:off x="1752600" y="5562600"/>
            <a:ext cx="1765996" cy="338554"/>
          </a:xfrm>
          <a:prstGeom prst="rect">
            <a:avLst/>
          </a:prstGeom>
          <a:noFill/>
        </p:spPr>
        <p:txBody>
          <a:bodyPr wrap="none" rtlCol="0">
            <a:spAutoFit/>
          </a:bodyPr>
          <a:lstStyle/>
          <a:p>
            <a:r>
              <a:rPr lang="en-US" sz="1600" b="1" dirty="0" smtClean="0">
                <a:solidFill>
                  <a:schemeClr val="bg1">
                    <a:lumMod val="50000"/>
                  </a:schemeClr>
                </a:solidFill>
                <a:latin typeface="Calibri" pitchFamily="34" charset="0"/>
                <a:cs typeface="Calibri" pitchFamily="34" charset="0"/>
                <a:sym typeface="Symbol" pitchFamily="18" charset="2"/>
              </a:rPr>
              <a:t>fluoxetine (N=257)</a:t>
            </a:r>
            <a:endParaRPr lang="en-US" sz="1600" dirty="0">
              <a:latin typeface="Calibri" pitchFamily="34" charset="0"/>
              <a:cs typeface="Calibri" pitchFamily="34" charset="0"/>
            </a:endParaRPr>
          </a:p>
        </p:txBody>
      </p:sp>
      <p:sp>
        <p:nvSpPr>
          <p:cNvPr id="40" name="TextBox 39"/>
          <p:cNvSpPr txBox="1"/>
          <p:nvPr/>
        </p:nvSpPr>
        <p:spPr>
          <a:xfrm>
            <a:off x="6630444" y="5803726"/>
            <a:ext cx="1294970" cy="276999"/>
          </a:xfrm>
          <a:prstGeom prst="rect">
            <a:avLst/>
          </a:prstGeom>
          <a:noFill/>
        </p:spPr>
        <p:txBody>
          <a:bodyPr wrap="none" rtlCol="0">
            <a:spAutoFit/>
          </a:bodyPr>
          <a:lstStyle/>
          <a:p>
            <a:r>
              <a:rPr lang="en-US" sz="1200" b="1" dirty="0" smtClean="0">
                <a:solidFill>
                  <a:schemeClr val="accent1"/>
                </a:solidFill>
                <a:latin typeface="Calibri" pitchFamily="34" charset="0"/>
                <a:cs typeface="Calibri" pitchFamily="34" charset="0"/>
              </a:rPr>
              <a:t>* Superiority Test</a:t>
            </a:r>
            <a:endParaRPr lang="en-US" sz="1200" b="1" dirty="0">
              <a:solidFill>
                <a:schemeClr val="accent1"/>
              </a:solidFill>
              <a:latin typeface="Calibri" pitchFamily="34" charset="0"/>
              <a:cs typeface="Calibri" pitchFamily="34" charset="0"/>
            </a:endParaRPr>
          </a:p>
        </p:txBody>
      </p:sp>
      <p:sp>
        <p:nvSpPr>
          <p:cNvPr id="44" name="TextBox 43"/>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8472"/>
                                        </p:tgtEl>
                                        <p:attrNameLst>
                                          <p:attrName>style.visibility</p:attrName>
                                        </p:attrNameLst>
                                      </p:cBhvr>
                                      <p:to>
                                        <p:strVal val="visible"/>
                                      </p:to>
                                    </p:set>
                                    <p:anim calcmode="lin" valueType="num">
                                      <p:cBhvr>
                                        <p:cTn id="12" dur="500" fill="hold"/>
                                        <p:tgtEl>
                                          <p:spTgt spid="18472"/>
                                        </p:tgtEl>
                                        <p:attrNameLst>
                                          <p:attrName>ppt_w</p:attrName>
                                        </p:attrNameLst>
                                      </p:cBhvr>
                                      <p:tavLst>
                                        <p:tav tm="0">
                                          <p:val>
                                            <p:fltVal val="0"/>
                                          </p:val>
                                        </p:tav>
                                        <p:tav tm="100000">
                                          <p:val>
                                            <p:strVal val="#ppt_w"/>
                                          </p:val>
                                        </p:tav>
                                      </p:tavLst>
                                    </p:anim>
                                    <p:anim calcmode="lin" valueType="num">
                                      <p:cBhvr>
                                        <p:cTn id="13" dur="500" fill="hold"/>
                                        <p:tgtEl>
                                          <p:spTgt spid="18472"/>
                                        </p:tgtEl>
                                        <p:attrNameLst>
                                          <p:attrName>ppt_h</p:attrName>
                                        </p:attrNameLst>
                                      </p:cBhvr>
                                      <p:tavLst>
                                        <p:tav tm="0">
                                          <p:val>
                                            <p:fltVal val="0"/>
                                          </p:val>
                                        </p:tav>
                                        <p:tav tm="100000">
                                          <p:val>
                                            <p:strVal val="#ppt_h"/>
                                          </p:val>
                                        </p:tav>
                                      </p:tavLst>
                                    </p:anim>
                                    <p:animEffect transition="in" filter="fade">
                                      <p:cBhvr>
                                        <p:cTn id="14" dur="500"/>
                                        <p:tgtEl>
                                          <p:spTgt spid="1847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8458"/>
                                        </p:tgtEl>
                                        <p:attrNameLst>
                                          <p:attrName>style.visibility</p:attrName>
                                        </p:attrNameLst>
                                      </p:cBhvr>
                                      <p:to>
                                        <p:strVal val="visible"/>
                                      </p:to>
                                    </p:set>
                                    <p:anim calcmode="lin" valueType="num">
                                      <p:cBhvr>
                                        <p:cTn id="17" dur="500" fill="hold"/>
                                        <p:tgtEl>
                                          <p:spTgt spid="18458"/>
                                        </p:tgtEl>
                                        <p:attrNameLst>
                                          <p:attrName>ppt_w</p:attrName>
                                        </p:attrNameLst>
                                      </p:cBhvr>
                                      <p:tavLst>
                                        <p:tav tm="0">
                                          <p:val>
                                            <p:fltVal val="0"/>
                                          </p:val>
                                        </p:tav>
                                        <p:tav tm="100000">
                                          <p:val>
                                            <p:strVal val="#ppt_w"/>
                                          </p:val>
                                        </p:tav>
                                      </p:tavLst>
                                    </p:anim>
                                    <p:anim calcmode="lin" valueType="num">
                                      <p:cBhvr>
                                        <p:cTn id="18" dur="500" fill="hold"/>
                                        <p:tgtEl>
                                          <p:spTgt spid="18458"/>
                                        </p:tgtEl>
                                        <p:attrNameLst>
                                          <p:attrName>ppt_h</p:attrName>
                                        </p:attrNameLst>
                                      </p:cBhvr>
                                      <p:tavLst>
                                        <p:tav tm="0">
                                          <p:val>
                                            <p:fltVal val="0"/>
                                          </p:val>
                                        </p:tav>
                                        <p:tav tm="100000">
                                          <p:val>
                                            <p:strVal val="#ppt_h"/>
                                          </p:val>
                                        </p:tav>
                                      </p:tavLst>
                                    </p:anim>
                                    <p:animEffect transition="in" filter="fade">
                                      <p:cBhvr>
                                        <p:cTn id="19" dur="500"/>
                                        <p:tgtEl>
                                          <p:spTgt spid="1845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18439"/>
                                        </p:tgtEl>
                                        <p:attrNameLst>
                                          <p:attrName>style.visibility</p:attrName>
                                        </p:attrNameLst>
                                      </p:cBhvr>
                                      <p:to>
                                        <p:strVal val="visible"/>
                                      </p:to>
                                    </p:set>
                                    <p:anim calcmode="lin" valueType="num">
                                      <p:cBhvr>
                                        <p:cTn id="24" dur="500" fill="hold"/>
                                        <p:tgtEl>
                                          <p:spTgt spid="18439"/>
                                        </p:tgtEl>
                                        <p:attrNameLst>
                                          <p:attrName>ppt_w</p:attrName>
                                        </p:attrNameLst>
                                      </p:cBhvr>
                                      <p:tavLst>
                                        <p:tav tm="0">
                                          <p:val>
                                            <p:fltVal val="0"/>
                                          </p:val>
                                        </p:tav>
                                        <p:tav tm="100000">
                                          <p:val>
                                            <p:strVal val="#ppt_w"/>
                                          </p:val>
                                        </p:tav>
                                      </p:tavLst>
                                    </p:anim>
                                    <p:anim calcmode="lin" valueType="num">
                                      <p:cBhvr>
                                        <p:cTn id="25" dur="500" fill="hold"/>
                                        <p:tgtEl>
                                          <p:spTgt spid="18439"/>
                                        </p:tgtEl>
                                        <p:attrNameLst>
                                          <p:attrName>ppt_h</p:attrName>
                                        </p:attrNameLst>
                                      </p:cBhvr>
                                      <p:tavLst>
                                        <p:tav tm="0">
                                          <p:val>
                                            <p:fltVal val="0"/>
                                          </p:val>
                                        </p:tav>
                                        <p:tav tm="100000">
                                          <p:val>
                                            <p:strVal val="#ppt_h"/>
                                          </p:val>
                                        </p:tav>
                                      </p:tavLst>
                                    </p:anim>
                                    <p:animEffect transition="in" filter="fade">
                                      <p:cBhvr>
                                        <p:cTn id="26" dur="500"/>
                                        <p:tgtEl>
                                          <p:spTgt spid="18439"/>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18441"/>
                                        </p:tgtEl>
                                        <p:attrNameLst>
                                          <p:attrName>style.visibility</p:attrName>
                                        </p:attrNameLst>
                                      </p:cBhvr>
                                      <p:to>
                                        <p:strVal val="visible"/>
                                      </p:to>
                                    </p:set>
                                    <p:anim calcmode="lin" valueType="num">
                                      <p:cBhvr>
                                        <p:cTn id="29" dur="500" fill="hold"/>
                                        <p:tgtEl>
                                          <p:spTgt spid="18441"/>
                                        </p:tgtEl>
                                        <p:attrNameLst>
                                          <p:attrName>ppt_w</p:attrName>
                                        </p:attrNameLst>
                                      </p:cBhvr>
                                      <p:tavLst>
                                        <p:tav tm="0">
                                          <p:val>
                                            <p:fltVal val="0"/>
                                          </p:val>
                                        </p:tav>
                                        <p:tav tm="100000">
                                          <p:val>
                                            <p:strVal val="#ppt_w"/>
                                          </p:val>
                                        </p:tav>
                                      </p:tavLst>
                                    </p:anim>
                                    <p:anim calcmode="lin" valueType="num">
                                      <p:cBhvr>
                                        <p:cTn id="30" dur="500" fill="hold"/>
                                        <p:tgtEl>
                                          <p:spTgt spid="18441"/>
                                        </p:tgtEl>
                                        <p:attrNameLst>
                                          <p:attrName>ppt_h</p:attrName>
                                        </p:attrNameLst>
                                      </p:cBhvr>
                                      <p:tavLst>
                                        <p:tav tm="0">
                                          <p:val>
                                            <p:fltVal val="0"/>
                                          </p:val>
                                        </p:tav>
                                        <p:tav tm="100000">
                                          <p:val>
                                            <p:strVal val="#ppt_h"/>
                                          </p:val>
                                        </p:tav>
                                      </p:tavLst>
                                    </p:anim>
                                    <p:animEffect transition="in" filter="fade">
                                      <p:cBhvr>
                                        <p:cTn id="31" dur="500"/>
                                        <p:tgtEl>
                                          <p:spTgt spid="18441"/>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18459"/>
                                        </p:tgtEl>
                                        <p:attrNameLst>
                                          <p:attrName>style.visibility</p:attrName>
                                        </p:attrNameLst>
                                      </p:cBhvr>
                                      <p:to>
                                        <p:strVal val="visible"/>
                                      </p:to>
                                    </p:set>
                                    <p:anim calcmode="lin" valueType="num">
                                      <p:cBhvr>
                                        <p:cTn id="34" dur="500" fill="hold"/>
                                        <p:tgtEl>
                                          <p:spTgt spid="18459"/>
                                        </p:tgtEl>
                                        <p:attrNameLst>
                                          <p:attrName>ppt_w</p:attrName>
                                        </p:attrNameLst>
                                      </p:cBhvr>
                                      <p:tavLst>
                                        <p:tav tm="0">
                                          <p:val>
                                            <p:fltVal val="0"/>
                                          </p:val>
                                        </p:tav>
                                        <p:tav tm="100000">
                                          <p:val>
                                            <p:strVal val="#ppt_w"/>
                                          </p:val>
                                        </p:tav>
                                      </p:tavLst>
                                    </p:anim>
                                    <p:anim calcmode="lin" valueType="num">
                                      <p:cBhvr>
                                        <p:cTn id="35" dur="500" fill="hold"/>
                                        <p:tgtEl>
                                          <p:spTgt spid="18459"/>
                                        </p:tgtEl>
                                        <p:attrNameLst>
                                          <p:attrName>ppt_h</p:attrName>
                                        </p:attrNameLst>
                                      </p:cBhvr>
                                      <p:tavLst>
                                        <p:tav tm="0">
                                          <p:val>
                                            <p:fltVal val="0"/>
                                          </p:val>
                                        </p:tav>
                                        <p:tav tm="100000">
                                          <p:val>
                                            <p:strVal val="#ppt_h"/>
                                          </p:val>
                                        </p:tav>
                                      </p:tavLst>
                                    </p:anim>
                                    <p:animEffect transition="in" filter="fade">
                                      <p:cBhvr>
                                        <p:cTn id="36" dur="500"/>
                                        <p:tgtEl>
                                          <p:spTgt spid="1845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0" fill="hold" grpId="1" nodeType="clickEffect">
                                  <p:stCondLst>
                                    <p:cond delay="0"/>
                                  </p:stCondLst>
                                  <p:childTnLst>
                                    <p:set>
                                      <p:cBhvr>
                                        <p:cTn id="40" dur="1" fill="hold">
                                          <p:stCondLst>
                                            <p:cond delay="0"/>
                                          </p:stCondLst>
                                        </p:cTn>
                                        <p:tgtEl>
                                          <p:spTgt spid="18460"/>
                                        </p:tgtEl>
                                        <p:attrNameLst>
                                          <p:attrName>style.visibility</p:attrName>
                                        </p:attrNameLst>
                                      </p:cBhvr>
                                      <p:to>
                                        <p:strVal val="visible"/>
                                      </p:to>
                                    </p:set>
                                    <p:anim calcmode="lin" valueType="num">
                                      <p:cBhvr>
                                        <p:cTn id="41" dur="500" fill="hold"/>
                                        <p:tgtEl>
                                          <p:spTgt spid="18460"/>
                                        </p:tgtEl>
                                        <p:attrNameLst>
                                          <p:attrName>ppt_w</p:attrName>
                                        </p:attrNameLst>
                                      </p:cBhvr>
                                      <p:tavLst>
                                        <p:tav tm="0">
                                          <p:val>
                                            <p:fltVal val="0"/>
                                          </p:val>
                                        </p:tav>
                                        <p:tav tm="100000">
                                          <p:val>
                                            <p:strVal val="#ppt_w"/>
                                          </p:val>
                                        </p:tav>
                                      </p:tavLst>
                                    </p:anim>
                                    <p:anim calcmode="lin" valueType="num">
                                      <p:cBhvr>
                                        <p:cTn id="42" dur="500" fill="hold"/>
                                        <p:tgtEl>
                                          <p:spTgt spid="18460"/>
                                        </p:tgtEl>
                                        <p:attrNameLst>
                                          <p:attrName>ppt_h</p:attrName>
                                        </p:attrNameLst>
                                      </p:cBhvr>
                                      <p:tavLst>
                                        <p:tav tm="0">
                                          <p:val>
                                            <p:fltVal val="0"/>
                                          </p:val>
                                        </p:tav>
                                        <p:tav tm="100000">
                                          <p:val>
                                            <p:strVal val="#ppt_h"/>
                                          </p:val>
                                        </p:tav>
                                      </p:tavLst>
                                    </p:anim>
                                    <p:animEffect transition="in" filter="fade">
                                      <p:cBhvr>
                                        <p:cTn id="43" dur="500"/>
                                        <p:tgtEl>
                                          <p:spTgt spid="18460"/>
                                        </p:tgtEl>
                                      </p:cBhvr>
                                    </p:animEffect>
                                  </p:childTnLst>
                                </p:cTn>
                              </p:par>
                              <p:par>
                                <p:cTn id="44" presetID="53" presetClass="entr" presetSubtype="0" fill="hold" grpId="1" nodeType="withEffect">
                                  <p:stCondLst>
                                    <p:cond delay="0"/>
                                  </p:stCondLst>
                                  <p:childTnLst>
                                    <p:set>
                                      <p:cBhvr>
                                        <p:cTn id="45" dur="1" fill="hold">
                                          <p:stCondLst>
                                            <p:cond delay="0"/>
                                          </p:stCondLst>
                                        </p:cTn>
                                        <p:tgtEl>
                                          <p:spTgt spid="18470"/>
                                        </p:tgtEl>
                                        <p:attrNameLst>
                                          <p:attrName>style.visibility</p:attrName>
                                        </p:attrNameLst>
                                      </p:cBhvr>
                                      <p:to>
                                        <p:strVal val="visible"/>
                                      </p:to>
                                    </p:set>
                                    <p:anim calcmode="lin" valueType="num">
                                      <p:cBhvr>
                                        <p:cTn id="46" dur="500" fill="hold"/>
                                        <p:tgtEl>
                                          <p:spTgt spid="18470"/>
                                        </p:tgtEl>
                                        <p:attrNameLst>
                                          <p:attrName>ppt_w</p:attrName>
                                        </p:attrNameLst>
                                      </p:cBhvr>
                                      <p:tavLst>
                                        <p:tav tm="0">
                                          <p:val>
                                            <p:fltVal val="0"/>
                                          </p:val>
                                        </p:tav>
                                        <p:tav tm="100000">
                                          <p:val>
                                            <p:strVal val="#ppt_w"/>
                                          </p:val>
                                        </p:tav>
                                      </p:tavLst>
                                    </p:anim>
                                    <p:anim calcmode="lin" valueType="num">
                                      <p:cBhvr>
                                        <p:cTn id="47" dur="500" fill="hold"/>
                                        <p:tgtEl>
                                          <p:spTgt spid="18470"/>
                                        </p:tgtEl>
                                        <p:attrNameLst>
                                          <p:attrName>ppt_h</p:attrName>
                                        </p:attrNameLst>
                                      </p:cBhvr>
                                      <p:tavLst>
                                        <p:tav tm="0">
                                          <p:val>
                                            <p:fltVal val="0"/>
                                          </p:val>
                                        </p:tav>
                                        <p:tav tm="100000">
                                          <p:val>
                                            <p:strVal val="#ppt_h"/>
                                          </p:val>
                                        </p:tav>
                                      </p:tavLst>
                                    </p:anim>
                                    <p:animEffect transition="in" filter="fade">
                                      <p:cBhvr>
                                        <p:cTn id="48" dur="500"/>
                                        <p:tgtEl>
                                          <p:spTgt spid="18470"/>
                                        </p:tgtEl>
                                      </p:cBhvr>
                                    </p:animEffect>
                                  </p:childTnLst>
                                </p:cTn>
                              </p:par>
                              <p:par>
                                <p:cTn id="49" presetID="53" presetClass="entr" presetSubtype="0" fill="hold" grpId="1" nodeType="withEffect">
                                  <p:stCondLst>
                                    <p:cond delay="0"/>
                                  </p:stCondLst>
                                  <p:childTnLst>
                                    <p:set>
                                      <p:cBhvr>
                                        <p:cTn id="50" dur="1" fill="hold">
                                          <p:stCondLst>
                                            <p:cond delay="0"/>
                                          </p:stCondLst>
                                        </p:cTn>
                                        <p:tgtEl>
                                          <p:spTgt spid="18471"/>
                                        </p:tgtEl>
                                        <p:attrNameLst>
                                          <p:attrName>style.visibility</p:attrName>
                                        </p:attrNameLst>
                                      </p:cBhvr>
                                      <p:to>
                                        <p:strVal val="visible"/>
                                      </p:to>
                                    </p:set>
                                    <p:anim calcmode="lin" valueType="num">
                                      <p:cBhvr>
                                        <p:cTn id="51" dur="500" fill="hold"/>
                                        <p:tgtEl>
                                          <p:spTgt spid="18471"/>
                                        </p:tgtEl>
                                        <p:attrNameLst>
                                          <p:attrName>ppt_w</p:attrName>
                                        </p:attrNameLst>
                                      </p:cBhvr>
                                      <p:tavLst>
                                        <p:tav tm="0">
                                          <p:val>
                                            <p:fltVal val="0"/>
                                          </p:val>
                                        </p:tav>
                                        <p:tav tm="100000">
                                          <p:val>
                                            <p:strVal val="#ppt_w"/>
                                          </p:val>
                                        </p:tav>
                                      </p:tavLst>
                                    </p:anim>
                                    <p:anim calcmode="lin" valueType="num">
                                      <p:cBhvr>
                                        <p:cTn id="52" dur="500" fill="hold"/>
                                        <p:tgtEl>
                                          <p:spTgt spid="18471"/>
                                        </p:tgtEl>
                                        <p:attrNameLst>
                                          <p:attrName>ppt_h</p:attrName>
                                        </p:attrNameLst>
                                      </p:cBhvr>
                                      <p:tavLst>
                                        <p:tav tm="0">
                                          <p:val>
                                            <p:fltVal val="0"/>
                                          </p:val>
                                        </p:tav>
                                        <p:tav tm="100000">
                                          <p:val>
                                            <p:strVal val="#ppt_h"/>
                                          </p:val>
                                        </p:tav>
                                      </p:tavLst>
                                    </p:anim>
                                    <p:animEffect transition="in" filter="fade">
                                      <p:cBhvr>
                                        <p:cTn id="53" dur="500"/>
                                        <p:tgtEl>
                                          <p:spTgt spid="18471"/>
                                        </p:tgtEl>
                                      </p:cBhvr>
                                    </p:animEffect>
                                  </p:childTnLst>
                                </p:cTn>
                              </p:par>
                              <p:par>
                                <p:cTn id="54" presetID="53" presetClass="entr" presetSubtype="0" fill="hold" grpId="1" nodeType="withEffect">
                                  <p:stCondLst>
                                    <p:cond delay="0"/>
                                  </p:stCondLst>
                                  <p:childTnLst>
                                    <p:set>
                                      <p:cBhvr>
                                        <p:cTn id="55" dur="1" fill="hold">
                                          <p:stCondLst>
                                            <p:cond delay="0"/>
                                          </p:stCondLst>
                                        </p:cTn>
                                        <p:tgtEl>
                                          <p:spTgt spid="18461"/>
                                        </p:tgtEl>
                                        <p:attrNameLst>
                                          <p:attrName>style.visibility</p:attrName>
                                        </p:attrNameLst>
                                      </p:cBhvr>
                                      <p:to>
                                        <p:strVal val="visible"/>
                                      </p:to>
                                    </p:set>
                                    <p:anim calcmode="lin" valueType="num">
                                      <p:cBhvr>
                                        <p:cTn id="56" dur="500" fill="hold"/>
                                        <p:tgtEl>
                                          <p:spTgt spid="18461"/>
                                        </p:tgtEl>
                                        <p:attrNameLst>
                                          <p:attrName>ppt_w</p:attrName>
                                        </p:attrNameLst>
                                      </p:cBhvr>
                                      <p:tavLst>
                                        <p:tav tm="0">
                                          <p:val>
                                            <p:fltVal val="0"/>
                                          </p:val>
                                        </p:tav>
                                        <p:tav tm="100000">
                                          <p:val>
                                            <p:strVal val="#ppt_w"/>
                                          </p:val>
                                        </p:tav>
                                      </p:tavLst>
                                    </p:anim>
                                    <p:anim calcmode="lin" valueType="num">
                                      <p:cBhvr>
                                        <p:cTn id="57" dur="500" fill="hold"/>
                                        <p:tgtEl>
                                          <p:spTgt spid="18461"/>
                                        </p:tgtEl>
                                        <p:attrNameLst>
                                          <p:attrName>ppt_h</p:attrName>
                                        </p:attrNameLst>
                                      </p:cBhvr>
                                      <p:tavLst>
                                        <p:tav tm="0">
                                          <p:val>
                                            <p:fltVal val="0"/>
                                          </p:val>
                                        </p:tav>
                                        <p:tav tm="100000">
                                          <p:val>
                                            <p:strVal val="#ppt_h"/>
                                          </p:val>
                                        </p:tav>
                                      </p:tavLst>
                                    </p:anim>
                                    <p:animEffect transition="in" filter="fade">
                                      <p:cBhvr>
                                        <p:cTn id="58" dur="500"/>
                                        <p:tgtEl>
                                          <p:spTgt spid="18461"/>
                                        </p:tgtEl>
                                      </p:cBhvr>
                                    </p:animEffect>
                                  </p:childTnLst>
                                </p:cTn>
                              </p:par>
                              <p:par>
                                <p:cTn id="59" presetID="53" presetClass="entr" presetSubtype="0" fill="hold" grpId="0" nodeType="withEffect">
                                  <p:stCondLst>
                                    <p:cond delay="0"/>
                                  </p:stCondLst>
                                  <p:childTnLst>
                                    <p:set>
                                      <p:cBhvr>
                                        <p:cTn id="60" dur="1" fill="hold">
                                          <p:stCondLst>
                                            <p:cond delay="0"/>
                                          </p:stCondLst>
                                        </p:cTn>
                                        <p:tgtEl>
                                          <p:spTgt spid="18462"/>
                                        </p:tgtEl>
                                        <p:attrNameLst>
                                          <p:attrName>style.visibility</p:attrName>
                                        </p:attrNameLst>
                                      </p:cBhvr>
                                      <p:to>
                                        <p:strVal val="visible"/>
                                      </p:to>
                                    </p:set>
                                    <p:anim calcmode="lin" valueType="num">
                                      <p:cBhvr>
                                        <p:cTn id="61" dur="500" fill="hold"/>
                                        <p:tgtEl>
                                          <p:spTgt spid="18462"/>
                                        </p:tgtEl>
                                        <p:attrNameLst>
                                          <p:attrName>ppt_w</p:attrName>
                                        </p:attrNameLst>
                                      </p:cBhvr>
                                      <p:tavLst>
                                        <p:tav tm="0">
                                          <p:val>
                                            <p:fltVal val="0"/>
                                          </p:val>
                                        </p:tav>
                                        <p:tav tm="100000">
                                          <p:val>
                                            <p:strVal val="#ppt_w"/>
                                          </p:val>
                                        </p:tav>
                                      </p:tavLst>
                                    </p:anim>
                                    <p:anim calcmode="lin" valueType="num">
                                      <p:cBhvr>
                                        <p:cTn id="62" dur="500" fill="hold"/>
                                        <p:tgtEl>
                                          <p:spTgt spid="18462"/>
                                        </p:tgtEl>
                                        <p:attrNameLst>
                                          <p:attrName>ppt_h</p:attrName>
                                        </p:attrNameLst>
                                      </p:cBhvr>
                                      <p:tavLst>
                                        <p:tav tm="0">
                                          <p:val>
                                            <p:fltVal val="0"/>
                                          </p:val>
                                        </p:tav>
                                        <p:tav tm="100000">
                                          <p:val>
                                            <p:strVal val="#ppt_h"/>
                                          </p:val>
                                        </p:tav>
                                      </p:tavLst>
                                    </p:anim>
                                    <p:animEffect transition="in" filter="fade">
                                      <p:cBhvr>
                                        <p:cTn id="63" dur="500"/>
                                        <p:tgtEl>
                                          <p:spTgt spid="18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p:bldP spid="18441" grpId="0"/>
      <p:bldP spid="18458" grpId="0" animBg="1"/>
      <p:bldP spid="18459" grpId="0" animBg="1"/>
      <p:bldP spid="18460" grpId="1"/>
      <p:bldP spid="18461" grpId="1" animBg="1"/>
      <p:bldP spid="18462" grpId="0" animBg="1"/>
      <p:bldP spid="18470" grpId="1"/>
      <p:bldP spid="18471" grpId="1" animBg="1"/>
      <p:bldP spid="18472" grpId="0"/>
      <p:bldP spid="4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2"/>
          <p:cNvSpPr txBox="1">
            <a:spLocks noChangeArrowheads="1"/>
          </p:cNvSpPr>
          <p:nvPr/>
        </p:nvSpPr>
        <p:spPr bwMode="auto">
          <a:xfrm>
            <a:off x="4569126" y="246063"/>
            <a:ext cx="7335" cy="438158"/>
          </a:xfrm>
          <a:prstGeom prst="rect">
            <a:avLst/>
          </a:prstGeom>
          <a:noFill/>
          <a:ln w="9525">
            <a:noFill/>
            <a:miter lim="800000"/>
            <a:headEnd/>
            <a:tailEnd/>
          </a:ln>
          <a:effectLst/>
        </p:spPr>
        <p:txBody>
          <a:bodyPr wrap="none" lIns="3600" tIns="3600" rIns="3600" bIns="3600">
            <a:spAutoFit/>
          </a:bodyPr>
          <a:lstStyle/>
          <a:p>
            <a:pPr algn="ctr">
              <a:spcBef>
                <a:spcPct val="0"/>
              </a:spcBef>
            </a:pPr>
            <a:endParaRPr lang="fr-FR" sz="2800" b="1" dirty="0"/>
          </a:p>
        </p:txBody>
      </p:sp>
      <p:sp>
        <p:nvSpPr>
          <p:cNvPr id="123909" name="Oval 5"/>
          <p:cNvSpPr>
            <a:spLocks noChangeArrowheads="1"/>
          </p:cNvSpPr>
          <p:nvPr/>
        </p:nvSpPr>
        <p:spPr bwMode="auto">
          <a:xfrm>
            <a:off x="447675" y="1255713"/>
            <a:ext cx="8250238" cy="4751387"/>
          </a:xfrm>
          <a:prstGeom prst="ellipse">
            <a:avLst/>
          </a:prstGeom>
          <a:noFill/>
          <a:ln w="9525" algn="ctr">
            <a:noFill/>
            <a:round/>
            <a:headEnd/>
            <a:tailEnd/>
          </a:ln>
          <a:effectLst/>
        </p:spPr>
        <p:txBody>
          <a:bodyPr lIns="3600" tIns="3600" rIns="3600" bIns="3600" anchor="ctr">
            <a:spAutoFit/>
          </a:bodyPr>
          <a:lstStyle/>
          <a:p>
            <a:endParaRPr lang="en-US" dirty="0"/>
          </a:p>
        </p:txBody>
      </p:sp>
      <p:sp>
        <p:nvSpPr>
          <p:cNvPr id="123910" name="Oval 6"/>
          <p:cNvSpPr>
            <a:spLocks noChangeArrowheads="1"/>
          </p:cNvSpPr>
          <p:nvPr/>
        </p:nvSpPr>
        <p:spPr bwMode="auto">
          <a:xfrm>
            <a:off x="1846263" y="2198688"/>
            <a:ext cx="5446713" cy="3141662"/>
          </a:xfrm>
          <a:prstGeom prst="ellipse">
            <a:avLst/>
          </a:prstGeom>
          <a:solidFill>
            <a:schemeClr val="accent4">
              <a:lumMod val="60000"/>
              <a:lumOff val="40000"/>
            </a:schemeClr>
          </a:solidFill>
          <a:ln w="9525" algn="ctr">
            <a:solidFill>
              <a:schemeClr val="accent4">
                <a:lumMod val="50000"/>
              </a:schemeClr>
            </a:solidFill>
            <a:round/>
            <a:headEnd/>
            <a:tailEnd/>
          </a:ln>
          <a:effectLst/>
        </p:spPr>
        <p:txBody>
          <a:bodyPr lIns="3600" tIns="3600" rIns="3600" bIns="3600" anchor="ctr">
            <a:spAutoFit/>
          </a:bodyPr>
          <a:lstStyle/>
          <a:p>
            <a:endParaRPr lang="en-US" dirty="0"/>
          </a:p>
        </p:txBody>
      </p:sp>
      <p:sp>
        <p:nvSpPr>
          <p:cNvPr id="123911" name="Rectangle 7"/>
          <p:cNvSpPr>
            <a:spLocks noChangeArrowheads="1"/>
          </p:cNvSpPr>
          <p:nvPr/>
        </p:nvSpPr>
        <p:spPr bwMode="auto">
          <a:xfrm>
            <a:off x="6390922" y="2254250"/>
            <a:ext cx="1370720" cy="561268"/>
          </a:xfrm>
          <a:prstGeom prst="rect">
            <a:avLst/>
          </a:prstGeom>
          <a:noFill/>
          <a:ln w="9525">
            <a:noFill/>
            <a:miter lim="800000"/>
            <a:headEnd/>
            <a:tailEnd/>
          </a:ln>
          <a:effectLst/>
        </p:spPr>
        <p:txBody>
          <a:bodyPr wrap="none" lIns="3600" tIns="3600" rIns="3600" bIns="3600">
            <a:spAutoFit/>
          </a:bodyPr>
          <a:lstStyle/>
          <a:p>
            <a:pPr algn="ctr" defTabSz="642938">
              <a:spcBef>
                <a:spcPct val="0"/>
              </a:spcBef>
            </a:pPr>
            <a:r>
              <a:rPr lang="en-US" altLang="en-US" dirty="0">
                <a:latin typeface="Calibri" pitchFamily="34" charset="0"/>
                <a:cs typeface="Calibri" pitchFamily="34" charset="0"/>
              </a:rPr>
              <a:t>Activating side</a:t>
            </a:r>
            <a:br>
              <a:rPr lang="en-US" altLang="en-US" dirty="0">
                <a:latin typeface="Calibri" pitchFamily="34" charset="0"/>
                <a:cs typeface="Calibri" pitchFamily="34" charset="0"/>
              </a:rPr>
            </a:br>
            <a:r>
              <a:rPr lang="en-US" altLang="en-US" dirty="0">
                <a:latin typeface="Calibri" pitchFamily="34" charset="0"/>
                <a:cs typeface="Calibri" pitchFamily="34" charset="0"/>
              </a:rPr>
              <a:t>effects</a:t>
            </a:r>
          </a:p>
        </p:txBody>
      </p:sp>
      <p:sp>
        <p:nvSpPr>
          <p:cNvPr id="123912" name="Text Box 8"/>
          <p:cNvSpPr txBox="1">
            <a:spLocks noChangeArrowheads="1"/>
          </p:cNvSpPr>
          <p:nvPr/>
        </p:nvSpPr>
        <p:spPr bwMode="auto">
          <a:xfrm>
            <a:off x="5431578" y="2597150"/>
            <a:ext cx="809734" cy="505868"/>
          </a:xfrm>
          <a:prstGeom prst="rect">
            <a:avLst/>
          </a:prstGeom>
          <a:noFill/>
          <a:ln w="9525">
            <a:noFill/>
            <a:miter lim="800000"/>
            <a:headEnd/>
            <a:tailEnd/>
          </a:ln>
          <a:effectLst/>
        </p:spPr>
        <p:txBody>
          <a:bodyPr wrap="none" lIns="3600" tIns="3600" rIns="3600" bIns="3600">
            <a:spAutoFit/>
          </a:bodyPr>
          <a:lstStyle/>
          <a:p>
            <a:pPr algn="ctr">
              <a:lnSpc>
                <a:spcPct val="90000"/>
              </a:lnSpc>
              <a:spcBef>
                <a:spcPct val="0"/>
              </a:spcBef>
            </a:pPr>
            <a:r>
              <a:rPr lang="en-US" altLang="en-US" b="1" dirty="0">
                <a:solidFill>
                  <a:schemeClr val="tx2"/>
                </a:solidFill>
                <a:latin typeface="Calibri" pitchFamily="34" charset="0"/>
                <a:cs typeface="Calibri" pitchFamily="34" charset="0"/>
              </a:rPr>
              <a:t>5-HT</a:t>
            </a:r>
            <a:r>
              <a:rPr lang="en-US" altLang="en-US" b="1" baseline="-25000" dirty="0">
                <a:solidFill>
                  <a:schemeClr val="tx2"/>
                </a:solidFill>
                <a:latin typeface="Calibri" pitchFamily="34" charset="0"/>
                <a:cs typeface="Calibri" pitchFamily="34" charset="0"/>
              </a:rPr>
              <a:t>2 </a:t>
            </a:r>
            <a:br>
              <a:rPr lang="en-US" altLang="en-US" b="1" baseline="-25000" dirty="0">
                <a:solidFill>
                  <a:schemeClr val="tx2"/>
                </a:solidFill>
                <a:latin typeface="Calibri" pitchFamily="34" charset="0"/>
                <a:cs typeface="Calibri" pitchFamily="34" charset="0"/>
              </a:rPr>
            </a:br>
            <a:r>
              <a:rPr lang="en-US" altLang="en-US" b="1" dirty="0">
                <a:solidFill>
                  <a:schemeClr val="tx2"/>
                </a:solidFill>
                <a:latin typeface="Calibri" pitchFamily="34" charset="0"/>
                <a:cs typeface="Calibri" pitchFamily="34" charset="0"/>
              </a:rPr>
              <a:t>agonism</a:t>
            </a:r>
          </a:p>
        </p:txBody>
      </p:sp>
      <p:sp>
        <p:nvSpPr>
          <p:cNvPr id="123913" name="Text Box 9"/>
          <p:cNvSpPr txBox="1">
            <a:spLocks noChangeArrowheads="1"/>
          </p:cNvSpPr>
          <p:nvPr/>
        </p:nvSpPr>
        <p:spPr bwMode="auto">
          <a:xfrm>
            <a:off x="1320800" y="2538413"/>
            <a:ext cx="1120909" cy="284269"/>
          </a:xfrm>
          <a:prstGeom prst="rect">
            <a:avLst/>
          </a:prstGeom>
          <a:noFill/>
          <a:ln w="9525">
            <a:noFill/>
            <a:miter lim="800000"/>
            <a:headEnd/>
            <a:tailEnd/>
          </a:ln>
          <a:effectLst/>
        </p:spPr>
        <p:txBody>
          <a:bodyPr wrap="none" lIns="3600" tIns="3600" rIns="3600" bIns="3600">
            <a:spAutoFit/>
          </a:bodyPr>
          <a:lstStyle/>
          <a:p>
            <a:pPr algn="l" defTabSz="642938">
              <a:spcBef>
                <a:spcPct val="0"/>
              </a:spcBef>
            </a:pPr>
            <a:r>
              <a:rPr lang="en-US" altLang="en-US" dirty="0">
                <a:latin typeface="Calibri" pitchFamily="34" charset="0"/>
                <a:cs typeface="Calibri" pitchFamily="34" charset="0"/>
              </a:rPr>
              <a:t>Weight gain</a:t>
            </a:r>
          </a:p>
        </p:txBody>
      </p:sp>
      <p:sp>
        <p:nvSpPr>
          <p:cNvPr id="123914" name="Rectangle 10"/>
          <p:cNvSpPr>
            <a:spLocks noChangeArrowheads="1"/>
          </p:cNvSpPr>
          <p:nvPr/>
        </p:nvSpPr>
        <p:spPr bwMode="auto">
          <a:xfrm>
            <a:off x="2198169" y="3641725"/>
            <a:ext cx="1122767" cy="561268"/>
          </a:xfrm>
          <a:prstGeom prst="rect">
            <a:avLst/>
          </a:prstGeom>
          <a:noFill/>
          <a:ln w="9525">
            <a:noFill/>
            <a:miter lim="800000"/>
            <a:headEnd/>
            <a:tailEnd/>
          </a:ln>
          <a:effectLst/>
        </p:spPr>
        <p:txBody>
          <a:bodyPr wrap="none" lIns="3600" tIns="3600" rIns="3600" bIns="3600">
            <a:spAutoFit/>
          </a:bodyPr>
          <a:lstStyle/>
          <a:p>
            <a:pPr algn="ctr" defTabSz="642938">
              <a:spcBef>
                <a:spcPct val="0"/>
              </a:spcBef>
            </a:pPr>
            <a:r>
              <a:rPr lang="en-US" altLang="en-US" b="1" dirty="0">
                <a:solidFill>
                  <a:schemeClr val="tx2"/>
                </a:solidFill>
                <a:latin typeface="Calibri" pitchFamily="34" charset="0"/>
                <a:cs typeface="Calibri" pitchFamily="34" charset="0"/>
              </a:rPr>
              <a:t>ACh </a:t>
            </a:r>
          </a:p>
          <a:p>
            <a:pPr algn="ctr" defTabSz="642938">
              <a:spcBef>
                <a:spcPct val="0"/>
              </a:spcBef>
            </a:pPr>
            <a:r>
              <a:rPr lang="en-US" altLang="en-US" b="1" dirty="0">
                <a:solidFill>
                  <a:schemeClr val="tx2"/>
                </a:solidFill>
                <a:latin typeface="Calibri" pitchFamily="34" charset="0"/>
                <a:cs typeface="Calibri" pitchFamily="34" charset="0"/>
              </a:rPr>
              <a:t>antagonism</a:t>
            </a:r>
          </a:p>
        </p:txBody>
      </p:sp>
      <p:sp>
        <p:nvSpPr>
          <p:cNvPr id="123915" name="Rectangle 11"/>
          <p:cNvSpPr>
            <a:spLocks noChangeArrowheads="1"/>
          </p:cNvSpPr>
          <p:nvPr/>
        </p:nvSpPr>
        <p:spPr bwMode="auto">
          <a:xfrm>
            <a:off x="736600" y="3063875"/>
            <a:ext cx="1297880" cy="242719"/>
          </a:xfrm>
          <a:prstGeom prst="rect">
            <a:avLst/>
          </a:prstGeom>
          <a:noFill/>
          <a:ln w="9525">
            <a:noFill/>
            <a:miter lim="800000"/>
            <a:headEnd/>
            <a:tailEnd/>
          </a:ln>
          <a:effectLst/>
        </p:spPr>
        <p:txBody>
          <a:bodyPr wrap="none" lIns="3600" tIns="3600" rIns="3600" bIns="3600">
            <a:spAutoFit/>
          </a:bodyPr>
          <a:lstStyle/>
          <a:p>
            <a:pPr algn="l" defTabSz="642938">
              <a:lnSpc>
                <a:spcPct val="85000"/>
              </a:lnSpc>
              <a:spcBef>
                <a:spcPct val="0"/>
              </a:spcBef>
              <a:spcAft>
                <a:spcPct val="40000"/>
              </a:spcAft>
            </a:pPr>
            <a:r>
              <a:rPr lang="en-US" altLang="en-US" dirty="0">
                <a:latin typeface="Calibri" pitchFamily="34" charset="0"/>
                <a:cs typeface="Calibri" pitchFamily="34" charset="0"/>
              </a:rPr>
              <a:t>Blurred vision</a:t>
            </a:r>
          </a:p>
        </p:txBody>
      </p:sp>
      <p:sp>
        <p:nvSpPr>
          <p:cNvPr id="123916" name="Rectangle 12"/>
          <p:cNvSpPr>
            <a:spLocks noChangeArrowheads="1"/>
          </p:cNvSpPr>
          <p:nvPr/>
        </p:nvSpPr>
        <p:spPr bwMode="auto">
          <a:xfrm>
            <a:off x="7726363" y="3216275"/>
            <a:ext cx="704577" cy="284269"/>
          </a:xfrm>
          <a:prstGeom prst="rect">
            <a:avLst/>
          </a:prstGeom>
          <a:noFill/>
          <a:ln w="9525">
            <a:noFill/>
            <a:miter lim="800000"/>
            <a:headEnd/>
            <a:tailEnd/>
          </a:ln>
          <a:effectLst/>
        </p:spPr>
        <p:txBody>
          <a:bodyPr wrap="none" lIns="3600" tIns="3600" rIns="3600" bIns="3600">
            <a:spAutoFit/>
          </a:bodyPr>
          <a:lstStyle/>
          <a:p>
            <a:pPr defTabSz="642938">
              <a:spcBef>
                <a:spcPct val="0"/>
              </a:spcBef>
            </a:pPr>
            <a:r>
              <a:rPr lang="en-US" altLang="en-US" dirty="0">
                <a:latin typeface="Calibri" pitchFamily="34" charset="0"/>
                <a:cs typeface="Calibri" pitchFamily="34" charset="0"/>
              </a:rPr>
              <a:t>Nausea</a:t>
            </a:r>
          </a:p>
        </p:txBody>
      </p:sp>
      <p:sp>
        <p:nvSpPr>
          <p:cNvPr id="123917" name="Rectangle 13"/>
          <p:cNvSpPr>
            <a:spLocks noChangeArrowheads="1"/>
          </p:cNvSpPr>
          <p:nvPr/>
        </p:nvSpPr>
        <p:spPr bwMode="auto">
          <a:xfrm rot="18794">
            <a:off x="6295178" y="3160192"/>
            <a:ext cx="809734" cy="505868"/>
          </a:xfrm>
          <a:prstGeom prst="rect">
            <a:avLst/>
          </a:prstGeom>
          <a:noFill/>
          <a:ln w="9525">
            <a:noFill/>
            <a:miter lim="800000"/>
            <a:headEnd/>
            <a:tailEnd/>
          </a:ln>
          <a:effectLst/>
        </p:spPr>
        <p:txBody>
          <a:bodyPr wrap="none" lIns="3600" tIns="3600" rIns="3600" bIns="3600">
            <a:spAutoFit/>
          </a:bodyPr>
          <a:lstStyle/>
          <a:p>
            <a:pPr algn="ctr" defTabSz="642938">
              <a:lnSpc>
                <a:spcPct val="90000"/>
              </a:lnSpc>
              <a:spcBef>
                <a:spcPct val="0"/>
              </a:spcBef>
            </a:pPr>
            <a:r>
              <a:rPr lang="en-US" altLang="en-US" b="1" dirty="0">
                <a:solidFill>
                  <a:schemeClr val="tx2"/>
                </a:solidFill>
                <a:latin typeface="Calibri" pitchFamily="34" charset="0"/>
                <a:cs typeface="Calibri" pitchFamily="34" charset="0"/>
              </a:rPr>
              <a:t>5-HT</a:t>
            </a:r>
            <a:r>
              <a:rPr lang="en-US" altLang="en-US" b="1" baseline="-25000" dirty="0">
                <a:solidFill>
                  <a:schemeClr val="tx2"/>
                </a:solidFill>
                <a:latin typeface="Calibri" pitchFamily="34" charset="0"/>
                <a:cs typeface="Calibri" pitchFamily="34" charset="0"/>
              </a:rPr>
              <a:t>3 </a:t>
            </a:r>
            <a:br>
              <a:rPr lang="en-US" altLang="en-US" b="1" baseline="-25000" dirty="0">
                <a:solidFill>
                  <a:schemeClr val="tx2"/>
                </a:solidFill>
                <a:latin typeface="Calibri" pitchFamily="34" charset="0"/>
                <a:cs typeface="Calibri" pitchFamily="34" charset="0"/>
              </a:rPr>
            </a:br>
            <a:r>
              <a:rPr lang="en-US" altLang="en-US" b="1" dirty="0">
                <a:solidFill>
                  <a:schemeClr val="tx2"/>
                </a:solidFill>
                <a:latin typeface="Calibri" pitchFamily="34" charset="0"/>
                <a:cs typeface="Calibri" pitchFamily="34" charset="0"/>
              </a:rPr>
              <a:t>agonism</a:t>
            </a:r>
          </a:p>
        </p:txBody>
      </p:sp>
      <p:sp>
        <p:nvSpPr>
          <p:cNvPr id="123918" name="Rectangle 14"/>
          <p:cNvSpPr>
            <a:spLocks noChangeArrowheads="1"/>
          </p:cNvSpPr>
          <p:nvPr/>
        </p:nvSpPr>
        <p:spPr bwMode="auto">
          <a:xfrm>
            <a:off x="7102475" y="4316413"/>
            <a:ext cx="1617135" cy="284269"/>
          </a:xfrm>
          <a:prstGeom prst="rect">
            <a:avLst/>
          </a:prstGeom>
          <a:noFill/>
          <a:ln w="9525">
            <a:noFill/>
            <a:miter lim="800000"/>
            <a:headEnd/>
            <a:tailEnd/>
          </a:ln>
          <a:effectLst/>
        </p:spPr>
        <p:txBody>
          <a:bodyPr wrap="none" lIns="3600" tIns="3600" rIns="3600" bIns="3600">
            <a:spAutoFit/>
          </a:bodyPr>
          <a:lstStyle/>
          <a:p>
            <a:pPr defTabSz="642938">
              <a:spcBef>
                <a:spcPct val="0"/>
              </a:spcBef>
              <a:spcAft>
                <a:spcPct val="15000"/>
              </a:spcAft>
            </a:pPr>
            <a:r>
              <a:rPr lang="en-US" altLang="en-US" dirty="0">
                <a:latin typeface="Calibri" pitchFamily="34" charset="0"/>
                <a:cs typeface="Calibri" pitchFamily="34" charset="0"/>
              </a:rPr>
              <a:t>Activating effects</a:t>
            </a:r>
          </a:p>
        </p:txBody>
      </p:sp>
      <p:sp>
        <p:nvSpPr>
          <p:cNvPr id="123919" name="Text Box 15"/>
          <p:cNvSpPr txBox="1">
            <a:spLocks noChangeArrowheads="1"/>
          </p:cNvSpPr>
          <p:nvPr/>
        </p:nvSpPr>
        <p:spPr bwMode="auto">
          <a:xfrm>
            <a:off x="5125637" y="4457701"/>
            <a:ext cx="1176693" cy="505868"/>
          </a:xfrm>
          <a:prstGeom prst="rect">
            <a:avLst/>
          </a:prstGeom>
          <a:noFill/>
          <a:ln w="9525">
            <a:noFill/>
            <a:miter lim="800000"/>
            <a:headEnd/>
            <a:tailEnd/>
          </a:ln>
          <a:effectLst/>
        </p:spPr>
        <p:txBody>
          <a:bodyPr wrap="none" lIns="3600" tIns="3600" rIns="3600" bIns="3600">
            <a:spAutoFit/>
          </a:bodyPr>
          <a:lstStyle/>
          <a:p>
            <a:pPr algn="ctr">
              <a:lnSpc>
                <a:spcPct val="90000"/>
              </a:lnSpc>
              <a:spcBef>
                <a:spcPct val="0"/>
              </a:spcBef>
            </a:pPr>
            <a:r>
              <a:rPr lang="en-US" altLang="en-US" b="1" dirty="0">
                <a:solidFill>
                  <a:schemeClr val="tx2"/>
                </a:solidFill>
                <a:latin typeface="Calibri" pitchFamily="34" charset="0"/>
                <a:cs typeface="Calibri" pitchFamily="34" charset="0"/>
              </a:rPr>
              <a:t>NE reuptake</a:t>
            </a:r>
          </a:p>
          <a:p>
            <a:pPr algn="ctr">
              <a:lnSpc>
                <a:spcPct val="90000"/>
              </a:lnSpc>
              <a:spcBef>
                <a:spcPct val="0"/>
              </a:spcBef>
            </a:pPr>
            <a:r>
              <a:rPr lang="en-US" altLang="en-US" b="1" dirty="0">
                <a:solidFill>
                  <a:schemeClr val="tx2"/>
                </a:solidFill>
                <a:latin typeface="Calibri" pitchFamily="34" charset="0"/>
                <a:cs typeface="Calibri" pitchFamily="34" charset="0"/>
              </a:rPr>
              <a:t>inhibition</a:t>
            </a:r>
          </a:p>
        </p:txBody>
      </p:sp>
      <p:sp>
        <p:nvSpPr>
          <p:cNvPr id="123920" name="Rectangle 16"/>
          <p:cNvSpPr>
            <a:spLocks noChangeArrowheads="1"/>
          </p:cNvSpPr>
          <p:nvPr/>
        </p:nvSpPr>
        <p:spPr bwMode="auto">
          <a:xfrm>
            <a:off x="3377452" y="5384800"/>
            <a:ext cx="1984286" cy="838267"/>
          </a:xfrm>
          <a:prstGeom prst="rect">
            <a:avLst/>
          </a:prstGeom>
          <a:noFill/>
          <a:ln w="9525">
            <a:noFill/>
            <a:miter lim="800000"/>
            <a:headEnd/>
            <a:tailEnd/>
          </a:ln>
          <a:effectLst/>
        </p:spPr>
        <p:txBody>
          <a:bodyPr wrap="none" lIns="3600" tIns="3600" rIns="3600" bIns="3600">
            <a:spAutoFit/>
          </a:bodyPr>
          <a:lstStyle/>
          <a:p>
            <a:pPr algn="ctr" defTabSz="642938">
              <a:spcBef>
                <a:spcPct val="0"/>
              </a:spcBef>
            </a:pPr>
            <a:r>
              <a:rPr lang="en-US" altLang="en-US" dirty="0">
                <a:latin typeface="Calibri" pitchFamily="34" charset="0"/>
                <a:cs typeface="Calibri" pitchFamily="34" charset="0"/>
              </a:rPr>
              <a:t>Postural hypotension</a:t>
            </a:r>
          </a:p>
          <a:p>
            <a:pPr algn="ctr" defTabSz="642938">
              <a:spcBef>
                <a:spcPct val="0"/>
              </a:spcBef>
            </a:pPr>
            <a:r>
              <a:rPr lang="en-US" altLang="en-US" dirty="0">
                <a:latin typeface="Calibri" pitchFamily="34" charset="0"/>
                <a:cs typeface="Calibri" pitchFamily="34" charset="0"/>
              </a:rPr>
              <a:t>Dizziness</a:t>
            </a:r>
          </a:p>
          <a:p>
            <a:pPr algn="ctr" defTabSz="642938">
              <a:spcBef>
                <a:spcPct val="0"/>
              </a:spcBef>
            </a:pPr>
            <a:r>
              <a:rPr lang="en-US" altLang="en-US" dirty="0">
                <a:latin typeface="Calibri" pitchFamily="34" charset="0"/>
                <a:cs typeface="Calibri" pitchFamily="34" charset="0"/>
              </a:rPr>
              <a:t>Reflex tachycardia</a:t>
            </a:r>
          </a:p>
        </p:txBody>
      </p:sp>
      <p:sp>
        <p:nvSpPr>
          <p:cNvPr id="123921" name="Rectangle 17"/>
          <p:cNvSpPr>
            <a:spLocks noChangeArrowheads="1"/>
          </p:cNvSpPr>
          <p:nvPr/>
        </p:nvSpPr>
        <p:spPr bwMode="auto">
          <a:xfrm>
            <a:off x="3810000" y="4632325"/>
            <a:ext cx="1338263" cy="561975"/>
          </a:xfrm>
          <a:prstGeom prst="rect">
            <a:avLst/>
          </a:prstGeom>
          <a:noFill/>
          <a:ln w="9525">
            <a:noFill/>
            <a:miter lim="800000"/>
            <a:headEnd/>
            <a:tailEnd/>
          </a:ln>
          <a:effectLst/>
        </p:spPr>
        <p:txBody>
          <a:bodyPr wrap="square" lIns="3600" tIns="3600" rIns="3600" bIns="3600">
            <a:spAutoFit/>
          </a:bodyPr>
          <a:lstStyle/>
          <a:p>
            <a:pPr algn="ctr" defTabSz="642938"/>
            <a:r>
              <a:rPr lang="el-GR" b="1" dirty="0">
                <a:solidFill>
                  <a:schemeClr val="tx2"/>
                </a:solidFill>
                <a:latin typeface="Calibri" pitchFamily="34" charset="0"/>
                <a:cs typeface="Calibri" pitchFamily="34" charset="0"/>
              </a:rPr>
              <a:t>α</a:t>
            </a:r>
            <a:r>
              <a:rPr lang="fr-FR" b="1" baseline="-25000" dirty="0">
                <a:solidFill>
                  <a:schemeClr val="tx2"/>
                </a:solidFill>
                <a:latin typeface="Calibri" pitchFamily="34" charset="0"/>
                <a:cs typeface="Calibri" pitchFamily="34" charset="0"/>
              </a:rPr>
              <a:t>2 </a:t>
            </a:r>
            <a:r>
              <a:rPr lang="fr-FR" b="1" dirty="0">
                <a:solidFill>
                  <a:schemeClr val="tx2"/>
                </a:solidFill>
                <a:latin typeface="Calibri" pitchFamily="34" charset="0"/>
                <a:cs typeface="Calibri" pitchFamily="34" charset="0"/>
              </a:rPr>
              <a:t>antagonism</a:t>
            </a:r>
          </a:p>
        </p:txBody>
      </p:sp>
      <p:sp>
        <p:nvSpPr>
          <p:cNvPr id="123922" name="Rectangle 18"/>
          <p:cNvSpPr>
            <a:spLocks noChangeArrowheads="1"/>
          </p:cNvSpPr>
          <p:nvPr/>
        </p:nvSpPr>
        <p:spPr bwMode="auto">
          <a:xfrm>
            <a:off x="2200275" y="5265738"/>
            <a:ext cx="818390" cy="284269"/>
          </a:xfrm>
          <a:prstGeom prst="rect">
            <a:avLst/>
          </a:prstGeom>
          <a:noFill/>
          <a:ln w="9525">
            <a:noFill/>
            <a:miter lim="800000"/>
            <a:headEnd/>
            <a:tailEnd/>
          </a:ln>
          <a:effectLst/>
        </p:spPr>
        <p:txBody>
          <a:bodyPr wrap="none" lIns="3600" tIns="3600" rIns="3600" bIns="3600">
            <a:spAutoFit/>
          </a:bodyPr>
          <a:lstStyle/>
          <a:p>
            <a:pPr algn="l" defTabSz="642938">
              <a:spcBef>
                <a:spcPct val="0"/>
              </a:spcBef>
            </a:pPr>
            <a:r>
              <a:rPr lang="en-US" altLang="en-US" dirty="0">
                <a:latin typeface="Calibri" pitchFamily="34" charset="0"/>
                <a:cs typeface="Calibri" pitchFamily="34" charset="0"/>
              </a:rPr>
              <a:t>Priapism</a:t>
            </a:r>
          </a:p>
        </p:txBody>
      </p:sp>
      <p:sp>
        <p:nvSpPr>
          <p:cNvPr id="123923" name="Rectangle 19"/>
          <p:cNvSpPr>
            <a:spLocks noChangeArrowheads="1"/>
          </p:cNvSpPr>
          <p:nvPr/>
        </p:nvSpPr>
        <p:spPr bwMode="auto">
          <a:xfrm>
            <a:off x="3827351" y="2400301"/>
            <a:ext cx="1192146" cy="505868"/>
          </a:xfrm>
          <a:prstGeom prst="rect">
            <a:avLst/>
          </a:prstGeom>
          <a:noFill/>
          <a:ln w="9525">
            <a:noFill/>
            <a:miter lim="800000"/>
            <a:headEnd/>
            <a:tailEnd/>
          </a:ln>
          <a:effectLst/>
        </p:spPr>
        <p:txBody>
          <a:bodyPr wrap="none" lIns="3600" tIns="3600" rIns="3600" bIns="3600">
            <a:spAutoFit/>
          </a:bodyPr>
          <a:lstStyle/>
          <a:p>
            <a:pPr algn="ctr" defTabSz="642938">
              <a:lnSpc>
                <a:spcPct val="90000"/>
              </a:lnSpc>
              <a:spcBef>
                <a:spcPct val="0"/>
              </a:spcBef>
            </a:pPr>
            <a:r>
              <a:rPr lang="en-US" altLang="en-US" b="1" dirty="0">
                <a:solidFill>
                  <a:schemeClr val="tx2"/>
                </a:solidFill>
                <a:latin typeface="Calibri" pitchFamily="34" charset="0"/>
                <a:cs typeface="Calibri" pitchFamily="34" charset="0"/>
              </a:rPr>
              <a:t>DA reuptake</a:t>
            </a:r>
          </a:p>
          <a:p>
            <a:pPr algn="ctr" defTabSz="642938">
              <a:lnSpc>
                <a:spcPct val="90000"/>
              </a:lnSpc>
              <a:spcBef>
                <a:spcPct val="0"/>
              </a:spcBef>
            </a:pPr>
            <a:r>
              <a:rPr lang="en-US" altLang="en-US" b="1" dirty="0">
                <a:solidFill>
                  <a:schemeClr val="tx2"/>
                </a:solidFill>
                <a:latin typeface="Calibri" pitchFamily="34" charset="0"/>
                <a:cs typeface="Calibri" pitchFamily="34" charset="0"/>
              </a:rPr>
              <a:t>inhibition</a:t>
            </a:r>
          </a:p>
        </p:txBody>
      </p:sp>
      <p:sp>
        <p:nvSpPr>
          <p:cNvPr id="123924" name="Rectangle 20"/>
          <p:cNvSpPr>
            <a:spLocks noChangeArrowheads="1"/>
          </p:cNvSpPr>
          <p:nvPr/>
        </p:nvSpPr>
        <p:spPr bwMode="auto">
          <a:xfrm>
            <a:off x="3224639" y="1527175"/>
            <a:ext cx="2207361" cy="284269"/>
          </a:xfrm>
          <a:prstGeom prst="rect">
            <a:avLst/>
          </a:prstGeom>
          <a:noFill/>
          <a:ln w="9525">
            <a:noFill/>
            <a:miter lim="800000"/>
            <a:headEnd/>
            <a:tailEnd/>
          </a:ln>
          <a:effectLst/>
        </p:spPr>
        <p:txBody>
          <a:bodyPr wrap="none" lIns="3600" tIns="3600" rIns="3600" bIns="3600">
            <a:spAutoFit/>
          </a:bodyPr>
          <a:lstStyle/>
          <a:p>
            <a:pPr algn="ctr" defTabSz="642938">
              <a:spcBef>
                <a:spcPct val="0"/>
              </a:spcBef>
            </a:pPr>
            <a:r>
              <a:rPr lang="en-US" altLang="en-US" dirty="0">
                <a:latin typeface="Calibri" pitchFamily="34" charset="0"/>
                <a:cs typeface="Calibri" pitchFamily="34" charset="0"/>
              </a:rPr>
              <a:t>Psychomotor activation</a:t>
            </a:r>
          </a:p>
        </p:txBody>
      </p:sp>
      <p:sp>
        <p:nvSpPr>
          <p:cNvPr id="123926" name="Freeform 22"/>
          <p:cNvSpPr>
            <a:spLocks/>
          </p:cNvSpPr>
          <p:nvPr/>
        </p:nvSpPr>
        <p:spPr bwMode="auto">
          <a:xfrm>
            <a:off x="873125" y="2693988"/>
            <a:ext cx="3662363" cy="1073150"/>
          </a:xfrm>
          <a:custGeom>
            <a:avLst/>
            <a:gdLst/>
            <a:ahLst/>
            <a:cxnLst>
              <a:cxn ang="0">
                <a:pos x="2447" y="729"/>
              </a:cxn>
              <a:cxn ang="0">
                <a:pos x="0" y="0"/>
              </a:cxn>
            </a:cxnLst>
            <a:rect l="0" t="0" r="r" b="b"/>
            <a:pathLst>
              <a:path w="2447" h="729">
                <a:moveTo>
                  <a:pt x="2447" y="729"/>
                </a:moveTo>
                <a:lnTo>
                  <a:pt x="0" y="0"/>
                </a:lnTo>
              </a:path>
            </a:pathLst>
          </a:custGeom>
          <a:noFill/>
          <a:ln w="12700" cap="flat" cmpd="sng">
            <a:solidFill>
              <a:schemeClr val="tx1"/>
            </a:solidFill>
            <a:prstDash val="solid"/>
            <a:round/>
            <a:headEnd type="none" w="med" len="med"/>
            <a:tailEnd type="none" w="med" len="med"/>
          </a:ln>
          <a:effectLst/>
        </p:spPr>
        <p:txBody>
          <a:bodyPr wrap="none" lIns="3600" tIns="3600" rIns="3600" bIns="3600">
            <a:spAutoFit/>
          </a:bodyPr>
          <a:lstStyle/>
          <a:p>
            <a:endParaRPr lang="en-US" dirty="0"/>
          </a:p>
        </p:txBody>
      </p:sp>
      <p:sp>
        <p:nvSpPr>
          <p:cNvPr id="123927" name="Freeform 23"/>
          <p:cNvSpPr>
            <a:spLocks/>
          </p:cNvSpPr>
          <p:nvPr/>
        </p:nvSpPr>
        <p:spPr bwMode="auto">
          <a:xfrm>
            <a:off x="2411413" y="1739900"/>
            <a:ext cx="2109788" cy="2025650"/>
          </a:xfrm>
          <a:custGeom>
            <a:avLst/>
            <a:gdLst/>
            <a:ahLst/>
            <a:cxnLst>
              <a:cxn ang="0">
                <a:pos x="1409" y="1376"/>
              </a:cxn>
              <a:cxn ang="0">
                <a:pos x="0" y="0"/>
              </a:cxn>
            </a:cxnLst>
            <a:rect l="0" t="0" r="r" b="b"/>
            <a:pathLst>
              <a:path w="1409" h="1376">
                <a:moveTo>
                  <a:pt x="1409" y="1376"/>
                </a:moveTo>
                <a:lnTo>
                  <a:pt x="0" y="0"/>
                </a:lnTo>
              </a:path>
            </a:pathLst>
          </a:custGeom>
          <a:noFill/>
          <a:ln w="12700" cap="flat" cmpd="sng">
            <a:solidFill>
              <a:schemeClr val="tx1"/>
            </a:solidFill>
            <a:prstDash val="solid"/>
            <a:round/>
            <a:headEnd type="none" w="med" len="med"/>
            <a:tailEnd type="none" w="med" len="med"/>
          </a:ln>
          <a:effectLst/>
        </p:spPr>
        <p:txBody>
          <a:bodyPr wrap="none" lIns="3600" tIns="3600" rIns="3600" bIns="3600">
            <a:spAutoFit/>
          </a:bodyPr>
          <a:lstStyle/>
          <a:p>
            <a:endParaRPr lang="en-US" dirty="0"/>
          </a:p>
        </p:txBody>
      </p:sp>
      <p:sp>
        <p:nvSpPr>
          <p:cNvPr id="123928" name="Line 24"/>
          <p:cNvSpPr>
            <a:spLocks noChangeShapeType="1"/>
          </p:cNvSpPr>
          <p:nvPr/>
        </p:nvSpPr>
        <p:spPr bwMode="auto">
          <a:xfrm flipH="1">
            <a:off x="1485900" y="3773488"/>
            <a:ext cx="3043238" cy="1568450"/>
          </a:xfrm>
          <a:prstGeom prst="line">
            <a:avLst/>
          </a:prstGeom>
          <a:noFill/>
          <a:ln w="12700">
            <a:solidFill>
              <a:schemeClr val="tx1"/>
            </a:solidFill>
            <a:round/>
            <a:headEnd/>
            <a:tailEnd/>
          </a:ln>
          <a:effectLst/>
        </p:spPr>
        <p:txBody>
          <a:bodyPr wrap="none" lIns="3600" tIns="3600" rIns="3600" bIns="3600">
            <a:spAutoFit/>
          </a:bodyPr>
          <a:lstStyle/>
          <a:p>
            <a:endParaRPr lang="en-US" dirty="0"/>
          </a:p>
        </p:txBody>
      </p:sp>
      <p:sp>
        <p:nvSpPr>
          <p:cNvPr id="123929" name="Line 25"/>
          <p:cNvSpPr>
            <a:spLocks noChangeShapeType="1"/>
          </p:cNvSpPr>
          <p:nvPr/>
        </p:nvSpPr>
        <p:spPr bwMode="auto">
          <a:xfrm flipH="1">
            <a:off x="2946400" y="3773488"/>
            <a:ext cx="1566863" cy="2178050"/>
          </a:xfrm>
          <a:prstGeom prst="line">
            <a:avLst/>
          </a:prstGeom>
          <a:noFill/>
          <a:ln w="12700">
            <a:solidFill>
              <a:schemeClr val="tx1"/>
            </a:solidFill>
            <a:round/>
            <a:headEnd/>
            <a:tailEnd/>
          </a:ln>
          <a:effectLst/>
        </p:spPr>
        <p:txBody>
          <a:bodyPr wrap="none" lIns="3600" tIns="3600" rIns="3600" bIns="3600">
            <a:spAutoFit/>
          </a:bodyPr>
          <a:lstStyle/>
          <a:p>
            <a:endParaRPr lang="en-US" dirty="0"/>
          </a:p>
        </p:txBody>
      </p:sp>
      <p:sp>
        <p:nvSpPr>
          <p:cNvPr id="123930" name="Line 26"/>
          <p:cNvSpPr>
            <a:spLocks noChangeShapeType="1"/>
          </p:cNvSpPr>
          <p:nvPr/>
        </p:nvSpPr>
        <p:spPr bwMode="auto">
          <a:xfrm>
            <a:off x="4529138" y="3773488"/>
            <a:ext cx="1089025" cy="2284413"/>
          </a:xfrm>
          <a:prstGeom prst="line">
            <a:avLst/>
          </a:prstGeom>
          <a:noFill/>
          <a:ln w="12700">
            <a:solidFill>
              <a:schemeClr val="tx1"/>
            </a:solidFill>
            <a:round/>
            <a:headEnd/>
            <a:tailEnd/>
          </a:ln>
          <a:effectLst/>
        </p:spPr>
        <p:txBody>
          <a:bodyPr wrap="none" lIns="3600" tIns="3600" rIns="3600" bIns="3600">
            <a:spAutoFit/>
          </a:bodyPr>
          <a:lstStyle/>
          <a:p>
            <a:endParaRPr lang="en-US" dirty="0"/>
          </a:p>
        </p:txBody>
      </p:sp>
      <p:sp>
        <p:nvSpPr>
          <p:cNvPr id="123931" name="Freeform 27"/>
          <p:cNvSpPr>
            <a:spLocks/>
          </p:cNvSpPr>
          <p:nvPr/>
        </p:nvSpPr>
        <p:spPr bwMode="auto">
          <a:xfrm>
            <a:off x="4513263" y="3773488"/>
            <a:ext cx="3478213" cy="1322388"/>
          </a:xfrm>
          <a:custGeom>
            <a:avLst/>
            <a:gdLst/>
            <a:ahLst/>
            <a:cxnLst>
              <a:cxn ang="0">
                <a:pos x="0" y="0"/>
              </a:cxn>
              <a:cxn ang="0">
                <a:pos x="2191" y="833"/>
              </a:cxn>
            </a:cxnLst>
            <a:rect l="0" t="0" r="r" b="b"/>
            <a:pathLst>
              <a:path w="2191" h="833">
                <a:moveTo>
                  <a:pt x="0" y="0"/>
                </a:moveTo>
                <a:lnTo>
                  <a:pt x="2191" y="833"/>
                </a:lnTo>
              </a:path>
            </a:pathLst>
          </a:custGeom>
          <a:noFill/>
          <a:ln w="12700">
            <a:solidFill>
              <a:schemeClr val="tx1"/>
            </a:solidFill>
            <a:round/>
            <a:headEnd/>
            <a:tailEnd/>
          </a:ln>
          <a:effectLst/>
        </p:spPr>
        <p:txBody>
          <a:bodyPr wrap="none" lIns="3600" tIns="3600" rIns="3600" bIns="3600">
            <a:spAutoFit/>
          </a:bodyPr>
          <a:lstStyle/>
          <a:p>
            <a:endParaRPr lang="en-US" dirty="0"/>
          </a:p>
        </p:txBody>
      </p:sp>
      <p:sp>
        <p:nvSpPr>
          <p:cNvPr id="123932" name="Line 28"/>
          <p:cNvSpPr>
            <a:spLocks noChangeShapeType="1"/>
          </p:cNvSpPr>
          <p:nvPr/>
        </p:nvSpPr>
        <p:spPr bwMode="auto">
          <a:xfrm>
            <a:off x="4521200" y="3773488"/>
            <a:ext cx="4160838" cy="1588"/>
          </a:xfrm>
          <a:prstGeom prst="line">
            <a:avLst/>
          </a:prstGeom>
          <a:noFill/>
          <a:ln w="12700">
            <a:solidFill>
              <a:schemeClr val="tx1"/>
            </a:solidFill>
            <a:round/>
            <a:headEnd/>
            <a:tailEnd/>
          </a:ln>
          <a:effectLst/>
        </p:spPr>
        <p:txBody>
          <a:bodyPr wrap="none" lIns="3600" tIns="3600" rIns="3600" bIns="3600">
            <a:spAutoFit/>
          </a:bodyPr>
          <a:lstStyle/>
          <a:p>
            <a:endParaRPr lang="en-US" dirty="0"/>
          </a:p>
        </p:txBody>
      </p:sp>
      <p:sp>
        <p:nvSpPr>
          <p:cNvPr id="123933" name="Line 29"/>
          <p:cNvSpPr>
            <a:spLocks noChangeShapeType="1"/>
          </p:cNvSpPr>
          <p:nvPr/>
        </p:nvSpPr>
        <p:spPr bwMode="auto">
          <a:xfrm flipV="1">
            <a:off x="4529138" y="2540000"/>
            <a:ext cx="3554413" cy="1239838"/>
          </a:xfrm>
          <a:prstGeom prst="line">
            <a:avLst/>
          </a:prstGeom>
          <a:noFill/>
          <a:ln w="12700">
            <a:solidFill>
              <a:schemeClr val="tx1"/>
            </a:solidFill>
            <a:round/>
            <a:headEnd/>
            <a:tailEnd/>
          </a:ln>
          <a:effectLst/>
        </p:spPr>
        <p:txBody>
          <a:bodyPr wrap="none" lIns="3600" tIns="3600" rIns="3600" bIns="3600">
            <a:spAutoFit/>
          </a:bodyPr>
          <a:lstStyle/>
          <a:p>
            <a:endParaRPr lang="en-US" dirty="0"/>
          </a:p>
        </p:txBody>
      </p:sp>
      <p:sp>
        <p:nvSpPr>
          <p:cNvPr id="123934" name="Line 30"/>
          <p:cNvSpPr>
            <a:spLocks noChangeShapeType="1"/>
          </p:cNvSpPr>
          <p:nvPr/>
        </p:nvSpPr>
        <p:spPr bwMode="auto">
          <a:xfrm flipV="1">
            <a:off x="4506913" y="1524000"/>
            <a:ext cx="1397000" cy="2249488"/>
          </a:xfrm>
          <a:prstGeom prst="line">
            <a:avLst/>
          </a:prstGeom>
          <a:noFill/>
          <a:ln w="12700">
            <a:solidFill>
              <a:schemeClr val="tx1"/>
            </a:solidFill>
            <a:round/>
            <a:headEnd/>
            <a:tailEnd/>
          </a:ln>
          <a:effectLst/>
        </p:spPr>
        <p:txBody>
          <a:bodyPr wrap="none" lIns="3600" tIns="3600" rIns="3600" bIns="3600">
            <a:spAutoFit/>
          </a:bodyPr>
          <a:lstStyle/>
          <a:p>
            <a:endParaRPr lang="en-US" dirty="0"/>
          </a:p>
        </p:txBody>
      </p:sp>
      <p:sp>
        <p:nvSpPr>
          <p:cNvPr id="123937" name="Rectangle 33"/>
          <p:cNvSpPr>
            <a:spLocks noChangeArrowheads="1"/>
          </p:cNvSpPr>
          <p:nvPr/>
        </p:nvSpPr>
        <p:spPr bwMode="auto">
          <a:xfrm>
            <a:off x="6149267" y="3812349"/>
            <a:ext cx="879304" cy="635135"/>
          </a:xfrm>
          <a:prstGeom prst="rect">
            <a:avLst/>
          </a:prstGeom>
          <a:noFill/>
          <a:ln w="9525">
            <a:noFill/>
            <a:miter lim="800000"/>
            <a:headEnd/>
            <a:tailEnd/>
          </a:ln>
          <a:effectLst/>
        </p:spPr>
        <p:txBody>
          <a:bodyPr wrap="none" lIns="3600" tIns="3600" rIns="3600" bIns="3600">
            <a:spAutoFit/>
          </a:bodyPr>
          <a:lstStyle/>
          <a:p>
            <a:pPr algn="ctr" defTabSz="642938">
              <a:lnSpc>
                <a:spcPct val="80000"/>
              </a:lnSpc>
              <a:spcBef>
                <a:spcPct val="0"/>
              </a:spcBef>
            </a:pPr>
            <a:r>
              <a:rPr lang="en-US" altLang="en-US" sz="1700" b="1" dirty="0">
                <a:solidFill>
                  <a:schemeClr val="tx2"/>
                </a:solidFill>
                <a:latin typeface="Calibri" pitchFamily="34" charset="0"/>
                <a:cs typeface="Calibri" pitchFamily="34" charset="0"/>
              </a:rPr>
              <a:t>5-HT</a:t>
            </a:r>
            <a:br>
              <a:rPr lang="en-US" altLang="en-US" sz="1700" b="1" dirty="0">
                <a:solidFill>
                  <a:schemeClr val="tx2"/>
                </a:solidFill>
                <a:latin typeface="Calibri" pitchFamily="34" charset="0"/>
                <a:cs typeface="Calibri" pitchFamily="34" charset="0"/>
              </a:rPr>
            </a:br>
            <a:r>
              <a:rPr lang="en-US" altLang="en-US" sz="1700" b="1" dirty="0">
                <a:solidFill>
                  <a:schemeClr val="tx2"/>
                </a:solidFill>
                <a:latin typeface="Calibri" pitchFamily="34" charset="0"/>
                <a:cs typeface="Calibri" pitchFamily="34" charset="0"/>
              </a:rPr>
              <a:t>reuptake</a:t>
            </a:r>
          </a:p>
          <a:p>
            <a:pPr algn="ctr" defTabSz="642938">
              <a:lnSpc>
                <a:spcPct val="80000"/>
              </a:lnSpc>
              <a:spcBef>
                <a:spcPct val="0"/>
              </a:spcBef>
            </a:pPr>
            <a:r>
              <a:rPr lang="en-US" altLang="en-US" sz="1700" b="1" dirty="0">
                <a:solidFill>
                  <a:schemeClr val="tx2"/>
                </a:solidFill>
                <a:latin typeface="Calibri" pitchFamily="34" charset="0"/>
                <a:cs typeface="Calibri" pitchFamily="34" charset="0"/>
              </a:rPr>
              <a:t>inhibition</a:t>
            </a:r>
          </a:p>
        </p:txBody>
      </p:sp>
      <p:sp>
        <p:nvSpPr>
          <p:cNvPr id="123938" name="Rectangle 34"/>
          <p:cNvSpPr>
            <a:spLocks noChangeArrowheads="1"/>
          </p:cNvSpPr>
          <p:nvPr/>
        </p:nvSpPr>
        <p:spPr bwMode="auto">
          <a:xfrm>
            <a:off x="2498725" y="2659063"/>
            <a:ext cx="1311275" cy="561975"/>
          </a:xfrm>
          <a:prstGeom prst="rect">
            <a:avLst/>
          </a:prstGeom>
          <a:noFill/>
          <a:ln w="9525">
            <a:noFill/>
            <a:miter lim="800000"/>
            <a:headEnd/>
            <a:tailEnd/>
          </a:ln>
          <a:effectLst/>
        </p:spPr>
        <p:txBody>
          <a:bodyPr wrap="square" lIns="3600" tIns="3600" rIns="3600" bIns="3600">
            <a:spAutoFit/>
          </a:bodyPr>
          <a:lstStyle/>
          <a:p>
            <a:pPr algn="ctr" defTabSz="642938"/>
            <a:r>
              <a:rPr lang="fr-FR" b="1" dirty="0">
                <a:solidFill>
                  <a:schemeClr val="tx2"/>
                </a:solidFill>
                <a:latin typeface="Calibri" pitchFamily="34" charset="0"/>
                <a:cs typeface="Calibri" pitchFamily="34" charset="0"/>
              </a:rPr>
              <a:t>H</a:t>
            </a:r>
            <a:r>
              <a:rPr lang="fr-FR" sz="2000" b="1" baseline="-25000" dirty="0">
                <a:solidFill>
                  <a:schemeClr val="tx2"/>
                </a:solidFill>
                <a:latin typeface="Calibri" pitchFamily="34" charset="0"/>
                <a:cs typeface="Calibri" pitchFamily="34" charset="0"/>
              </a:rPr>
              <a:t>1</a:t>
            </a:r>
            <a:r>
              <a:rPr lang="fr-FR" b="1" baseline="-25000" dirty="0">
                <a:solidFill>
                  <a:schemeClr val="tx2"/>
                </a:solidFill>
                <a:latin typeface="Calibri" pitchFamily="34" charset="0"/>
                <a:cs typeface="Calibri" pitchFamily="34" charset="0"/>
              </a:rPr>
              <a:t> </a:t>
            </a:r>
            <a:r>
              <a:rPr lang="fr-FR" b="1" dirty="0">
                <a:solidFill>
                  <a:schemeClr val="tx2"/>
                </a:solidFill>
                <a:latin typeface="Calibri" pitchFamily="34" charset="0"/>
                <a:cs typeface="Calibri" pitchFamily="34" charset="0"/>
              </a:rPr>
              <a:t>antagonism</a:t>
            </a:r>
          </a:p>
        </p:txBody>
      </p:sp>
      <p:sp>
        <p:nvSpPr>
          <p:cNvPr id="123939" name="Rectangle 35"/>
          <p:cNvSpPr>
            <a:spLocks noChangeArrowheads="1"/>
          </p:cNvSpPr>
          <p:nvPr/>
        </p:nvSpPr>
        <p:spPr bwMode="auto">
          <a:xfrm>
            <a:off x="2743200" y="4327525"/>
            <a:ext cx="1319213" cy="561975"/>
          </a:xfrm>
          <a:prstGeom prst="rect">
            <a:avLst/>
          </a:prstGeom>
          <a:noFill/>
          <a:ln w="9525">
            <a:noFill/>
            <a:miter lim="800000"/>
            <a:headEnd/>
            <a:tailEnd/>
          </a:ln>
          <a:effectLst/>
        </p:spPr>
        <p:txBody>
          <a:bodyPr wrap="square" lIns="3600" tIns="3600" rIns="3600" bIns="3600">
            <a:spAutoFit/>
          </a:bodyPr>
          <a:lstStyle/>
          <a:p>
            <a:pPr algn="ctr" defTabSz="642938"/>
            <a:r>
              <a:rPr lang="el-GR" b="1" dirty="0">
                <a:solidFill>
                  <a:schemeClr val="tx2"/>
                </a:solidFill>
                <a:latin typeface="Calibri" pitchFamily="34" charset="0"/>
                <a:cs typeface="Calibri" pitchFamily="34" charset="0"/>
              </a:rPr>
              <a:t>α</a:t>
            </a:r>
            <a:r>
              <a:rPr lang="fr-FR" sz="2000" b="1" baseline="-25000" dirty="0">
                <a:solidFill>
                  <a:schemeClr val="tx2"/>
                </a:solidFill>
                <a:latin typeface="Calibri" pitchFamily="34" charset="0"/>
                <a:cs typeface="Calibri" pitchFamily="34" charset="0"/>
              </a:rPr>
              <a:t>1</a:t>
            </a:r>
            <a:r>
              <a:rPr lang="fr-FR" b="1" baseline="-25000" dirty="0">
                <a:solidFill>
                  <a:schemeClr val="tx2"/>
                </a:solidFill>
                <a:latin typeface="Calibri" pitchFamily="34" charset="0"/>
                <a:cs typeface="Calibri" pitchFamily="34" charset="0"/>
              </a:rPr>
              <a:t> </a:t>
            </a:r>
            <a:r>
              <a:rPr lang="fr-FR" b="1" dirty="0">
                <a:solidFill>
                  <a:schemeClr val="tx2"/>
                </a:solidFill>
                <a:latin typeface="Calibri" pitchFamily="34" charset="0"/>
                <a:cs typeface="Calibri" pitchFamily="34" charset="0"/>
              </a:rPr>
              <a:t>antagonism</a:t>
            </a:r>
          </a:p>
        </p:txBody>
      </p:sp>
      <p:sp>
        <p:nvSpPr>
          <p:cNvPr id="123940" name="Rectangle 36"/>
          <p:cNvSpPr>
            <a:spLocks noChangeArrowheads="1"/>
          </p:cNvSpPr>
          <p:nvPr/>
        </p:nvSpPr>
        <p:spPr bwMode="auto">
          <a:xfrm>
            <a:off x="6535738" y="4946650"/>
            <a:ext cx="1015110" cy="284269"/>
          </a:xfrm>
          <a:prstGeom prst="rect">
            <a:avLst/>
          </a:prstGeom>
          <a:noFill/>
          <a:ln w="9525">
            <a:noFill/>
            <a:miter lim="800000"/>
            <a:headEnd/>
            <a:tailEnd/>
          </a:ln>
          <a:effectLst/>
        </p:spPr>
        <p:txBody>
          <a:bodyPr wrap="none" lIns="3600" tIns="3600" rIns="3600" bIns="3600">
            <a:spAutoFit/>
          </a:bodyPr>
          <a:lstStyle/>
          <a:p>
            <a:pPr algn="l" defTabSz="642938">
              <a:spcBef>
                <a:spcPct val="0"/>
              </a:spcBef>
            </a:pPr>
            <a:r>
              <a:rPr lang="en-US" altLang="en-US" dirty="0">
                <a:latin typeface="Calibri" pitchFamily="34" charset="0"/>
                <a:cs typeface="Calibri" pitchFamily="34" charset="0"/>
              </a:rPr>
              <a:t>Dry mouth</a:t>
            </a:r>
          </a:p>
        </p:txBody>
      </p:sp>
      <p:sp>
        <p:nvSpPr>
          <p:cNvPr id="123941" name="Rectangle 37"/>
          <p:cNvSpPr>
            <a:spLocks noChangeArrowheads="1"/>
          </p:cNvSpPr>
          <p:nvPr/>
        </p:nvSpPr>
        <p:spPr bwMode="auto">
          <a:xfrm>
            <a:off x="6373813" y="5175250"/>
            <a:ext cx="1633036" cy="284269"/>
          </a:xfrm>
          <a:prstGeom prst="rect">
            <a:avLst/>
          </a:prstGeom>
          <a:noFill/>
          <a:ln w="9525">
            <a:noFill/>
            <a:miter lim="800000"/>
            <a:headEnd/>
            <a:tailEnd/>
          </a:ln>
          <a:effectLst/>
        </p:spPr>
        <p:txBody>
          <a:bodyPr wrap="none" lIns="3600" tIns="3600" rIns="3600" bIns="3600">
            <a:spAutoFit/>
          </a:bodyPr>
          <a:lstStyle/>
          <a:p>
            <a:pPr algn="l" defTabSz="642938">
              <a:spcBef>
                <a:spcPct val="0"/>
              </a:spcBef>
            </a:pPr>
            <a:r>
              <a:rPr lang="en-US" altLang="en-US" dirty="0">
                <a:latin typeface="Calibri" pitchFamily="34" charset="0"/>
                <a:cs typeface="Calibri" pitchFamily="34" charset="0"/>
              </a:rPr>
              <a:t>Urinary retention</a:t>
            </a:r>
          </a:p>
        </p:txBody>
      </p:sp>
      <p:sp>
        <p:nvSpPr>
          <p:cNvPr id="123942" name="Rectangle 38"/>
          <p:cNvSpPr>
            <a:spLocks noChangeArrowheads="1"/>
          </p:cNvSpPr>
          <p:nvPr/>
        </p:nvSpPr>
        <p:spPr bwMode="auto">
          <a:xfrm>
            <a:off x="6008688" y="5403850"/>
            <a:ext cx="1617135" cy="284269"/>
          </a:xfrm>
          <a:prstGeom prst="rect">
            <a:avLst/>
          </a:prstGeom>
          <a:noFill/>
          <a:ln w="9525">
            <a:noFill/>
            <a:miter lim="800000"/>
            <a:headEnd/>
            <a:tailEnd/>
          </a:ln>
          <a:effectLst/>
        </p:spPr>
        <p:txBody>
          <a:bodyPr wrap="none" lIns="3600" tIns="3600" rIns="3600" bIns="3600">
            <a:spAutoFit/>
          </a:bodyPr>
          <a:lstStyle/>
          <a:p>
            <a:pPr algn="l" defTabSz="642938">
              <a:spcBef>
                <a:spcPct val="0"/>
              </a:spcBef>
            </a:pPr>
            <a:r>
              <a:rPr lang="en-US" altLang="en-US" dirty="0">
                <a:latin typeface="Calibri" pitchFamily="34" charset="0"/>
                <a:cs typeface="Calibri" pitchFamily="34" charset="0"/>
              </a:rPr>
              <a:t>Activating effects</a:t>
            </a:r>
          </a:p>
        </p:txBody>
      </p:sp>
      <p:sp>
        <p:nvSpPr>
          <p:cNvPr id="123943" name="Rectangle 39"/>
          <p:cNvSpPr>
            <a:spLocks noChangeArrowheads="1"/>
          </p:cNvSpPr>
          <p:nvPr/>
        </p:nvSpPr>
        <p:spPr bwMode="auto">
          <a:xfrm>
            <a:off x="5524500" y="5664200"/>
            <a:ext cx="1839310" cy="242719"/>
          </a:xfrm>
          <a:prstGeom prst="rect">
            <a:avLst/>
          </a:prstGeom>
          <a:noFill/>
          <a:ln w="9525">
            <a:noFill/>
            <a:miter lim="800000"/>
            <a:headEnd/>
            <a:tailEnd/>
          </a:ln>
          <a:effectLst/>
        </p:spPr>
        <p:txBody>
          <a:bodyPr wrap="none" lIns="3600" tIns="3600" rIns="3600" bIns="3600">
            <a:spAutoFit/>
          </a:bodyPr>
          <a:lstStyle/>
          <a:p>
            <a:pPr defTabSz="642938">
              <a:lnSpc>
                <a:spcPct val="85000"/>
              </a:lnSpc>
              <a:spcBef>
                <a:spcPct val="0"/>
              </a:spcBef>
            </a:pPr>
            <a:r>
              <a:rPr lang="en-US" altLang="en-US" dirty="0">
                <a:latin typeface="Calibri" pitchFamily="34" charset="0"/>
                <a:cs typeface="Calibri" pitchFamily="34" charset="0"/>
              </a:rPr>
              <a:t>Tremor-CV troubles</a:t>
            </a:r>
          </a:p>
        </p:txBody>
      </p:sp>
      <p:sp>
        <p:nvSpPr>
          <p:cNvPr id="123944" name="Rectangle 40"/>
          <p:cNvSpPr>
            <a:spLocks noChangeArrowheads="1"/>
          </p:cNvSpPr>
          <p:nvPr/>
        </p:nvSpPr>
        <p:spPr bwMode="auto">
          <a:xfrm>
            <a:off x="5710238" y="1928813"/>
            <a:ext cx="1757429" cy="284269"/>
          </a:xfrm>
          <a:prstGeom prst="rect">
            <a:avLst/>
          </a:prstGeom>
          <a:noFill/>
          <a:ln w="9525">
            <a:noFill/>
            <a:miter lim="800000"/>
            <a:headEnd/>
            <a:tailEnd/>
          </a:ln>
          <a:effectLst/>
        </p:spPr>
        <p:txBody>
          <a:bodyPr wrap="none" lIns="3600" tIns="3600" rIns="3600" bIns="3600">
            <a:spAutoFit/>
          </a:bodyPr>
          <a:lstStyle/>
          <a:p>
            <a:pPr algn="l" defTabSz="642938">
              <a:spcBef>
                <a:spcPct val="0"/>
              </a:spcBef>
            </a:pPr>
            <a:r>
              <a:rPr lang="en-US" altLang="en-US" dirty="0">
                <a:latin typeface="Calibri" pitchFamily="34" charset="0"/>
                <a:cs typeface="Calibri" pitchFamily="34" charset="0"/>
              </a:rPr>
              <a:t>Sexual dysfunction</a:t>
            </a:r>
          </a:p>
        </p:txBody>
      </p:sp>
      <p:sp>
        <p:nvSpPr>
          <p:cNvPr id="123945" name="Rectangle 41"/>
          <p:cNvSpPr>
            <a:spLocks noChangeArrowheads="1"/>
          </p:cNvSpPr>
          <p:nvPr/>
        </p:nvSpPr>
        <p:spPr bwMode="auto">
          <a:xfrm>
            <a:off x="7288213" y="4037013"/>
            <a:ext cx="1461836" cy="284269"/>
          </a:xfrm>
          <a:prstGeom prst="rect">
            <a:avLst/>
          </a:prstGeom>
          <a:noFill/>
          <a:ln w="9525">
            <a:noFill/>
            <a:miter lim="800000"/>
            <a:headEnd/>
            <a:tailEnd/>
          </a:ln>
          <a:effectLst/>
        </p:spPr>
        <p:txBody>
          <a:bodyPr wrap="none" lIns="3600" tIns="3600" rIns="3600" bIns="3600">
            <a:spAutoFit/>
          </a:bodyPr>
          <a:lstStyle/>
          <a:p>
            <a:pPr defTabSz="642938">
              <a:spcBef>
                <a:spcPct val="0"/>
              </a:spcBef>
              <a:spcAft>
                <a:spcPct val="15000"/>
              </a:spcAft>
            </a:pPr>
            <a:r>
              <a:rPr lang="en-US" altLang="en-US" dirty="0">
                <a:latin typeface="Calibri" pitchFamily="34" charset="0"/>
                <a:cs typeface="Calibri" pitchFamily="34" charset="0"/>
              </a:rPr>
              <a:t>GI disturbances</a:t>
            </a:r>
          </a:p>
        </p:txBody>
      </p:sp>
      <p:sp>
        <p:nvSpPr>
          <p:cNvPr id="123946" name="Text Box 42"/>
          <p:cNvSpPr txBox="1">
            <a:spLocks noChangeArrowheads="1"/>
          </p:cNvSpPr>
          <p:nvPr/>
        </p:nvSpPr>
        <p:spPr bwMode="auto">
          <a:xfrm>
            <a:off x="1682937" y="2001838"/>
            <a:ext cx="1048966" cy="561268"/>
          </a:xfrm>
          <a:prstGeom prst="rect">
            <a:avLst/>
          </a:prstGeom>
          <a:noFill/>
          <a:ln w="9525">
            <a:noFill/>
            <a:miter lim="800000"/>
            <a:headEnd/>
            <a:tailEnd/>
          </a:ln>
          <a:effectLst/>
        </p:spPr>
        <p:txBody>
          <a:bodyPr wrap="none" lIns="3600" tIns="3600" rIns="3600" bIns="3600">
            <a:spAutoFit/>
          </a:bodyPr>
          <a:lstStyle/>
          <a:p>
            <a:pPr algn="ctr" defTabSz="642938">
              <a:spcBef>
                <a:spcPct val="0"/>
              </a:spcBef>
            </a:pPr>
            <a:r>
              <a:rPr lang="en-US" altLang="en-US" dirty="0">
                <a:latin typeface="Calibri" pitchFamily="34" charset="0"/>
                <a:cs typeface="Calibri" pitchFamily="34" charset="0"/>
              </a:rPr>
              <a:t>Sedation/</a:t>
            </a:r>
            <a:br>
              <a:rPr lang="en-US" altLang="en-US" dirty="0">
                <a:latin typeface="Calibri" pitchFamily="34" charset="0"/>
                <a:cs typeface="Calibri" pitchFamily="34" charset="0"/>
              </a:rPr>
            </a:br>
            <a:r>
              <a:rPr lang="en-US" altLang="en-US" dirty="0">
                <a:latin typeface="Calibri" pitchFamily="34" charset="0"/>
                <a:cs typeface="Calibri" pitchFamily="34" charset="0"/>
              </a:rPr>
              <a:t>drowsiness</a:t>
            </a:r>
          </a:p>
        </p:txBody>
      </p:sp>
      <p:sp>
        <p:nvSpPr>
          <p:cNvPr id="123947" name="Rectangle 43"/>
          <p:cNvSpPr>
            <a:spLocks noChangeArrowheads="1"/>
          </p:cNvSpPr>
          <p:nvPr/>
        </p:nvSpPr>
        <p:spPr bwMode="auto">
          <a:xfrm>
            <a:off x="596900" y="3375025"/>
            <a:ext cx="1015110" cy="242719"/>
          </a:xfrm>
          <a:prstGeom prst="rect">
            <a:avLst/>
          </a:prstGeom>
          <a:noFill/>
          <a:ln w="9525">
            <a:noFill/>
            <a:miter lim="800000"/>
            <a:headEnd/>
            <a:tailEnd/>
          </a:ln>
          <a:effectLst/>
        </p:spPr>
        <p:txBody>
          <a:bodyPr wrap="none" lIns="3600" tIns="3600" rIns="3600" bIns="3600">
            <a:spAutoFit/>
          </a:bodyPr>
          <a:lstStyle/>
          <a:p>
            <a:pPr algn="l" defTabSz="642938">
              <a:lnSpc>
                <a:spcPct val="85000"/>
              </a:lnSpc>
              <a:spcBef>
                <a:spcPct val="0"/>
              </a:spcBef>
              <a:spcAft>
                <a:spcPct val="40000"/>
              </a:spcAft>
            </a:pPr>
            <a:r>
              <a:rPr lang="en-US" altLang="en-US" dirty="0">
                <a:latin typeface="Calibri" pitchFamily="34" charset="0"/>
                <a:cs typeface="Calibri" pitchFamily="34" charset="0"/>
              </a:rPr>
              <a:t>Dry mouth</a:t>
            </a:r>
          </a:p>
        </p:txBody>
      </p:sp>
      <p:sp>
        <p:nvSpPr>
          <p:cNvPr id="123948" name="Rectangle 44"/>
          <p:cNvSpPr>
            <a:spLocks noChangeArrowheads="1"/>
          </p:cNvSpPr>
          <p:nvPr/>
        </p:nvSpPr>
        <p:spPr bwMode="auto">
          <a:xfrm>
            <a:off x="534988" y="3687763"/>
            <a:ext cx="1195224" cy="242719"/>
          </a:xfrm>
          <a:prstGeom prst="rect">
            <a:avLst/>
          </a:prstGeom>
          <a:noFill/>
          <a:ln w="9525">
            <a:noFill/>
            <a:miter lim="800000"/>
            <a:headEnd/>
            <a:tailEnd/>
          </a:ln>
          <a:effectLst/>
        </p:spPr>
        <p:txBody>
          <a:bodyPr wrap="none" lIns="3600" tIns="3600" rIns="3600" bIns="3600">
            <a:spAutoFit/>
          </a:bodyPr>
          <a:lstStyle/>
          <a:p>
            <a:pPr algn="l" defTabSz="642938">
              <a:lnSpc>
                <a:spcPct val="85000"/>
              </a:lnSpc>
              <a:spcBef>
                <a:spcPct val="0"/>
              </a:spcBef>
              <a:spcAft>
                <a:spcPct val="40000"/>
              </a:spcAft>
            </a:pPr>
            <a:r>
              <a:rPr lang="en-US" altLang="en-US" dirty="0">
                <a:latin typeface="Calibri" pitchFamily="34" charset="0"/>
                <a:cs typeface="Calibri" pitchFamily="34" charset="0"/>
              </a:rPr>
              <a:t>Constipation</a:t>
            </a:r>
          </a:p>
        </p:txBody>
      </p:sp>
      <p:sp>
        <p:nvSpPr>
          <p:cNvPr id="123949" name="Rectangle 45"/>
          <p:cNvSpPr>
            <a:spLocks noChangeArrowheads="1"/>
          </p:cNvSpPr>
          <p:nvPr/>
        </p:nvSpPr>
        <p:spPr bwMode="auto">
          <a:xfrm>
            <a:off x="238540" y="4022725"/>
            <a:ext cx="1622392" cy="242719"/>
          </a:xfrm>
          <a:prstGeom prst="rect">
            <a:avLst/>
          </a:prstGeom>
          <a:noFill/>
          <a:ln w="9525">
            <a:noFill/>
            <a:miter lim="800000"/>
            <a:headEnd/>
            <a:tailEnd/>
          </a:ln>
          <a:effectLst/>
        </p:spPr>
        <p:txBody>
          <a:bodyPr wrap="none" lIns="3600" tIns="3600" rIns="3600" bIns="3600">
            <a:spAutoFit/>
          </a:bodyPr>
          <a:lstStyle/>
          <a:p>
            <a:pPr algn="l" defTabSz="642938">
              <a:lnSpc>
                <a:spcPct val="85000"/>
              </a:lnSpc>
              <a:spcBef>
                <a:spcPct val="0"/>
              </a:spcBef>
              <a:spcAft>
                <a:spcPct val="40000"/>
              </a:spcAft>
            </a:pPr>
            <a:r>
              <a:rPr lang="en-US" altLang="en-US" dirty="0">
                <a:latin typeface="Calibri" pitchFamily="34" charset="0"/>
                <a:cs typeface="Calibri" pitchFamily="34" charset="0"/>
              </a:rPr>
              <a:t>Sinus </a:t>
            </a:r>
            <a:r>
              <a:rPr lang="en-US" altLang="en-US" dirty="0" smtClean="0">
                <a:latin typeface="Calibri" pitchFamily="34" charset="0"/>
                <a:cs typeface="Calibri" pitchFamily="34" charset="0"/>
              </a:rPr>
              <a:t>tachycardia</a:t>
            </a:r>
            <a:endParaRPr lang="en-US" altLang="en-US" dirty="0">
              <a:latin typeface="Calibri" pitchFamily="34" charset="0"/>
              <a:cs typeface="Calibri" pitchFamily="34" charset="0"/>
            </a:endParaRPr>
          </a:p>
        </p:txBody>
      </p:sp>
      <p:sp>
        <p:nvSpPr>
          <p:cNvPr id="123950" name="Rectangle 46"/>
          <p:cNvSpPr>
            <a:spLocks noChangeArrowheads="1"/>
          </p:cNvSpPr>
          <p:nvPr/>
        </p:nvSpPr>
        <p:spPr bwMode="auto">
          <a:xfrm>
            <a:off x="457200" y="4327525"/>
            <a:ext cx="1633036" cy="242719"/>
          </a:xfrm>
          <a:prstGeom prst="rect">
            <a:avLst/>
          </a:prstGeom>
          <a:noFill/>
          <a:ln w="9525">
            <a:noFill/>
            <a:miter lim="800000"/>
            <a:headEnd/>
            <a:tailEnd/>
          </a:ln>
          <a:effectLst/>
        </p:spPr>
        <p:txBody>
          <a:bodyPr wrap="none" lIns="3600" tIns="3600" rIns="3600" bIns="3600">
            <a:spAutoFit/>
          </a:bodyPr>
          <a:lstStyle/>
          <a:p>
            <a:pPr algn="l" defTabSz="642938">
              <a:lnSpc>
                <a:spcPct val="85000"/>
              </a:lnSpc>
              <a:spcBef>
                <a:spcPct val="0"/>
              </a:spcBef>
              <a:spcAft>
                <a:spcPct val="40000"/>
              </a:spcAft>
            </a:pPr>
            <a:r>
              <a:rPr lang="en-US" altLang="en-US" dirty="0">
                <a:latin typeface="Calibri" pitchFamily="34" charset="0"/>
                <a:cs typeface="Calibri" pitchFamily="34" charset="0"/>
              </a:rPr>
              <a:t>Urinary retention</a:t>
            </a:r>
          </a:p>
        </p:txBody>
      </p:sp>
      <p:sp>
        <p:nvSpPr>
          <p:cNvPr id="123951" name="Rectangle 47"/>
          <p:cNvSpPr>
            <a:spLocks noChangeArrowheads="1"/>
          </p:cNvSpPr>
          <p:nvPr/>
        </p:nvSpPr>
        <p:spPr bwMode="auto">
          <a:xfrm>
            <a:off x="457200" y="4632325"/>
            <a:ext cx="1961460" cy="242719"/>
          </a:xfrm>
          <a:prstGeom prst="rect">
            <a:avLst/>
          </a:prstGeom>
          <a:noFill/>
          <a:ln w="9525">
            <a:noFill/>
            <a:miter lim="800000"/>
            <a:headEnd/>
            <a:tailEnd/>
          </a:ln>
          <a:effectLst/>
        </p:spPr>
        <p:txBody>
          <a:bodyPr wrap="none" lIns="3600" tIns="3600" rIns="3600" bIns="3600">
            <a:spAutoFit/>
          </a:bodyPr>
          <a:lstStyle/>
          <a:p>
            <a:pPr algn="l" defTabSz="642938">
              <a:lnSpc>
                <a:spcPct val="85000"/>
              </a:lnSpc>
              <a:spcBef>
                <a:spcPct val="0"/>
              </a:spcBef>
              <a:spcAft>
                <a:spcPct val="40000"/>
              </a:spcAft>
            </a:pPr>
            <a:r>
              <a:rPr lang="en-US" altLang="en-US" dirty="0">
                <a:latin typeface="Calibri" pitchFamily="34" charset="0"/>
                <a:cs typeface="Calibri" pitchFamily="34" charset="0"/>
              </a:rPr>
              <a:t>Memory dysfunction</a:t>
            </a:r>
          </a:p>
        </p:txBody>
      </p:sp>
      <p:sp>
        <p:nvSpPr>
          <p:cNvPr id="123952" name="Rectangle 48"/>
          <p:cNvSpPr>
            <a:spLocks noChangeArrowheads="1"/>
          </p:cNvSpPr>
          <p:nvPr/>
        </p:nvSpPr>
        <p:spPr bwMode="auto">
          <a:xfrm>
            <a:off x="3506903" y="1836738"/>
            <a:ext cx="1641244" cy="284269"/>
          </a:xfrm>
          <a:prstGeom prst="rect">
            <a:avLst/>
          </a:prstGeom>
          <a:noFill/>
          <a:ln w="9525">
            <a:noFill/>
            <a:miter lim="800000"/>
            <a:headEnd/>
            <a:tailEnd/>
          </a:ln>
          <a:effectLst/>
        </p:spPr>
        <p:txBody>
          <a:bodyPr wrap="none" lIns="3600" tIns="3600" rIns="3600" bIns="3600">
            <a:spAutoFit/>
          </a:bodyPr>
          <a:lstStyle/>
          <a:p>
            <a:pPr algn="ctr" defTabSz="642938">
              <a:spcBef>
                <a:spcPct val="0"/>
              </a:spcBef>
            </a:pPr>
            <a:r>
              <a:rPr lang="en-US" altLang="en-US" dirty="0">
                <a:latin typeface="Calibri" pitchFamily="34" charset="0"/>
                <a:cs typeface="Calibri" pitchFamily="34" charset="0"/>
              </a:rPr>
              <a:t>Psychosis - Abuse</a:t>
            </a:r>
          </a:p>
        </p:txBody>
      </p:sp>
      <p:sp>
        <p:nvSpPr>
          <p:cNvPr id="49" name="Oval 48"/>
          <p:cNvSpPr/>
          <p:nvPr/>
        </p:nvSpPr>
        <p:spPr>
          <a:xfrm>
            <a:off x="3352800" y="3184525"/>
            <a:ext cx="2362200" cy="1143000"/>
          </a:xfrm>
          <a:prstGeom prst="ellipse">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936" name="Rectangle 32"/>
          <p:cNvSpPr>
            <a:spLocks noChangeArrowheads="1"/>
          </p:cNvSpPr>
          <p:nvPr/>
        </p:nvSpPr>
        <p:spPr bwMode="ltGray">
          <a:xfrm>
            <a:off x="3818266" y="3413125"/>
            <a:ext cx="1524930" cy="644368"/>
          </a:xfrm>
          <a:prstGeom prst="rect">
            <a:avLst/>
          </a:prstGeom>
          <a:noFill/>
          <a:ln w="9525">
            <a:noFill/>
            <a:miter lim="800000"/>
            <a:headEnd/>
            <a:tailEnd/>
          </a:ln>
          <a:effectLst/>
        </p:spPr>
        <p:txBody>
          <a:bodyPr wrap="none" lIns="3600" tIns="3600" rIns="3600" bIns="3600">
            <a:spAutoFit/>
          </a:bodyPr>
          <a:lstStyle/>
          <a:p>
            <a:pPr algn="ctr" defTabSz="642938">
              <a:lnSpc>
                <a:spcPct val="115000"/>
              </a:lnSpc>
              <a:spcBef>
                <a:spcPct val="0"/>
              </a:spcBef>
            </a:pPr>
            <a:r>
              <a:rPr lang="en-US" altLang="en-US" sz="1800" b="1" dirty="0">
                <a:latin typeface="Calibri" pitchFamily="34" charset="0"/>
                <a:cs typeface="Calibri" pitchFamily="34" charset="0"/>
              </a:rPr>
              <a:t>Traditional</a:t>
            </a:r>
          </a:p>
          <a:p>
            <a:pPr algn="ctr" defTabSz="642938">
              <a:lnSpc>
                <a:spcPct val="115000"/>
              </a:lnSpc>
              <a:spcBef>
                <a:spcPct val="0"/>
              </a:spcBef>
            </a:pPr>
            <a:r>
              <a:rPr lang="en-US" altLang="en-US" sz="1800" b="1" dirty="0">
                <a:latin typeface="Calibri" pitchFamily="34" charset="0"/>
                <a:cs typeface="Calibri" pitchFamily="34" charset="0"/>
              </a:rPr>
              <a:t>antidepressants</a:t>
            </a:r>
          </a:p>
        </p:txBody>
      </p:sp>
      <p:sp>
        <p:nvSpPr>
          <p:cNvPr id="51" name="Title 50"/>
          <p:cNvSpPr>
            <a:spLocks noGrp="1"/>
          </p:cNvSpPr>
          <p:nvPr>
            <p:ph type="title"/>
          </p:nvPr>
        </p:nvSpPr>
        <p:spPr>
          <a:xfrm>
            <a:off x="762000" y="274320"/>
            <a:ext cx="8382000" cy="1143000"/>
          </a:xfrm>
        </p:spPr>
        <p:txBody>
          <a:bodyPr>
            <a:noAutofit/>
          </a:bodyPr>
          <a:lstStyle/>
          <a:p>
            <a:r>
              <a:rPr lang="fr-FR" sz="3500" dirty="0" smtClean="0"/>
              <a:t>Adverse Effects Linked to Neurotransmitter </a:t>
            </a:r>
            <a:br>
              <a:rPr lang="fr-FR" sz="3500" dirty="0" smtClean="0"/>
            </a:br>
            <a:r>
              <a:rPr lang="fr-FR" sz="3500" dirty="0" smtClean="0"/>
              <a:t>Activity and Receptor Binding</a:t>
            </a:r>
            <a:endParaRPr lang="en-US" sz="3500" dirty="0"/>
          </a:p>
        </p:txBody>
      </p:sp>
      <p:sp>
        <p:nvSpPr>
          <p:cNvPr id="48" name="Rectangle 47"/>
          <p:cNvSpPr/>
          <p:nvPr/>
        </p:nvSpPr>
        <p:spPr>
          <a:xfrm>
            <a:off x="0" y="6400800"/>
            <a:ext cx="9144000" cy="276999"/>
          </a:xfrm>
          <a:prstGeom prst="rect">
            <a:avLst/>
          </a:prstGeom>
        </p:spPr>
        <p:txBody>
          <a:bodyPr wrap="square" anchor="t">
            <a:spAutoFit/>
          </a:bodyPr>
          <a:lstStyle/>
          <a:p>
            <a:pPr algn="ctr"/>
            <a:r>
              <a:rPr lang="en-US" sz="1200" dirty="0" err="1" smtClean="0">
                <a:latin typeface="Calibri" pitchFamily="34" charset="0"/>
                <a:cs typeface="Calibri" pitchFamily="34" charset="0"/>
              </a:rPr>
              <a:t>Racagni</a:t>
            </a:r>
            <a:r>
              <a:rPr lang="en-US" sz="1200" dirty="0" smtClean="0">
                <a:latin typeface="Calibri" pitchFamily="34" charset="0"/>
                <a:cs typeface="Calibri" pitchFamily="34" charset="0"/>
              </a:rPr>
              <a:t> G, </a:t>
            </a:r>
            <a:r>
              <a:rPr lang="en-US" sz="1200" dirty="0" err="1" smtClean="0">
                <a:latin typeface="Calibri" pitchFamily="34" charset="0"/>
                <a:cs typeface="Calibri" pitchFamily="34" charset="0"/>
              </a:rPr>
              <a:t>Popoli</a:t>
            </a:r>
            <a:r>
              <a:rPr lang="en-US" sz="1200" dirty="0" smtClean="0">
                <a:latin typeface="Calibri" pitchFamily="34" charset="0"/>
                <a:cs typeface="Calibri" pitchFamily="34" charset="0"/>
              </a:rPr>
              <a:t> M. </a:t>
            </a:r>
            <a:r>
              <a:rPr lang="en-US" sz="1200" i="1" dirty="0" smtClean="0">
                <a:latin typeface="Calibri" pitchFamily="34" charset="0"/>
                <a:cs typeface="Calibri" pitchFamily="34" charset="0"/>
              </a:rPr>
              <a:t>Int Clin Psychopharmacol. </a:t>
            </a:r>
            <a:r>
              <a:rPr lang="en-US" sz="1200" dirty="0" smtClean="0">
                <a:latin typeface="Calibri" pitchFamily="34" charset="0"/>
                <a:cs typeface="Calibri" pitchFamily="34" charset="0"/>
              </a:rPr>
              <a:t>2010.</a:t>
            </a:r>
            <a:endParaRPr lang="en-US" sz="1200" dirty="0">
              <a:latin typeface="Calibri" pitchFamily="34" charset="0"/>
              <a:cs typeface="Calibri" pitchFamily="34" charset="0"/>
            </a:endParaRPr>
          </a:p>
        </p:txBody>
      </p:sp>
      <p:sp>
        <p:nvSpPr>
          <p:cNvPr id="50" name="TextBox 49"/>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3938"/>
                                        </p:tgtEl>
                                        <p:attrNameLst>
                                          <p:attrName>style.visibility</p:attrName>
                                        </p:attrNameLst>
                                      </p:cBhvr>
                                      <p:to>
                                        <p:strVal val="visible"/>
                                      </p:to>
                                    </p:set>
                                    <p:anim calcmode="lin" valueType="num">
                                      <p:cBhvr>
                                        <p:cTn id="7" dur="500" fill="hold"/>
                                        <p:tgtEl>
                                          <p:spTgt spid="123938"/>
                                        </p:tgtEl>
                                        <p:attrNameLst>
                                          <p:attrName>ppt_w</p:attrName>
                                        </p:attrNameLst>
                                      </p:cBhvr>
                                      <p:tavLst>
                                        <p:tav tm="0">
                                          <p:val>
                                            <p:fltVal val="0"/>
                                          </p:val>
                                        </p:tav>
                                        <p:tav tm="100000">
                                          <p:val>
                                            <p:strVal val="#ppt_w"/>
                                          </p:val>
                                        </p:tav>
                                      </p:tavLst>
                                    </p:anim>
                                    <p:anim calcmode="lin" valueType="num">
                                      <p:cBhvr>
                                        <p:cTn id="8" dur="500" fill="hold"/>
                                        <p:tgtEl>
                                          <p:spTgt spid="123938"/>
                                        </p:tgtEl>
                                        <p:attrNameLst>
                                          <p:attrName>ppt_h</p:attrName>
                                        </p:attrNameLst>
                                      </p:cBhvr>
                                      <p:tavLst>
                                        <p:tav tm="0">
                                          <p:val>
                                            <p:fltVal val="0"/>
                                          </p:val>
                                        </p:tav>
                                        <p:tav tm="100000">
                                          <p:val>
                                            <p:strVal val="#ppt_h"/>
                                          </p:val>
                                        </p:tav>
                                      </p:tavLst>
                                    </p:anim>
                                    <p:animEffect transition="in" filter="fade">
                                      <p:cBhvr>
                                        <p:cTn id="9" dur="500"/>
                                        <p:tgtEl>
                                          <p:spTgt spid="123938"/>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3923"/>
                                        </p:tgtEl>
                                        <p:attrNameLst>
                                          <p:attrName>style.visibility</p:attrName>
                                        </p:attrNameLst>
                                      </p:cBhvr>
                                      <p:to>
                                        <p:strVal val="visible"/>
                                      </p:to>
                                    </p:set>
                                    <p:anim calcmode="lin" valueType="num">
                                      <p:cBhvr>
                                        <p:cTn id="12" dur="500" fill="hold"/>
                                        <p:tgtEl>
                                          <p:spTgt spid="123923"/>
                                        </p:tgtEl>
                                        <p:attrNameLst>
                                          <p:attrName>ppt_w</p:attrName>
                                        </p:attrNameLst>
                                      </p:cBhvr>
                                      <p:tavLst>
                                        <p:tav tm="0">
                                          <p:val>
                                            <p:fltVal val="0"/>
                                          </p:val>
                                        </p:tav>
                                        <p:tav tm="100000">
                                          <p:val>
                                            <p:strVal val="#ppt_w"/>
                                          </p:val>
                                        </p:tav>
                                      </p:tavLst>
                                    </p:anim>
                                    <p:anim calcmode="lin" valueType="num">
                                      <p:cBhvr>
                                        <p:cTn id="13" dur="500" fill="hold"/>
                                        <p:tgtEl>
                                          <p:spTgt spid="123923"/>
                                        </p:tgtEl>
                                        <p:attrNameLst>
                                          <p:attrName>ppt_h</p:attrName>
                                        </p:attrNameLst>
                                      </p:cBhvr>
                                      <p:tavLst>
                                        <p:tav tm="0">
                                          <p:val>
                                            <p:fltVal val="0"/>
                                          </p:val>
                                        </p:tav>
                                        <p:tav tm="100000">
                                          <p:val>
                                            <p:strVal val="#ppt_h"/>
                                          </p:val>
                                        </p:tav>
                                      </p:tavLst>
                                    </p:anim>
                                    <p:animEffect transition="in" filter="fade">
                                      <p:cBhvr>
                                        <p:cTn id="14" dur="500"/>
                                        <p:tgtEl>
                                          <p:spTgt spid="123923"/>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23912"/>
                                        </p:tgtEl>
                                        <p:attrNameLst>
                                          <p:attrName>style.visibility</p:attrName>
                                        </p:attrNameLst>
                                      </p:cBhvr>
                                      <p:to>
                                        <p:strVal val="visible"/>
                                      </p:to>
                                    </p:set>
                                    <p:anim calcmode="lin" valueType="num">
                                      <p:cBhvr>
                                        <p:cTn id="17" dur="500" fill="hold"/>
                                        <p:tgtEl>
                                          <p:spTgt spid="123912"/>
                                        </p:tgtEl>
                                        <p:attrNameLst>
                                          <p:attrName>ppt_w</p:attrName>
                                        </p:attrNameLst>
                                      </p:cBhvr>
                                      <p:tavLst>
                                        <p:tav tm="0">
                                          <p:val>
                                            <p:fltVal val="0"/>
                                          </p:val>
                                        </p:tav>
                                        <p:tav tm="100000">
                                          <p:val>
                                            <p:strVal val="#ppt_w"/>
                                          </p:val>
                                        </p:tav>
                                      </p:tavLst>
                                    </p:anim>
                                    <p:anim calcmode="lin" valueType="num">
                                      <p:cBhvr>
                                        <p:cTn id="18" dur="500" fill="hold"/>
                                        <p:tgtEl>
                                          <p:spTgt spid="123912"/>
                                        </p:tgtEl>
                                        <p:attrNameLst>
                                          <p:attrName>ppt_h</p:attrName>
                                        </p:attrNameLst>
                                      </p:cBhvr>
                                      <p:tavLst>
                                        <p:tav tm="0">
                                          <p:val>
                                            <p:fltVal val="0"/>
                                          </p:val>
                                        </p:tav>
                                        <p:tav tm="100000">
                                          <p:val>
                                            <p:strVal val="#ppt_h"/>
                                          </p:val>
                                        </p:tav>
                                      </p:tavLst>
                                    </p:anim>
                                    <p:animEffect transition="in" filter="fade">
                                      <p:cBhvr>
                                        <p:cTn id="19" dur="500"/>
                                        <p:tgtEl>
                                          <p:spTgt spid="123912"/>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123917"/>
                                        </p:tgtEl>
                                        <p:attrNameLst>
                                          <p:attrName>style.visibility</p:attrName>
                                        </p:attrNameLst>
                                      </p:cBhvr>
                                      <p:to>
                                        <p:strVal val="visible"/>
                                      </p:to>
                                    </p:set>
                                    <p:anim calcmode="lin" valueType="num">
                                      <p:cBhvr>
                                        <p:cTn id="22" dur="500" fill="hold"/>
                                        <p:tgtEl>
                                          <p:spTgt spid="123917"/>
                                        </p:tgtEl>
                                        <p:attrNameLst>
                                          <p:attrName>ppt_w</p:attrName>
                                        </p:attrNameLst>
                                      </p:cBhvr>
                                      <p:tavLst>
                                        <p:tav tm="0">
                                          <p:val>
                                            <p:fltVal val="0"/>
                                          </p:val>
                                        </p:tav>
                                        <p:tav tm="100000">
                                          <p:val>
                                            <p:strVal val="#ppt_w"/>
                                          </p:val>
                                        </p:tav>
                                      </p:tavLst>
                                    </p:anim>
                                    <p:anim calcmode="lin" valueType="num">
                                      <p:cBhvr>
                                        <p:cTn id="23" dur="500" fill="hold"/>
                                        <p:tgtEl>
                                          <p:spTgt spid="123917"/>
                                        </p:tgtEl>
                                        <p:attrNameLst>
                                          <p:attrName>ppt_h</p:attrName>
                                        </p:attrNameLst>
                                      </p:cBhvr>
                                      <p:tavLst>
                                        <p:tav tm="0">
                                          <p:val>
                                            <p:fltVal val="0"/>
                                          </p:val>
                                        </p:tav>
                                        <p:tav tm="100000">
                                          <p:val>
                                            <p:strVal val="#ppt_h"/>
                                          </p:val>
                                        </p:tav>
                                      </p:tavLst>
                                    </p:anim>
                                    <p:animEffect transition="in" filter="fade">
                                      <p:cBhvr>
                                        <p:cTn id="24" dur="500"/>
                                        <p:tgtEl>
                                          <p:spTgt spid="123917"/>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23937"/>
                                        </p:tgtEl>
                                        <p:attrNameLst>
                                          <p:attrName>style.visibility</p:attrName>
                                        </p:attrNameLst>
                                      </p:cBhvr>
                                      <p:to>
                                        <p:strVal val="visible"/>
                                      </p:to>
                                    </p:set>
                                    <p:anim calcmode="lin" valueType="num">
                                      <p:cBhvr>
                                        <p:cTn id="27" dur="500" fill="hold"/>
                                        <p:tgtEl>
                                          <p:spTgt spid="123937"/>
                                        </p:tgtEl>
                                        <p:attrNameLst>
                                          <p:attrName>ppt_w</p:attrName>
                                        </p:attrNameLst>
                                      </p:cBhvr>
                                      <p:tavLst>
                                        <p:tav tm="0">
                                          <p:val>
                                            <p:fltVal val="0"/>
                                          </p:val>
                                        </p:tav>
                                        <p:tav tm="100000">
                                          <p:val>
                                            <p:strVal val="#ppt_w"/>
                                          </p:val>
                                        </p:tav>
                                      </p:tavLst>
                                    </p:anim>
                                    <p:anim calcmode="lin" valueType="num">
                                      <p:cBhvr>
                                        <p:cTn id="28" dur="500" fill="hold"/>
                                        <p:tgtEl>
                                          <p:spTgt spid="123937"/>
                                        </p:tgtEl>
                                        <p:attrNameLst>
                                          <p:attrName>ppt_h</p:attrName>
                                        </p:attrNameLst>
                                      </p:cBhvr>
                                      <p:tavLst>
                                        <p:tav tm="0">
                                          <p:val>
                                            <p:fltVal val="0"/>
                                          </p:val>
                                        </p:tav>
                                        <p:tav tm="100000">
                                          <p:val>
                                            <p:strVal val="#ppt_h"/>
                                          </p:val>
                                        </p:tav>
                                      </p:tavLst>
                                    </p:anim>
                                    <p:animEffect transition="in" filter="fade">
                                      <p:cBhvr>
                                        <p:cTn id="29" dur="500"/>
                                        <p:tgtEl>
                                          <p:spTgt spid="123937"/>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23919"/>
                                        </p:tgtEl>
                                        <p:attrNameLst>
                                          <p:attrName>style.visibility</p:attrName>
                                        </p:attrNameLst>
                                      </p:cBhvr>
                                      <p:to>
                                        <p:strVal val="visible"/>
                                      </p:to>
                                    </p:set>
                                    <p:anim calcmode="lin" valueType="num">
                                      <p:cBhvr>
                                        <p:cTn id="32" dur="500" fill="hold"/>
                                        <p:tgtEl>
                                          <p:spTgt spid="123919"/>
                                        </p:tgtEl>
                                        <p:attrNameLst>
                                          <p:attrName>ppt_w</p:attrName>
                                        </p:attrNameLst>
                                      </p:cBhvr>
                                      <p:tavLst>
                                        <p:tav tm="0">
                                          <p:val>
                                            <p:fltVal val="0"/>
                                          </p:val>
                                        </p:tav>
                                        <p:tav tm="100000">
                                          <p:val>
                                            <p:strVal val="#ppt_w"/>
                                          </p:val>
                                        </p:tav>
                                      </p:tavLst>
                                    </p:anim>
                                    <p:anim calcmode="lin" valueType="num">
                                      <p:cBhvr>
                                        <p:cTn id="33" dur="500" fill="hold"/>
                                        <p:tgtEl>
                                          <p:spTgt spid="123919"/>
                                        </p:tgtEl>
                                        <p:attrNameLst>
                                          <p:attrName>ppt_h</p:attrName>
                                        </p:attrNameLst>
                                      </p:cBhvr>
                                      <p:tavLst>
                                        <p:tav tm="0">
                                          <p:val>
                                            <p:fltVal val="0"/>
                                          </p:val>
                                        </p:tav>
                                        <p:tav tm="100000">
                                          <p:val>
                                            <p:strVal val="#ppt_h"/>
                                          </p:val>
                                        </p:tav>
                                      </p:tavLst>
                                    </p:anim>
                                    <p:animEffect transition="in" filter="fade">
                                      <p:cBhvr>
                                        <p:cTn id="34" dur="500"/>
                                        <p:tgtEl>
                                          <p:spTgt spid="123919"/>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23921"/>
                                        </p:tgtEl>
                                        <p:attrNameLst>
                                          <p:attrName>style.visibility</p:attrName>
                                        </p:attrNameLst>
                                      </p:cBhvr>
                                      <p:to>
                                        <p:strVal val="visible"/>
                                      </p:to>
                                    </p:set>
                                    <p:anim calcmode="lin" valueType="num">
                                      <p:cBhvr>
                                        <p:cTn id="37" dur="500" fill="hold"/>
                                        <p:tgtEl>
                                          <p:spTgt spid="123921"/>
                                        </p:tgtEl>
                                        <p:attrNameLst>
                                          <p:attrName>ppt_w</p:attrName>
                                        </p:attrNameLst>
                                      </p:cBhvr>
                                      <p:tavLst>
                                        <p:tav tm="0">
                                          <p:val>
                                            <p:fltVal val="0"/>
                                          </p:val>
                                        </p:tav>
                                        <p:tav tm="100000">
                                          <p:val>
                                            <p:strVal val="#ppt_w"/>
                                          </p:val>
                                        </p:tav>
                                      </p:tavLst>
                                    </p:anim>
                                    <p:anim calcmode="lin" valueType="num">
                                      <p:cBhvr>
                                        <p:cTn id="38" dur="500" fill="hold"/>
                                        <p:tgtEl>
                                          <p:spTgt spid="123921"/>
                                        </p:tgtEl>
                                        <p:attrNameLst>
                                          <p:attrName>ppt_h</p:attrName>
                                        </p:attrNameLst>
                                      </p:cBhvr>
                                      <p:tavLst>
                                        <p:tav tm="0">
                                          <p:val>
                                            <p:fltVal val="0"/>
                                          </p:val>
                                        </p:tav>
                                        <p:tav tm="100000">
                                          <p:val>
                                            <p:strVal val="#ppt_h"/>
                                          </p:val>
                                        </p:tav>
                                      </p:tavLst>
                                    </p:anim>
                                    <p:animEffect transition="in" filter="fade">
                                      <p:cBhvr>
                                        <p:cTn id="39" dur="500"/>
                                        <p:tgtEl>
                                          <p:spTgt spid="123921"/>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123939"/>
                                        </p:tgtEl>
                                        <p:attrNameLst>
                                          <p:attrName>style.visibility</p:attrName>
                                        </p:attrNameLst>
                                      </p:cBhvr>
                                      <p:to>
                                        <p:strVal val="visible"/>
                                      </p:to>
                                    </p:set>
                                    <p:anim calcmode="lin" valueType="num">
                                      <p:cBhvr>
                                        <p:cTn id="42" dur="500" fill="hold"/>
                                        <p:tgtEl>
                                          <p:spTgt spid="123939"/>
                                        </p:tgtEl>
                                        <p:attrNameLst>
                                          <p:attrName>ppt_w</p:attrName>
                                        </p:attrNameLst>
                                      </p:cBhvr>
                                      <p:tavLst>
                                        <p:tav tm="0">
                                          <p:val>
                                            <p:fltVal val="0"/>
                                          </p:val>
                                        </p:tav>
                                        <p:tav tm="100000">
                                          <p:val>
                                            <p:strVal val="#ppt_w"/>
                                          </p:val>
                                        </p:tav>
                                      </p:tavLst>
                                    </p:anim>
                                    <p:anim calcmode="lin" valueType="num">
                                      <p:cBhvr>
                                        <p:cTn id="43" dur="500" fill="hold"/>
                                        <p:tgtEl>
                                          <p:spTgt spid="123939"/>
                                        </p:tgtEl>
                                        <p:attrNameLst>
                                          <p:attrName>ppt_h</p:attrName>
                                        </p:attrNameLst>
                                      </p:cBhvr>
                                      <p:tavLst>
                                        <p:tav tm="0">
                                          <p:val>
                                            <p:fltVal val="0"/>
                                          </p:val>
                                        </p:tav>
                                        <p:tav tm="100000">
                                          <p:val>
                                            <p:strVal val="#ppt_h"/>
                                          </p:val>
                                        </p:tav>
                                      </p:tavLst>
                                    </p:anim>
                                    <p:animEffect transition="in" filter="fade">
                                      <p:cBhvr>
                                        <p:cTn id="44" dur="500"/>
                                        <p:tgtEl>
                                          <p:spTgt spid="123939"/>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123914"/>
                                        </p:tgtEl>
                                        <p:attrNameLst>
                                          <p:attrName>style.visibility</p:attrName>
                                        </p:attrNameLst>
                                      </p:cBhvr>
                                      <p:to>
                                        <p:strVal val="visible"/>
                                      </p:to>
                                    </p:set>
                                    <p:anim calcmode="lin" valueType="num">
                                      <p:cBhvr>
                                        <p:cTn id="47" dur="500" fill="hold"/>
                                        <p:tgtEl>
                                          <p:spTgt spid="123914"/>
                                        </p:tgtEl>
                                        <p:attrNameLst>
                                          <p:attrName>ppt_w</p:attrName>
                                        </p:attrNameLst>
                                      </p:cBhvr>
                                      <p:tavLst>
                                        <p:tav tm="0">
                                          <p:val>
                                            <p:fltVal val="0"/>
                                          </p:val>
                                        </p:tav>
                                        <p:tav tm="100000">
                                          <p:val>
                                            <p:strVal val="#ppt_w"/>
                                          </p:val>
                                        </p:tav>
                                      </p:tavLst>
                                    </p:anim>
                                    <p:anim calcmode="lin" valueType="num">
                                      <p:cBhvr>
                                        <p:cTn id="48" dur="500" fill="hold"/>
                                        <p:tgtEl>
                                          <p:spTgt spid="123914"/>
                                        </p:tgtEl>
                                        <p:attrNameLst>
                                          <p:attrName>ppt_h</p:attrName>
                                        </p:attrNameLst>
                                      </p:cBhvr>
                                      <p:tavLst>
                                        <p:tav tm="0">
                                          <p:val>
                                            <p:fltVal val="0"/>
                                          </p:val>
                                        </p:tav>
                                        <p:tav tm="100000">
                                          <p:val>
                                            <p:strVal val="#ppt_h"/>
                                          </p:val>
                                        </p:tav>
                                      </p:tavLst>
                                    </p:anim>
                                    <p:animEffect transition="in" filter="fade">
                                      <p:cBhvr>
                                        <p:cTn id="49" dur="500"/>
                                        <p:tgtEl>
                                          <p:spTgt spid="123914"/>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0" fill="hold" grpId="0" nodeType="clickEffect">
                                  <p:stCondLst>
                                    <p:cond delay="0"/>
                                  </p:stCondLst>
                                  <p:childTnLst>
                                    <p:set>
                                      <p:cBhvr>
                                        <p:cTn id="53" dur="1" fill="hold">
                                          <p:stCondLst>
                                            <p:cond delay="0"/>
                                          </p:stCondLst>
                                        </p:cTn>
                                        <p:tgtEl>
                                          <p:spTgt spid="123918"/>
                                        </p:tgtEl>
                                        <p:attrNameLst>
                                          <p:attrName>style.visibility</p:attrName>
                                        </p:attrNameLst>
                                      </p:cBhvr>
                                      <p:to>
                                        <p:strVal val="visible"/>
                                      </p:to>
                                    </p:set>
                                    <p:anim calcmode="lin" valueType="num">
                                      <p:cBhvr>
                                        <p:cTn id="54" dur="500" fill="hold"/>
                                        <p:tgtEl>
                                          <p:spTgt spid="123918"/>
                                        </p:tgtEl>
                                        <p:attrNameLst>
                                          <p:attrName>ppt_w</p:attrName>
                                        </p:attrNameLst>
                                      </p:cBhvr>
                                      <p:tavLst>
                                        <p:tav tm="0">
                                          <p:val>
                                            <p:fltVal val="0"/>
                                          </p:val>
                                        </p:tav>
                                        <p:tav tm="100000">
                                          <p:val>
                                            <p:strVal val="#ppt_w"/>
                                          </p:val>
                                        </p:tav>
                                      </p:tavLst>
                                    </p:anim>
                                    <p:anim calcmode="lin" valueType="num">
                                      <p:cBhvr>
                                        <p:cTn id="55" dur="500" fill="hold"/>
                                        <p:tgtEl>
                                          <p:spTgt spid="123918"/>
                                        </p:tgtEl>
                                        <p:attrNameLst>
                                          <p:attrName>ppt_h</p:attrName>
                                        </p:attrNameLst>
                                      </p:cBhvr>
                                      <p:tavLst>
                                        <p:tav tm="0">
                                          <p:val>
                                            <p:fltVal val="0"/>
                                          </p:val>
                                        </p:tav>
                                        <p:tav tm="100000">
                                          <p:val>
                                            <p:strVal val="#ppt_h"/>
                                          </p:val>
                                        </p:tav>
                                      </p:tavLst>
                                    </p:anim>
                                    <p:animEffect transition="in" filter="fade">
                                      <p:cBhvr>
                                        <p:cTn id="56" dur="500"/>
                                        <p:tgtEl>
                                          <p:spTgt spid="123918"/>
                                        </p:tgtEl>
                                      </p:cBhvr>
                                    </p:animEffect>
                                  </p:childTnLst>
                                </p:cTn>
                              </p:par>
                              <p:par>
                                <p:cTn id="57" presetID="53" presetClass="entr" presetSubtype="0" fill="hold" grpId="0" nodeType="withEffect">
                                  <p:stCondLst>
                                    <p:cond delay="0"/>
                                  </p:stCondLst>
                                  <p:childTnLst>
                                    <p:set>
                                      <p:cBhvr>
                                        <p:cTn id="58" dur="1" fill="hold">
                                          <p:stCondLst>
                                            <p:cond delay="0"/>
                                          </p:stCondLst>
                                        </p:cTn>
                                        <p:tgtEl>
                                          <p:spTgt spid="123945"/>
                                        </p:tgtEl>
                                        <p:attrNameLst>
                                          <p:attrName>style.visibility</p:attrName>
                                        </p:attrNameLst>
                                      </p:cBhvr>
                                      <p:to>
                                        <p:strVal val="visible"/>
                                      </p:to>
                                    </p:set>
                                    <p:anim calcmode="lin" valueType="num">
                                      <p:cBhvr>
                                        <p:cTn id="59" dur="500" fill="hold"/>
                                        <p:tgtEl>
                                          <p:spTgt spid="123945"/>
                                        </p:tgtEl>
                                        <p:attrNameLst>
                                          <p:attrName>ppt_w</p:attrName>
                                        </p:attrNameLst>
                                      </p:cBhvr>
                                      <p:tavLst>
                                        <p:tav tm="0">
                                          <p:val>
                                            <p:fltVal val="0"/>
                                          </p:val>
                                        </p:tav>
                                        <p:tav tm="100000">
                                          <p:val>
                                            <p:strVal val="#ppt_w"/>
                                          </p:val>
                                        </p:tav>
                                      </p:tavLst>
                                    </p:anim>
                                    <p:anim calcmode="lin" valueType="num">
                                      <p:cBhvr>
                                        <p:cTn id="60" dur="500" fill="hold"/>
                                        <p:tgtEl>
                                          <p:spTgt spid="123945"/>
                                        </p:tgtEl>
                                        <p:attrNameLst>
                                          <p:attrName>ppt_h</p:attrName>
                                        </p:attrNameLst>
                                      </p:cBhvr>
                                      <p:tavLst>
                                        <p:tav tm="0">
                                          <p:val>
                                            <p:fltVal val="0"/>
                                          </p:val>
                                        </p:tav>
                                        <p:tav tm="100000">
                                          <p:val>
                                            <p:strVal val="#ppt_h"/>
                                          </p:val>
                                        </p:tav>
                                      </p:tavLst>
                                    </p:anim>
                                    <p:animEffect transition="in" filter="fade">
                                      <p:cBhvr>
                                        <p:cTn id="61" dur="500"/>
                                        <p:tgtEl>
                                          <p:spTgt spid="123945"/>
                                        </p:tgtEl>
                                      </p:cBhvr>
                                    </p:animEffect>
                                  </p:childTnLst>
                                </p:cTn>
                              </p:par>
                              <p:par>
                                <p:cTn id="62" presetID="53" presetClass="entr" presetSubtype="0" fill="hold" grpId="0" nodeType="withEffect">
                                  <p:stCondLst>
                                    <p:cond delay="0"/>
                                  </p:stCondLst>
                                  <p:childTnLst>
                                    <p:set>
                                      <p:cBhvr>
                                        <p:cTn id="63" dur="1" fill="hold">
                                          <p:stCondLst>
                                            <p:cond delay="0"/>
                                          </p:stCondLst>
                                        </p:cTn>
                                        <p:tgtEl>
                                          <p:spTgt spid="123916"/>
                                        </p:tgtEl>
                                        <p:attrNameLst>
                                          <p:attrName>style.visibility</p:attrName>
                                        </p:attrNameLst>
                                      </p:cBhvr>
                                      <p:to>
                                        <p:strVal val="visible"/>
                                      </p:to>
                                    </p:set>
                                    <p:anim calcmode="lin" valueType="num">
                                      <p:cBhvr>
                                        <p:cTn id="64" dur="500" fill="hold"/>
                                        <p:tgtEl>
                                          <p:spTgt spid="123916"/>
                                        </p:tgtEl>
                                        <p:attrNameLst>
                                          <p:attrName>ppt_w</p:attrName>
                                        </p:attrNameLst>
                                      </p:cBhvr>
                                      <p:tavLst>
                                        <p:tav tm="0">
                                          <p:val>
                                            <p:fltVal val="0"/>
                                          </p:val>
                                        </p:tav>
                                        <p:tav tm="100000">
                                          <p:val>
                                            <p:strVal val="#ppt_w"/>
                                          </p:val>
                                        </p:tav>
                                      </p:tavLst>
                                    </p:anim>
                                    <p:anim calcmode="lin" valueType="num">
                                      <p:cBhvr>
                                        <p:cTn id="65" dur="500" fill="hold"/>
                                        <p:tgtEl>
                                          <p:spTgt spid="123916"/>
                                        </p:tgtEl>
                                        <p:attrNameLst>
                                          <p:attrName>ppt_h</p:attrName>
                                        </p:attrNameLst>
                                      </p:cBhvr>
                                      <p:tavLst>
                                        <p:tav tm="0">
                                          <p:val>
                                            <p:fltVal val="0"/>
                                          </p:val>
                                        </p:tav>
                                        <p:tav tm="100000">
                                          <p:val>
                                            <p:strVal val="#ppt_h"/>
                                          </p:val>
                                        </p:tav>
                                      </p:tavLst>
                                    </p:anim>
                                    <p:animEffect transition="in" filter="fade">
                                      <p:cBhvr>
                                        <p:cTn id="66" dur="500"/>
                                        <p:tgtEl>
                                          <p:spTgt spid="123916"/>
                                        </p:tgtEl>
                                      </p:cBhvr>
                                    </p:animEffect>
                                  </p:childTnLst>
                                </p:cTn>
                              </p:par>
                              <p:par>
                                <p:cTn id="67" presetID="53" presetClass="entr" presetSubtype="0" fill="hold" grpId="0" nodeType="withEffect">
                                  <p:stCondLst>
                                    <p:cond delay="0"/>
                                  </p:stCondLst>
                                  <p:childTnLst>
                                    <p:set>
                                      <p:cBhvr>
                                        <p:cTn id="68" dur="1" fill="hold">
                                          <p:stCondLst>
                                            <p:cond delay="0"/>
                                          </p:stCondLst>
                                        </p:cTn>
                                        <p:tgtEl>
                                          <p:spTgt spid="123911"/>
                                        </p:tgtEl>
                                        <p:attrNameLst>
                                          <p:attrName>style.visibility</p:attrName>
                                        </p:attrNameLst>
                                      </p:cBhvr>
                                      <p:to>
                                        <p:strVal val="visible"/>
                                      </p:to>
                                    </p:set>
                                    <p:anim calcmode="lin" valueType="num">
                                      <p:cBhvr>
                                        <p:cTn id="69" dur="500" fill="hold"/>
                                        <p:tgtEl>
                                          <p:spTgt spid="123911"/>
                                        </p:tgtEl>
                                        <p:attrNameLst>
                                          <p:attrName>ppt_w</p:attrName>
                                        </p:attrNameLst>
                                      </p:cBhvr>
                                      <p:tavLst>
                                        <p:tav tm="0">
                                          <p:val>
                                            <p:fltVal val="0"/>
                                          </p:val>
                                        </p:tav>
                                        <p:tav tm="100000">
                                          <p:val>
                                            <p:strVal val="#ppt_w"/>
                                          </p:val>
                                        </p:tav>
                                      </p:tavLst>
                                    </p:anim>
                                    <p:anim calcmode="lin" valueType="num">
                                      <p:cBhvr>
                                        <p:cTn id="70" dur="500" fill="hold"/>
                                        <p:tgtEl>
                                          <p:spTgt spid="123911"/>
                                        </p:tgtEl>
                                        <p:attrNameLst>
                                          <p:attrName>ppt_h</p:attrName>
                                        </p:attrNameLst>
                                      </p:cBhvr>
                                      <p:tavLst>
                                        <p:tav tm="0">
                                          <p:val>
                                            <p:fltVal val="0"/>
                                          </p:val>
                                        </p:tav>
                                        <p:tav tm="100000">
                                          <p:val>
                                            <p:strVal val="#ppt_h"/>
                                          </p:val>
                                        </p:tav>
                                      </p:tavLst>
                                    </p:anim>
                                    <p:animEffect transition="in" filter="fade">
                                      <p:cBhvr>
                                        <p:cTn id="71" dur="500"/>
                                        <p:tgtEl>
                                          <p:spTgt spid="123911"/>
                                        </p:tgtEl>
                                      </p:cBhvr>
                                    </p:animEffect>
                                  </p:childTnLst>
                                </p:cTn>
                              </p:par>
                              <p:par>
                                <p:cTn id="72" presetID="53" presetClass="entr" presetSubtype="0" fill="hold" grpId="0" nodeType="withEffect">
                                  <p:stCondLst>
                                    <p:cond delay="0"/>
                                  </p:stCondLst>
                                  <p:childTnLst>
                                    <p:set>
                                      <p:cBhvr>
                                        <p:cTn id="73" dur="1" fill="hold">
                                          <p:stCondLst>
                                            <p:cond delay="0"/>
                                          </p:stCondLst>
                                        </p:cTn>
                                        <p:tgtEl>
                                          <p:spTgt spid="123944"/>
                                        </p:tgtEl>
                                        <p:attrNameLst>
                                          <p:attrName>style.visibility</p:attrName>
                                        </p:attrNameLst>
                                      </p:cBhvr>
                                      <p:to>
                                        <p:strVal val="visible"/>
                                      </p:to>
                                    </p:set>
                                    <p:anim calcmode="lin" valueType="num">
                                      <p:cBhvr>
                                        <p:cTn id="74" dur="500" fill="hold"/>
                                        <p:tgtEl>
                                          <p:spTgt spid="123944"/>
                                        </p:tgtEl>
                                        <p:attrNameLst>
                                          <p:attrName>ppt_w</p:attrName>
                                        </p:attrNameLst>
                                      </p:cBhvr>
                                      <p:tavLst>
                                        <p:tav tm="0">
                                          <p:val>
                                            <p:fltVal val="0"/>
                                          </p:val>
                                        </p:tav>
                                        <p:tav tm="100000">
                                          <p:val>
                                            <p:strVal val="#ppt_w"/>
                                          </p:val>
                                        </p:tav>
                                      </p:tavLst>
                                    </p:anim>
                                    <p:anim calcmode="lin" valueType="num">
                                      <p:cBhvr>
                                        <p:cTn id="75" dur="500" fill="hold"/>
                                        <p:tgtEl>
                                          <p:spTgt spid="123944"/>
                                        </p:tgtEl>
                                        <p:attrNameLst>
                                          <p:attrName>ppt_h</p:attrName>
                                        </p:attrNameLst>
                                      </p:cBhvr>
                                      <p:tavLst>
                                        <p:tav tm="0">
                                          <p:val>
                                            <p:fltVal val="0"/>
                                          </p:val>
                                        </p:tav>
                                        <p:tav tm="100000">
                                          <p:val>
                                            <p:strVal val="#ppt_h"/>
                                          </p:val>
                                        </p:tav>
                                      </p:tavLst>
                                    </p:anim>
                                    <p:animEffect transition="in" filter="fade">
                                      <p:cBhvr>
                                        <p:cTn id="76" dur="500"/>
                                        <p:tgtEl>
                                          <p:spTgt spid="123944"/>
                                        </p:tgtEl>
                                      </p:cBhvr>
                                    </p:animEffect>
                                  </p:childTnLst>
                                </p:cTn>
                              </p:par>
                              <p:par>
                                <p:cTn id="77" presetID="53" presetClass="entr" presetSubtype="0" fill="hold" grpId="0" nodeType="withEffect">
                                  <p:stCondLst>
                                    <p:cond delay="0"/>
                                  </p:stCondLst>
                                  <p:childTnLst>
                                    <p:set>
                                      <p:cBhvr>
                                        <p:cTn id="78" dur="1" fill="hold">
                                          <p:stCondLst>
                                            <p:cond delay="0"/>
                                          </p:stCondLst>
                                        </p:cTn>
                                        <p:tgtEl>
                                          <p:spTgt spid="123952"/>
                                        </p:tgtEl>
                                        <p:attrNameLst>
                                          <p:attrName>style.visibility</p:attrName>
                                        </p:attrNameLst>
                                      </p:cBhvr>
                                      <p:to>
                                        <p:strVal val="visible"/>
                                      </p:to>
                                    </p:set>
                                    <p:anim calcmode="lin" valueType="num">
                                      <p:cBhvr>
                                        <p:cTn id="79" dur="500" fill="hold"/>
                                        <p:tgtEl>
                                          <p:spTgt spid="123952"/>
                                        </p:tgtEl>
                                        <p:attrNameLst>
                                          <p:attrName>ppt_w</p:attrName>
                                        </p:attrNameLst>
                                      </p:cBhvr>
                                      <p:tavLst>
                                        <p:tav tm="0">
                                          <p:val>
                                            <p:fltVal val="0"/>
                                          </p:val>
                                        </p:tav>
                                        <p:tav tm="100000">
                                          <p:val>
                                            <p:strVal val="#ppt_w"/>
                                          </p:val>
                                        </p:tav>
                                      </p:tavLst>
                                    </p:anim>
                                    <p:anim calcmode="lin" valueType="num">
                                      <p:cBhvr>
                                        <p:cTn id="80" dur="500" fill="hold"/>
                                        <p:tgtEl>
                                          <p:spTgt spid="123952"/>
                                        </p:tgtEl>
                                        <p:attrNameLst>
                                          <p:attrName>ppt_h</p:attrName>
                                        </p:attrNameLst>
                                      </p:cBhvr>
                                      <p:tavLst>
                                        <p:tav tm="0">
                                          <p:val>
                                            <p:fltVal val="0"/>
                                          </p:val>
                                        </p:tav>
                                        <p:tav tm="100000">
                                          <p:val>
                                            <p:strVal val="#ppt_h"/>
                                          </p:val>
                                        </p:tav>
                                      </p:tavLst>
                                    </p:anim>
                                    <p:animEffect transition="in" filter="fade">
                                      <p:cBhvr>
                                        <p:cTn id="81" dur="500"/>
                                        <p:tgtEl>
                                          <p:spTgt spid="123952"/>
                                        </p:tgtEl>
                                      </p:cBhvr>
                                    </p:animEffect>
                                  </p:childTnLst>
                                </p:cTn>
                              </p:par>
                              <p:par>
                                <p:cTn id="82" presetID="53" presetClass="entr" presetSubtype="0" fill="hold" grpId="0" nodeType="withEffect">
                                  <p:stCondLst>
                                    <p:cond delay="0"/>
                                  </p:stCondLst>
                                  <p:childTnLst>
                                    <p:set>
                                      <p:cBhvr>
                                        <p:cTn id="83" dur="1" fill="hold">
                                          <p:stCondLst>
                                            <p:cond delay="0"/>
                                          </p:stCondLst>
                                        </p:cTn>
                                        <p:tgtEl>
                                          <p:spTgt spid="123924"/>
                                        </p:tgtEl>
                                        <p:attrNameLst>
                                          <p:attrName>style.visibility</p:attrName>
                                        </p:attrNameLst>
                                      </p:cBhvr>
                                      <p:to>
                                        <p:strVal val="visible"/>
                                      </p:to>
                                    </p:set>
                                    <p:anim calcmode="lin" valueType="num">
                                      <p:cBhvr>
                                        <p:cTn id="84" dur="500" fill="hold"/>
                                        <p:tgtEl>
                                          <p:spTgt spid="123924"/>
                                        </p:tgtEl>
                                        <p:attrNameLst>
                                          <p:attrName>ppt_w</p:attrName>
                                        </p:attrNameLst>
                                      </p:cBhvr>
                                      <p:tavLst>
                                        <p:tav tm="0">
                                          <p:val>
                                            <p:fltVal val="0"/>
                                          </p:val>
                                        </p:tav>
                                        <p:tav tm="100000">
                                          <p:val>
                                            <p:strVal val="#ppt_w"/>
                                          </p:val>
                                        </p:tav>
                                      </p:tavLst>
                                    </p:anim>
                                    <p:anim calcmode="lin" valueType="num">
                                      <p:cBhvr>
                                        <p:cTn id="85" dur="500" fill="hold"/>
                                        <p:tgtEl>
                                          <p:spTgt spid="123924"/>
                                        </p:tgtEl>
                                        <p:attrNameLst>
                                          <p:attrName>ppt_h</p:attrName>
                                        </p:attrNameLst>
                                      </p:cBhvr>
                                      <p:tavLst>
                                        <p:tav tm="0">
                                          <p:val>
                                            <p:fltVal val="0"/>
                                          </p:val>
                                        </p:tav>
                                        <p:tav tm="100000">
                                          <p:val>
                                            <p:strVal val="#ppt_h"/>
                                          </p:val>
                                        </p:tav>
                                      </p:tavLst>
                                    </p:anim>
                                    <p:animEffect transition="in" filter="fade">
                                      <p:cBhvr>
                                        <p:cTn id="86" dur="500"/>
                                        <p:tgtEl>
                                          <p:spTgt spid="123924"/>
                                        </p:tgtEl>
                                      </p:cBhvr>
                                    </p:animEffect>
                                  </p:childTnLst>
                                </p:cTn>
                              </p:par>
                              <p:par>
                                <p:cTn id="87" presetID="53" presetClass="entr" presetSubtype="0" fill="hold" grpId="0" nodeType="withEffect">
                                  <p:stCondLst>
                                    <p:cond delay="0"/>
                                  </p:stCondLst>
                                  <p:childTnLst>
                                    <p:set>
                                      <p:cBhvr>
                                        <p:cTn id="88" dur="1" fill="hold">
                                          <p:stCondLst>
                                            <p:cond delay="0"/>
                                          </p:stCondLst>
                                        </p:cTn>
                                        <p:tgtEl>
                                          <p:spTgt spid="123946"/>
                                        </p:tgtEl>
                                        <p:attrNameLst>
                                          <p:attrName>style.visibility</p:attrName>
                                        </p:attrNameLst>
                                      </p:cBhvr>
                                      <p:to>
                                        <p:strVal val="visible"/>
                                      </p:to>
                                    </p:set>
                                    <p:anim calcmode="lin" valueType="num">
                                      <p:cBhvr>
                                        <p:cTn id="89" dur="500" fill="hold"/>
                                        <p:tgtEl>
                                          <p:spTgt spid="123946"/>
                                        </p:tgtEl>
                                        <p:attrNameLst>
                                          <p:attrName>ppt_w</p:attrName>
                                        </p:attrNameLst>
                                      </p:cBhvr>
                                      <p:tavLst>
                                        <p:tav tm="0">
                                          <p:val>
                                            <p:fltVal val="0"/>
                                          </p:val>
                                        </p:tav>
                                        <p:tav tm="100000">
                                          <p:val>
                                            <p:strVal val="#ppt_w"/>
                                          </p:val>
                                        </p:tav>
                                      </p:tavLst>
                                    </p:anim>
                                    <p:anim calcmode="lin" valueType="num">
                                      <p:cBhvr>
                                        <p:cTn id="90" dur="500" fill="hold"/>
                                        <p:tgtEl>
                                          <p:spTgt spid="123946"/>
                                        </p:tgtEl>
                                        <p:attrNameLst>
                                          <p:attrName>ppt_h</p:attrName>
                                        </p:attrNameLst>
                                      </p:cBhvr>
                                      <p:tavLst>
                                        <p:tav tm="0">
                                          <p:val>
                                            <p:fltVal val="0"/>
                                          </p:val>
                                        </p:tav>
                                        <p:tav tm="100000">
                                          <p:val>
                                            <p:strVal val="#ppt_h"/>
                                          </p:val>
                                        </p:tav>
                                      </p:tavLst>
                                    </p:anim>
                                    <p:animEffect transition="in" filter="fade">
                                      <p:cBhvr>
                                        <p:cTn id="91" dur="500"/>
                                        <p:tgtEl>
                                          <p:spTgt spid="123946"/>
                                        </p:tgtEl>
                                      </p:cBhvr>
                                    </p:animEffect>
                                  </p:childTnLst>
                                </p:cTn>
                              </p:par>
                              <p:par>
                                <p:cTn id="92" presetID="53" presetClass="entr" presetSubtype="0" fill="hold" grpId="0" nodeType="withEffect">
                                  <p:stCondLst>
                                    <p:cond delay="0"/>
                                  </p:stCondLst>
                                  <p:childTnLst>
                                    <p:set>
                                      <p:cBhvr>
                                        <p:cTn id="93" dur="1" fill="hold">
                                          <p:stCondLst>
                                            <p:cond delay="0"/>
                                          </p:stCondLst>
                                        </p:cTn>
                                        <p:tgtEl>
                                          <p:spTgt spid="123913"/>
                                        </p:tgtEl>
                                        <p:attrNameLst>
                                          <p:attrName>style.visibility</p:attrName>
                                        </p:attrNameLst>
                                      </p:cBhvr>
                                      <p:to>
                                        <p:strVal val="visible"/>
                                      </p:to>
                                    </p:set>
                                    <p:anim calcmode="lin" valueType="num">
                                      <p:cBhvr>
                                        <p:cTn id="94" dur="500" fill="hold"/>
                                        <p:tgtEl>
                                          <p:spTgt spid="123913"/>
                                        </p:tgtEl>
                                        <p:attrNameLst>
                                          <p:attrName>ppt_w</p:attrName>
                                        </p:attrNameLst>
                                      </p:cBhvr>
                                      <p:tavLst>
                                        <p:tav tm="0">
                                          <p:val>
                                            <p:fltVal val="0"/>
                                          </p:val>
                                        </p:tav>
                                        <p:tav tm="100000">
                                          <p:val>
                                            <p:strVal val="#ppt_w"/>
                                          </p:val>
                                        </p:tav>
                                      </p:tavLst>
                                    </p:anim>
                                    <p:anim calcmode="lin" valueType="num">
                                      <p:cBhvr>
                                        <p:cTn id="95" dur="500" fill="hold"/>
                                        <p:tgtEl>
                                          <p:spTgt spid="123913"/>
                                        </p:tgtEl>
                                        <p:attrNameLst>
                                          <p:attrName>ppt_h</p:attrName>
                                        </p:attrNameLst>
                                      </p:cBhvr>
                                      <p:tavLst>
                                        <p:tav tm="0">
                                          <p:val>
                                            <p:fltVal val="0"/>
                                          </p:val>
                                        </p:tav>
                                        <p:tav tm="100000">
                                          <p:val>
                                            <p:strVal val="#ppt_h"/>
                                          </p:val>
                                        </p:tav>
                                      </p:tavLst>
                                    </p:anim>
                                    <p:animEffect transition="in" filter="fade">
                                      <p:cBhvr>
                                        <p:cTn id="96" dur="500"/>
                                        <p:tgtEl>
                                          <p:spTgt spid="123913"/>
                                        </p:tgtEl>
                                      </p:cBhvr>
                                    </p:animEffect>
                                  </p:childTnLst>
                                </p:cTn>
                              </p:par>
                              <p:par>
                                <p:cTn id="97" presetID="53" presetClass="entr" presetSubtype="0" fill="hold" grpId="0" nodeType="withEffect">
                                  <p:stCondLst>
                                    <p:cond delay="0"/>
                                  </p:stCondLst>
                                  <p:childTnLst>
                                    <p:set>
                                      <p:cBhvr>
                                        <p:cTn id="98" dur="1" fill="hold">
                                          <p:stCondLst>
                                            <p:cond delay="0"/>
                                          </p:stCondLst>
                                        </p:cTn>
                                        <p:tgtEl>
                                          <p:spTgt spid="123915"/>
                                        </p:tgtEl>
                                        <p:attrNameLst>
                                          <p:attrName>style.visibility</p:attrName>
                                        </p:attrNameLst>
                                      </p:cBhvr>
                                      <p:to>
                                        <p:strVal val="visible"/>
                                      </p:to>
                                    </p:set>
                                    <p:anim calcmode="lin" valueType="num">
                                      <p:cBhvr>
                                        <p:cTn id="99" dur="500" fill="hold"/>
                                        <p:tgtEl>
                                          <p:spTgt spid="123915"/>
                                        </p:tgtEl>
                                        <p:attrNameLst>
                                          <p:attrName>ppt_w</p:attrName>
                                        </p:attrNameLst>
                                      </p:cBhvr>
                                      <p:tavLst>
                                        <p:tav tm="0">
                                          <p:val>
                                            <p:fltVal val="0"/>
                                          </p:val>
                                        </p:tav>
                                        <p:tav tm="100000">
                                          <p:val>
                                            <p:strVal val="#ppt_w"/>
                                          </p:val>
                                        </p:tav>
                                      </p:tavLst>
                                    </p:anim>
                                    <p:anim calcmode="lin" valueType="num">
                                      <p:cBhvr>
                                        <p:cTn id="100" dur="500" fill="hold"/>
                                        <p:tgtEl>
                                          <p:spTgt spid="123915"/>
                                        </p:tgtEl>
                                        <p:attrNameLst>
                                          <p:attrName>ppt_h</p:attrName>
                                        </p:attrNameLst>
                                      </p:cBhvr>
                                      <p:tavLst>
                                        <p:tav tm="0">
                                          <p:val>
                                            <p:fltVal val="0"/>
                                          </p:val>
                                        </p:tav>
                                        <p:tav tm="100000">
                                          <p:val>
                                            <p:strVal val="#ppt_h"/>
                                          </p:val>
                                        </p:tav>
                                      </p:tavLst>
                                    </p:anim>
                                    <p:animEffect transition="in" filter="fade">
                                      <p:cBhvr>
                                        <p:cTn id="101" dur="500"/>
                                        <p:tgtEl>
                                          <p:spTgt spid="123915"/>
                                        </p:tgtEl>
                                      </p:cBhvr>
                                    </p:animEffect>
                                  </p:childTnLst>
                                </p:cTn>
                              </p:par>
                              <p:par>
                                <p:cTn id="102" presetID="53" presetClass="entr" presetSubtype="0" fill="hold" grpId="0" nodeType="withEffect">
                                  <p:stCondLst>
                                    <p:cond delay="0"/>
                                  </p:stCondLst>
                                  <p:childTnLst>
                                    <p:set>
                                      <p:cBhvr>
                                        <p:cTn id="103" dur="1" fill="hold">
                                          <p:stCondLst>
                                            <p:cond delay="0"/>
                                          </p:stCondLst>
                                        </p:cTn>
                                        <p:tgtEl>
                                          <p:spTgt spid="123947"/>
                                        </p:tgtEl>
                                        <p:attrNameLst>
                                          <p:attrName>style.visibility</p:attrName>
                                        </p:attrNameLst>
                                      </p:cBhvr>
                                      <p:to>
                                        <p:strVal val="visible"/>
                                      </p:to>
                                    </p:set>
                                    <p:anim calcmode="lin" valueType="num">
                                      <p:cBhvr>
                                        <p:cTn id="104" dur="500" fill="hold"/>
                                        <p:tgtEl>
                                          <p:spTgt spid="123947"/>
                                        </p:tgtEl>
                                        <p:attrNameLst>
                                          <p:attrName>ppt_w</p:attrName>
                                        </p:attrNameLst>
                                      </p:cBhvr>
                                      <p:tavLst>
                                        <p:tav tm="0">
                                          <p:val>
                                            <p:fltVal val="0"/>
                                          </p:val>
                                        </p:tav>
                                        <p:tav tm="100000">
                                          <p:val>
                                            <p:strVal val="#ppt_w"/>
                                          </p:val>
                                        </p:tav>
                                      </p:tavLst>
                                    </p:anim>
                                    <p:anim calcmode="lin" valueType="num">
                                      <p:cBhvr>
                                        <p:cTn id="105" dur="500" fill="hold"/>
                                        <p:tgtEl>
                                          <p:spTgt spid="123947"/>
                                        </p:tgtEl>
                                        <p:attrNameLst>
                                          <p:attrName>ppt_h</p:attrName>
                                        </p:attrNameLst>
                                      </p:cBhvr>
                                      <p:tavLst>
                                        <p:tav tm="0">
                                          <p:val>
                                            <p:fltVal val="0"/>
                                          </p:val>
                                        </p:tav>
                                        <p:tav tm="100000">
                                          <p:val>
                                            <p:strVal val="#ppt_h"/>
                                          </p:val>
                                        </p:tav>
                                      </p:tavLst>
                                    </p:anim>
                                    <p:animEffect transition="in" filter="fade">
                                      <p:cBhvr>
                                        <p:cTn id="106" dur="500"/>
                                        <p:tgtEl>
                                          <p:spTgt spid="123947"/>
                                        </p:tgtEl>
                                      </p:cBhvr>
                                    </p:animEffect>
                                  </p:childTnLst>
                                </p:cTn>
                              </p:par>
                              <p:par>
                                <p:cTn id="107" presetID="53" presetClass="entr" presetSubtype="0" fill="hold" grpId="0" nodeType="withEffect">
                                  <p:stCondLst>
                                    <p:cond delay="0"/>
                                  </p:stCondLst>
                                  <p:childTnLst>
                                    <p:set>
                                      <p:cBhvr>
                                        <p:cTn id="108" dur="1" fill="hold">
                                          <p:stCondLst>
                                            <p:cond delay="0"/>
                                          </p:stCondLst>
                                        </p:cTn>
                                        <p:tgtEl>
                                          <p:spTgt spid="123948"/>
                                        </p:tgtEl>
                                        <p:attrNameLst>
                                          <p:attrName>style.visibility</p:attrName>
                                        </p:attrNameLst>
                                      </p:cBhvr>
                                      <p:to>
                                        <p:strVal val="visible"/>
                                      </p:to>
                                    </p:set>
                                    <p:anim calcmode="lin" valueType="num">
                                      <p:cBhvr>
                                        <p:cTn id="109" dur="500" fill="hold"/>
                                        <p:tgtEl>
                                          <p:spTgt spid="123948"/>
                                        </p:tgtEl>
                                        <p:attrNameLst>
                                          <p:attrName>ppt_w</p:attrName>
                                        </p:attrNameLst>
                                      </p:cBhvr>
                                      <p:tavLst>
                                        <p:tav tm="0">
                                          <p:val>
                                            <p:fltVal val="0"/>
                                          </p:val>
                                        </p:tav>
                                        <p:tav tm="100000">
                                          <p:val>
                                            <p:strVal val="#ppt_w"/>
                                          </p:val>
                                        </p:tav>
                                      </p:tavLst>
                                    </p:anim>
                                    <p:anim calcmode="lin" valueType="num">
                                      <p:cBhvr>
                                        <p:cTn id="110" dur="500" fill="hold"/>
                                        <p:tgtEl>
                                          <p:spTgt spid="123948"/>
                                        </p:tgtEl>
                                        <p:attrNameLst>
                                          <p:attrName>ppt_h</p:attrName>
                                        </p:attrNameLst>
                                      </p:cBhvr>
                                      <p:tavLst>
                                        <p:tav tm="0">
                                          <p:val>
                                            <p:fltVal val="0"/>
                                          </p:val>
                                        </p:tav>
                                        <p:tav tm="100000">
                                          <p:val>
                                            <p:strVal val="#ppt_h"/>
                                          </p:val>
                                        </p:tav>
                                      </p:tavLst>
                                    </p:anim>
                                    <p:animEffect transition="in" filter="fade">
                                      <p:cBhvr>
                                        <p:cTn id="111" dur="500"/>
                                        <p:tgtEl>
                                          <p:spTgt spid="123948"/>
                                        </p:tgtEl>
                                      </p:cBhvr>
                                    </p:animEffect>
                                  </p:childTnLst>
                                </p:cTn>
                              </p:par>
                              <p:par>
                                <p:cTn id="112" presetID="53" presetClass="entr" presetSubtype="0" fill="hold" grpId="0" nodeType="withEffect">
                                  <p:stCondLst>
                                    <p:cond delay="0"/>
                                  </p:stCondLst>
                                  <p:childTnLst>
                                    <p:set>
                                      <p:cBhvr>
                                        <p:cTn id="113" dur="1" fill="hold">
                                          <p:stCondLst>
                                            <p:cond delay="0"/>
                                          </p:stCondLst>
                                        </p:cTn>
                                        <p:tgtEl>
                                          <p:spTgt spid="123949"/>
                                        </p:tgtEl>
                                        <p:attrNameLst>
                                          <p:attrName>style.visibility</p:attrName>
                                        </p:attrNameLst>
                                      </p:cBhvr>
                                      <p:to>
                                        <p:strVal val="visible"/>
                                      </p:to>
                                    </p:set>
                                    <p:anim calcmode="lin" valueType="num">
                                      <p:cBhvr>
                                        <p:cTn id="114" dur="500" fill="hold"/>
                                        <p:tgtEl>
                                          <p:spTgt spid="123949"/>
                                        </p:tgtEl>
                                        <p:attrNameLst>
                                          <p:attrName>ppt_w</p:attrName>
                                        </p:attrNameLst>
                                      </p:cBhvr>
                                      <p:tavLst>
                                        <p:tav tm="0">
                                          <p:val>
                                            <p:fltVal val="0"/>
                                          </p:val>
                                        </p:tav>
                                        <p:tav tm="100000">
                                          <p:val>
                                            <p:strVal val="#ppt_w"/>
                                          </p:val>
                                        </p:tav>
                                      </p:tavLst>
                                    </p:anim>
                                    <p:anim calcmode="lin" valueType="num">
                                      <p:cBhvr>
                                        <p:cTn id="115" dur="500" fill="hold"/>
                                        <p:tgtEl>
                                          <p:spTgt spid="123949"/>
                                        </p:tgtEl>
                                        <p:attrNameLst>
                                          <p:attrName>ppt_h</p:attrName>
                                        </p:attrNameLst>
                                      </p:cBhvr>
                                      <p:tavLst>
                                        <p:tav tm="0">
                                          <p:val>
                                            <p:fltVal val="0"/>
                                          </p:val>
                                        </p:tav>
                                        <p:tav tm="100000">
                                          <p:val>
                                            <p:strVal val="#ppt_h"/>
                                          </p:val>
                                        </p:tav>
                                      </p:tavLst>
                                    </p:anim>
                                    <p:animEffect transition="in" filter="fade">
                                      <p:cBhvr>
                                        <p:cTn id="116" dur="500"/>
                                        <p:tgtEl>
                                          <p:spTgt spid="123949"/>
                                        </p:tgtEl>
                                      </p:cBhvr>
                                    </p:animEffect>
                                  </p:childTnLst>
                                </p:cTn>
                              </p:par>
                              <p:par>
                                <p:cTn id="117" presetID="53" presetClass="entr" presetSubtype="0" fill="hold" grpId="0" nodeType="withEffect">
                                  <p:stCondLst>
                                    <p:cond delay="0"/>
                                  </p:stCondLst>
                                  <p:childTnLst>
                                    <p:set>
                                      <p:cBhvr>
                                        <p:cTn id="118" dur="1" fill="hold">
                                          <p:stCondLst>
                                            <p:cond delay="0"/>
                                          </p:stCondLst>
                                        </p:cTn>
                                        <p:tgtEl>
                                          <p:spTgt spid="123950"/>
                                        </p:tgtEl>
                                        <p:attrNameLst>
                                          <p:attrName>style.visibility</p:attrName>
                                        </p:attrNameLst>
                                      </p:cBhvr>
                                      <p:to>
                                        <p:strVal val="visible"/>
                                      </p:to>
                                    </p:set>
                                    <p:anim calcmode="lin" valueType="num">
                                      <p:cBhvr>
                                        <p:cTn id="119" dur="500" fill="hold"/>
                                        <p:tgtEl>
                                          <p:spTgt spid="123950"/>
                                        </p:tgtEl>
                                        <p:attrNameLst>
                                          <p:attrName>ppt_w</p:attrName>
                                        </p:attrNameLst>
                                      </p:cBhvr>
                                      <p:tavLst>
                                        <p:tav tm="0">
                                          <p:val>
                                            <p:fltVal val="0"/>
                                          </p:val>
                                        </p:tav>
                                        <p:tav tm="100000">
                                          <p:val>
                                            <p:strVal val="#ppt_w"/>
                                          </p:val>
                                        </p:tav>
                                      </p:tavLst>
                                    </p:anim>
                                    <p:anim calcmode="lin" valueType="num">
                                      <p:cBhvr>
                                        <p:cTn id="120" dur="500" fill="hold"/>
                                        <p:tgtEl>
                                          <p:spTgt spid="123950"/>
                                        </p:tgtEl>
                                        <p:attrNameLst>
                                          <p:attrName>ppt_h</p:attrName>
                                        </p:attrNameLst>
                                      </p:cBhvr>
                                      <p:tavLst>
                                        <p:tav tm="0">
                                          <p:val>
                                            <p:fltVal val="0"/>
                                          </p:val>
                                        </p:tav>
                                        <p:tav tm="100000">
                                          <p:val>
                                            <p:strVal val="#ppt_h"/>
                                          </p:val>
                                        </p:tav>
                                      </p:tavLst>
                                    </p:anim>
                                    <p:animEffect transition="in" filter="fade">
                                      <p:cBhvr>
                                        <p:cTn id="121" dur="500"/>
                                        <p:tgtEl>
                                          <p:spTgt spid="123950"/>
                                        </p:tgtEl>
                                      </p:cBhvr>
                                    </p:animEffect>
                                  </p:childTnLst>
                                </p:cTn>
                              </p:par>
                              <p:par>
                                <p:cTn id="122" presetID="53" presetClass="entr" presetSubtype="0" fill="hold" grpId="0" nodeType="withEffect">
                                  <p:stCondLst>
                                    <p:cond delay="0"/>
                                  </p:stCondLst>
                                  <p:childTnLst>
                                    <p:set>
                                      <p:cBhvr>
                                        <p:cTn id="123" dur="1" fill="hold">
                                          <p:stCondLst>
                                            <p:cond delay="0"/>
                                          </p:stCondLst>
                                        </p:cTn>
                                        <p:tgtEl>
                                          <p:spTgt spid="123951"/>
                                        </p:tgtEl>
                                        <p:attrNameLst>
                                          <p:attrName>style.visibility</p:attrName>
                                        </p:attrNameLst>
                                      </p:cBhvr>
                                      <p:to>
                                        <p:strVal val="visible"/>
                                      </p:to>
                                    </p:set>
                                    <p:anim calcmode="lin" valueType="num">
                                      <p:cBhvr>
                                        <p:cTn id="124" dur="500" fill="hold"/>
                                        <p:tgtEl>
                                          <p:spTgt spid="123951"/>
                                        </p:tgtEl>
                                        <p:attrNameLst>
                                          <p:attrName>ppt_w</p:attrName>
                                        </p:attrNameLst>
                                      </p:cBhvr>
                                      <p:tavLst>
                                        <p:tav tm="0">
                                          <p:val>
                                            <p:fltVal val="0"/>
                                          </p:val>
                                        </p:tav>
                                        <p:tav tm="100000">
                                          <p:val>
                                            <p:strVal val="#ppt_w"/>
                                          </p:val>
                                        </p:tav>
                                      </p:tavLst>
                                    </p:anim>
                                    <p:anim calcmode="lin" valueType="num">
                                      <p:cBhvr>
                                        <p:cTn id="125" dur="500" fill="hold"/>
                                        <p:tgtEl>
                                          <p:spTgt spid="123951"/>
                                        </p:tgtEl>
                                        <p:attrNameLst>
                                          <p:attrName>ppt_h</p:attrName>
                                        </p:attrNameLst>
                                      </p:cBhvr>
                                      <p:tavLst>
                                        <p:tav tm="0">
                                          <p:val>
                                            <p:fltVal val="0"/>
                                          </p:val>
                                        </p:tav>
                                        <p:tav tm="100000">
                                          <p:val>
                                            <p:strVal val="#ppt_h"/>
                                          </p:val>
                                        </p:tav>
                                      </p:tavLst>
                                    </p:anim>
                                    <p:animEffect transition="in" filter="fade">
                                      <p:cBhvr>
                                        <p:cTn id="126" dur="500"/>
                                        <p:tgtEl>
                                          <p:spTgt spid="123951"/>
                                        </p:tgtEl>
                                      </p:cBhvr>
                                    </p:animEffect>
                                  </p:childTnLst>
                                </p:cTn>
                              </p:par>
                              <p:par>
                                <p:cTn id="127" presetID="53" presetClass="entr" presetSubtype="0" fill="hold" grpId="0" nodeType="withEffect">
                                  <p:stCondLst>
                                    <p:cond delay="0"/>
                                  </p:stCondLst>
                                  <p:childTnLst>
                                    <p:set>
                                      <p:cBhvr>
                                        <p:cTn id="128" dur="1" fill="hold">
                                          <p:stCondLst>
                                            <p:cond delay="0"/>
                                          </p:stCondLst>
                                        </p:cTn>
                                        <p:tgtEl>
                                          <p:spTgt spid="123922"/>
                                        </p:tgtEl>
                                        <p:attrNameLst>
                                          <p:attrName>style.visibility</p:attrName>
                                        </p:attrNameLst>
                                      </p:cBhvr>
                                      <p:to>
                                        <p:strVal val="visible"/>
                                      </p:to>
                                    </p:set>
                                    <p:anim calcmode="lin" valueType="num">
                                      <p:cBhvr>
                                        <p:cTn id="129" dur="500" fill="hold"/>
                                        <p:tgtEl>
                                          <p:spTgt spid="123922"/>
                                        </p:tgtEl>
                                        <p:attrNameLst>
                                          <p:attrName>ppt_w</p:attrName>
                                        </p:attrNameLst>
                                      </p:cBhvr>
                                      <p:tavLst>
                                        <p:tav tm="0">
                                          <p:val>
                                            <p:fltVal val="0"/>
                                          </p:val>
                                        </p:tav>
                                        <p:tav tm="100000">
                                          <p:val>
                                            <p:strVal val="#ppt_w"/>
                                          </p:val>
                                        </p:tav>
                                      </p:tavLst>
                                    </p:anim>
                                    <p:anim calcmode="lin" valueType="num">
                                      <p:cBhvr>
                                        <p:cTn id="130" dur="500" fill="hold"/>
                                        <p:tgtEl>
                                          <p:spTgt spid="123922"/>
                                        </p:tgtEl>
                                        <p:attrNameLst>
                                          <p:attrName>ppt_h</p:attrName>
                                        </p:attrNameLst>
                                      </p:cBhvr>
                                      <p:tavLst>
                                        <p:tav tm="0">
                                          <p:val>
                                            <p:fltVal val="0"/>
                                          </p:val>
                                        </p:tav>
                                        <p:tav tm="100000">
                                          <p:val>
                                            <p:strVal val="#ppt_h"/>
                                          </p:val>
                                        </p:tav>
                                      </p:tavLst>
                                    </p:anim>
                                    <p:animEffect transition="in" filter="fade">
                                      <p:cBhvr>
                                        <p:cTn id="131" dur="500"/>
                                        <p:tgtEl>
                                          <p:spTgt spid="123922"/>
                                        </p:tgtEl>
                                      </p:cBhvr>
                                    </p:animEffect>
                                  </p:childTnLst>
                                </p:cTn>
                              </p:par>
                              <p:par>
                                <p:cTn id="132" presetID="53" presetClass="entr" presetSubtype="0" fill="hold" grpId="0" nodeType="withEffect">
                                  <p:stCondLst>
                                    <p:cond delay="0"/>
                                  </p:stCondLst>
                                  <p:childTnLst>
                                    <p:set>
                                      <p:cBhvr>
                                        <p:cTn id="133" dur="1" fill="hold">
                                          <p:stCondLst>
                                            <p:cond delay="0"/>
                                          </p:stCondLst>
                                        </p:cTn>
                                        <p:tgtEl>
                                          <p:spTgt spid="123920"/>
                                        </p:tgtEl>
                                        <p:attrNameLst>
                                          <p:attrName>style.visibility</p:attrName>
                                        </p:attrNameLst>
                                      </p:cBhvr>
                                      <p:to>
                                        <p:strVal val="visible"/>
                                      </p:to>
                                    </p:set>
                                    <p:anim calcmode="lin" valueType="num">
                                      <p:cBhvr>
                                        <p:cTn id="134" dur="500" fill="hold"/>
                                        <p:tgtEl>
                                          <p:spTgt spid="123920"/>
                                        </p:tgtEl>
                                        <p:attrNameLst>
                                          <p:attrName>ppt_w</p:attrName>
                                        </p:attrNameLst>
                                      </p:cBhvr>
                                      <p:tavLst>
                                        <p:tav tm="0">
                                          <p:val>
                                            <p:fltVal val="0"/>
                                          </p:val>
                                        </p:tav>
                                        <p:tav tm="100000">
                                          <p:val>
                                            <p:strVal val="#ppt_w"/>
                                          </p:val>
                                        </p:tav>
                                      </p:tavLst>
                                    </p:anim>
                                    <p:anim calcmode="lin" valueType="num">
                                      <p:cBhvr>
                                        <p:cTn id="135" dur="500" fill="hold"/>
                                        <p:tgtEl>
                                          <p:spTgt spid="123920"/>
                                        </p:tgtEl>
                                        <p:attrNameLst>
                                          <p:attrName>ppt_h</p:attrName>
                                        </p:attrNameLst>
                                      </p:cBhvr>
                                      <p:tavLst>
                                        <p:tav tm="0">
                                          <p:val>
                                            <p:fltVal val="0"/>
                                          </p:val>
                                        </p:tav>
                                        <p:tav tm="100000">
                                          <p:val>
                                            <p:strVal val="#ppt_h"/>
                                          </p:val>
                                        </p:tav>
                                      </p:tavLst>
                                    </p:anim>
                                    <p:animEffect transition="in" filter="fade">
                                      <p:cBhvr>
                                        <p:cTn id="136" dur="500"/>
                                        <p:tgtEl>
                                          <p:spTgt spid="123920"/>
                                        </p:tgtEl>
                                      </p:cBhvr>
                                    </p:animEffect>
                                  </p:childTnLst>
                                </p:cTn>
                              </p:par>
                              <p:par>
                                <p:cTn id="137" presetID="53" presetClass="entr" presetSubtype="0" fill="hold" grpId="0" nodeType="withEffect">
                                  <p:stCondLst>
                                    <p:cond delay="0"/>
                                  </p:stCondLst>
                                  <p:childTnLst>
                                    <p:set>
                                      <p:cBhvr>
                                        <p:cTn id="138" dur="1" fill="hold">
                                          <p:stCondLst>
                                            <p:cond delay="0"/>
                                          </p:stCondLst>
                                        </p:cTn>
                                        <p:tgtEl>
                                          <p:spTgt spid="123943"/>
                                        </p:tgtEl>
                                        <p:attrNameLst>
                                          <p:attrName>style.visibility</p:attrName>
                                        </p:attrNameLst>
                                      </p:cBhvr>
                                      <p:to>
                                        <p:strVal val="visible"/>
                                      </p:to>
                                    </p:set>
                                    <p:anim calcmode="lin" valueType="num">
                                      <p:cBhvr>
                                        <p:cTn id="139" dur="500" fill="hold"/>
                                        <p:tgtEl>
                                          <p:spTgt spid="123943"/>
                                        </p:tgtEl>
                                        <p:attrNameLst>
                                          <p:attrName>ppt_w</p:attrName>
                                        </p:attrNameLst>
                                      </p:cBhvr>
                                      <p:tavLst>
                                        <p:tav tm="0">
                                          <p:val>
                                            <p:fltVal val="0"/>
                                          </p:val>
                                        </p:tav>
                                        <p:tav tm="100000">
                                          <p:val>
                                            <p:strVal val="#ppt_w"/>
                                          </p:val>
                                        </p:tav>
                                      </p:tavLst>
                                    </p:anim>
                                    <p:anim calcmode="lin" valueType="num">
                                      <p:cBhvr>
                                        <p:cTn id="140" dur="500" fill="hold"/>
                                        <p:tgtEl>
                                          <p:spTgt spid="123943"/>
                                        </p:tgtEl>
                                        <p:attrNameLst>
                                          <p:attrName>ppt_h</p:attrName>
                                        </p:attrNameLst>
                                      </p:cBhvr>
                                      <p:tavLst>
                                        <p:tav tm="0">
                                          <p:val>
                                            <p:fltVal val="0"/>
                                          </p:val>
                                        </p:tav>
                                        <p:tav tm="100000">
                                          <p:val>
                                            <p:strVal val="#ppt_h"/>
                                          </p:val>
                                        </p:tav>
                                      </p:tavLst>
                                    </p:anim>
                                    <p:animEffect transition="in" filter="fade">
                                      <p:cBhvr>
                                        <p:cTn id="141" dur="500"/>
                                        <p:tgtEl>
                                          <p:spTgt spid="123943"/>
                                        </p:tgtEl>
                                      </p:cBhvr>
                                    </p:animEffect>
                                  </p:childTnLst>
                                </p:cTn>
                              </p:par>
                              <p:par>
                                <p:cTn id="142" presetID="53" presetClass="entr" presetSubtype="0" fill="hold" grpId="0" nodeType="withEffect">
                                  <p:stCondLst>
                                    <p:cond delay="0"/>
                                  </p:stCondLst>
                                  <p:childTnLst>
                                    <p:set>
                                      <p:cBhvr>
                                        <p:cTn id="143" dur="1" fill="hold">
                                          <p:stCondLst>
                                            <p:cond delay="0"/>
                                          </p:stCondLst>
                                        </p:cTn>
                                        <p:tgtEl>
                                          <p:spTgt spid="123942"/>
                                        </p:tgtEl>
                                        <p:attrNameLst>
                                          <p:attrName>style.visibility</p:attrName>
                                        </p:attrNameLst>
                                      </p:cBhvr>
                                      <p:to>
                                        <p:strVal val="visible"/>
                                      </p:to>
                                    </p:set>
                                    <p:anim calcmode="lin" valueType="num">
                                      <p:cBhvr>
                                        <p:cTn id="144" dur="500" fill="hold"/>
                                        <p:tgtEl>
                                          <p:spTgt spid="123942"/>
                                        </p:tgtEl>
                                        <p:attrNameLst>
                                          <p:attrName>ppt_w</p:attrName>
                                        </p:attrNameLst>
                                      </p:cBhvr>
                                      <p:tavLst>
                                        <p:tav tm="0">
                                          <p:val>
                                            <p:fltVal val="0"/>
                                          </p:val>
                                        </p:tav>
                                        <p:tav tm="100000">
                                          <p:val>
                                            <p:strVal val="#ppt_w"/>
                                          </p:val>
                                        </p:tav>
                                      </p:tavLst>
                                    </p:anim>
                                    <p:anim calcmode="lin" valueType="num">
                                      <p:cBhvr>
                                        <p:cTn id="145" dur="500" fill="hold"/>
                                        <p:tgtEl>
                                          <p:spTgt spid="123942"/>
                                        </p:tgtEl>
                                        <p:attrNameLst>
                                          <p:attrName>ppt_h</p:attrName>
                                        </p:attrNameLst>
                                      </p:cBhvr>
                                      <p:tavLst>
                                        <p:tav tm="0">
                                          <p:val>
                                            <p:fltVal val="0"/>
                                          </p:val>
                                        </p:tav>
                                        <p:tav tm="100000">
                                          <p:val>
                                            <p:strVal val="#ppt_h"/>
                                          </p:val>
                                        </p:tav>
                                      </p:tavLst>
                                    </p:anim>
                                    <p:animEffect transition="in" filter="fade">
                                      <p:cBhvr>
                                        <p:cTn id="146" dur="500"/>
                                        <p:tgtEl>
                                          <p:spTgt spid="123942"/>
                                        </p:tgtEl>
                                      </p:cBhvr>
                                    </p:animEffect>
                                  </p:childTnLst>
                                </p:cTn>
                              </p:par>
                              <p:par>
                                <p:cTn id="147" presetID="53" presetClass="entr" presetSubtype="0" fill="hold" grpId="0" nodeType="withEffect">
                                  <p:stCondLst>
                                    <p:cond delay="0"/>
                                  </p:stCondLst>
                                  <p:childTnLst>
                                    <p:set>
                                      <p:cBhvr>
                                        <p:cTn id="148" dur="1" fill="hold">
                                          <p:stCondLst>
                                            <p:cond delay="0"/>
                                          </p:stCondLst>
                                        </p:cTn>
                                        <p:tgtEl>
                                          <p:spTgt spid="123941"/>
                                        </p:tgtEl>
                                        <p:attrNameLst>
                                          <p:attrName>style.visibility</p:attrName>
                                        </p:attrNameLst>
                                      </p:cBhvr>
                                      <p:to>
                                        <p:strVal val="visible"/>
                                      </p:to>
                                    </p:set>
                                    <p:anim calcmode="lin" valueType="num">
                                      <p:cBhvr>
                                        <p:cTn id="149" dur="500" fill="hold"/>
                                        <p:tgtEl>
                                          <p:spTgt spid="123941"/>
                                        </p:tgtEl>
                                        <p:attrNameLst>
                                          <p:attrName>ppt_w</p:attrName>
                                        </p:attrNameLst>
                                      </p:cBhvr>
                                      <p:tavLst>
                                        <p:tav tm="0">
                                          <p:val>
                                            <p:fltVal val="0"/>
                                          </p:val>
                                        </p:tav>
                                        <p:tav tm="100000">
                                          <p:val>
                                            <p:strVal val="#ppt_w"/>
                                          </p:val>
                                        </p:tav>
                                      </p:tavLst>
                                    </p:anim>
                                    <p:anim calcmode="lin" valueType="num">
                                      <p:cBhvr>
                                        <p:cTn id="150" dur="500" fill="hold"/>
                                        <p:tgtEl>
                                          <p:spTgt spid="123941"/>
                                        </p:tgtEl>
                                        <p:attrNameLst>
                                          <p:attrName>ppt_h</p:attrName>
                                        </p:attrNameLst>
                                      </p:cBhvr>
                                      <p:tavLst>
                                        <p:tav tm="0">
                                          <p:val>
                                            <p:fltVal val="0"/>
                                          </p:val>
                                        </p:tav>
                                        <p:tav tm="100000">
                                          <p:val>
                                            <p:strVal val="#ppt_h"/>
                                          </p:val>
                                        </p:tav>
                                      </p:tavLst>
                                    </p:anim>
                                    <p:animEffect transition="in" filter="fade">
                                      <p:cBhvr>
                                        <p:cTn id="151" dur="500"/>
                                        <p:tgtEl>
                                          <p:spTgt spid="123941"/>
                                        </p:tgtEl>
                                      </p:cBhvr>
                                    </p:animEffect>
                                  </p:childTnLst>
                                </p:cTn>
                              </p:par>
                              <p:par>
                                <p:cTn id="152" presetID="53" presetClass="entr" presetSubtype="0" fill="hold" grpId="0" nodeType="withEffect">
                                  <p:stCondLst>
                                    <p:cond delay="0"/>
                                  </p:stCondLst>
                                  <p:childTnLst>
                                    <p:set>
                                      <p:cBhvr>
                                        <p:cTn id="153" dur="1" fill="hold">
                                          <p:stCondLst>
                                            <p:cond delay="0"/>
                                          </p:stCondLst>
                                        </p:cTn>
                                        <p:tgtEl>
                                          <p:spTgt spid="123940"/>
                                        </p:tgtEl>
                                        <p:attrNameLst>
                                          <p:attrName>style.visibility</p:attrName>
                                        </p:attrNameLst>
                                      </p:cBhvr>
                                      <p:to>
                                        <p:strVal val="visible"/>
                                      </p:to>
                                    </p:set>
                                    <p:anim calcmode="lin" valueType="num">
                                      <p:cBhvr>
                                        <p:cTn id="154" dur="500" fill="hold"/>
                                        <p:tgtEl>
                                          <p:spTgt spid="123940"/>
                                        </p:tgtEl>
                                        <p:attrNameLst>
                                          <p:attrName>ppt_w</p:attrName>
                                        </p:attrNameLst>
                                      </p:cBhvr>
                                      <p:tavLst>
                                        <p:tav tm="0">
                                          <p:val>
                                            <p:fltVal val="0"/>
                                          </p:val>
                                        </p:tav>
                                        <p:tav tm="100000">
                                          <p:val>
                                            <p:strVal val="#ppt_w"/>
                                          </p:val>
                                        </p:tav>
                                      </p:tavLst>
                                    </p:anim>
                                    <p:anim calcmode="lin" valueType="num">
                                      <p:cBhvr>
                                        <p:cTn id="155" dur="500" fill="hold"/>
                                        <p:tgtEl>
                                          <p:spTgt spid="123940"/>
                                        </p:tgtEl>
                                        <p:attrNameLst>
                                          <p:attrName>ppt_h</p:attrName>
                                        </p:attrNameLst>
                                      </p:cBhvr>
                                      <p:tavLst>
                                        <p:tav tm="0">
                                          <p:val>
                                            <p:fltVal val="0"/>
                                          </p:val>
                                        </p:tav>
                                        <p:tav tm="100000">
                                          <p:val>
                                            <p:strVal val="#ppt_h"/>
                                          </p:val>
                                        </p:tav>
                                      </p:tavLst>
                                    </p:anim>
                                    <p:animEffect transition="in" filter="fade">
                                      <p:cBhvr>
                                        <p:cTn id="156" dur="500"/>
                                        <p:tgtEl>
                                          <p:spTgt spid="123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1" grpId="0"/>
      <p:bldP spid="123912" grpId="0"/>
      <p:bldP spid="123913" grpId="0"/>
      <p:bldP spid="123914" grpId="0"/>
      <p:bldP spid="123915" grpId="0"/>
      <p:bldP spid="123916" grpId="0"/>
      <p:bldP spid="123917" grpId="0"/>
      <p:bldP spid="123918" grpId="0"/>
      <p:bldP spid="123919" grpId="0"/>
      <p:bldP spid="123920" grpId="0"/>
      <p:bldP spid="123921" grpId="0"/>
      <p:bldP spid="123922" grpId="0"/>
      <p:bldP spid="123923" grpId="0"/>
      <p:bldP spid="123924" grpId="0"/>
      <p:bldP spid="123937" grpId="0"/>
      <p:bldP spid="123938" grpId="0"/>
      <p:bldP spid="123939" grpId="0"/>
      <p:bldP spid="123940" grpId="0"/>
      <p:bldP spid="123941" grpId="0"/>
      <p:bldP spid="123942" grpId="0"/>
      <p:bldP spid="123943" grpId="0"/>
      <p:bldP spid="123944" grpId="0"/>
      <p:bldP spid="123945" grpId="0"/>
      <p:bldP spid="123946" grpId="0"/>
      <p:bldP spid="123947" grpId="0"/>
      <p:bldP spid="123948" grpId="0"/>
      <p:bldP spid="123949" grpId="0"/>
      <p:bldP spid="123950" grpId="0"/>
      <p:bldP spid="123951" grpId="0"/>
      <p:bldP spid="12395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838200" y="1524000"/>
            <a:ext cx="7543800" cy="4953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30052" name="Text Box 1028"/>
          <p:cNvSpPr txBox="1">
            <a:spLocks noChangeArrowheads="1"/>
          </p:cNvSpPr>
          <p:nvPr/>
        </p:nvSpPr>
        <p:spPr bwMode="auto">
          <a:xfrm>
            <a:off x="1066800" y="6248400"/>
            <a:ext cx="2921034" cy="279180"/>
          </a:xfrm>
          <a:prstGeom prst="rect">
            <a:avLst/>
          </a:prstGeom>
          <a:noFill/>
          <a:ln w="9525">
            <a:noFill/>
            <a:miter lim="800000"/>
            <a:headEnd/>
            <a:tailEnd/>
          </a:ln>
          <a:effectLst/>
        </p:spPr>
        <p:txBody>
          <a:bodyPr wrap="square" lIns="90000" tIns="46800" rIns="90000" bIns="46800">
            <a:spAutoFit/>
          </a:bodyPr>
          <a:lstStyle/>
          <a:p>
            <a:pPr algn="l">
              <a:spcBef>
                <a:spcPct val="0"/>
              </a:spcBef>
            </a:pPr>
            <a:r>
              <a:rPr lang="fr-FR" sz="1200" i="1" dirty="0">
                <a:latin typeface="Calibri" pitchFamily="34" charset="0"/>
                <a:cs typeface="Calibri" pitchFamily="34" charset="0"/>
              </a:rPr>
              <a:t>* P</a:t>
            </a:r>
            <a:r>
              <a:rPr lang="fr-FR" sz="1200" dirty="0">
                <a:latin typeface="Calibri" pitchFamily="34" charset="0"/>
                <a:cs typeface="Calibri" pitchFamily="34" charset="0"/>
              </a:rPr>
              <a:t>&lt;0.05 significantly different </a:t>
            </a:r>
            <a:r>
              <a:rPr lang="fr-FR" sz="1200" dirty="0" smtClean="0">
                <a:latin typeface="Calibri" pitchFamily="34" charset="0"/>
                <a:cs typeface="Calibri" pitchFamily="34" charset="0"/>
              </a:rPr>
              <a:t>than placebo</a:t>
            </a:r>
            <a:endParaRPr lang="fr-FR" sz="1200" dirty="0">
              <a:latin typeface="Calibri" pitchFamily="34" charset="0"/>
              <a:cs typeface="Calibri" pitchFamily="34" charset="0"/>
            </a:endParaRPr>
          </a:p>
        </p:txBody>
      </p:sp>
      <p:sp>
        <p:nvSpPr>
          <p:cNvPr id="130066" name="Rectangle 1042"/>
          <p:cNvSpPr>
            <a:spLocks noChangeArrowheads="1"/>
          </p:cNvSpPr>
          <p:nvPr/>
        </p:nvSpPr>
        <p:spPr bwMode="auto">
          <a:xfrm>
            <a:off x="5383256" y="2157920"/>
            <a:ext cx="723812" cy="450469"/>
          </a:xfrm>
          <a:prstGeom prst="rect">
            <a:avLst/>
          </a:prstGeom>
          <a:noFill/>
          <a:ln w="9525">
            <a:noFill/>
            <a:miter lim="800000"/>
            <a:headEnd/>
            <a:tailEnd/>
          </a:ln>
          <a:effectLst/>
        </p:spPr>
        <p:txBody>
          <a:bodyPr wrap="none" lIns="3600" tIns="3600" rIns="3600" bIns="3600">
            <a:spAutoFit/>
          </a:bodyPr>
          <a:lstStyle/>
          <a:p>
            <a:pPr algn="ctr">
              <a:lnSpc>
                <a:spcPct val="90000"/>
              </a:lnSpc>
              <a:spcBef>
                <a:spcPct val="0"/>
              </a:spcBef>
            </a:pPr>
            <a:r>
              <a:rPr lang="fr-FR" sz="1600" dirty="0">
                <a:latin typeface="Calibri" pitchFamily="34" charset="0"/>
                <a:cs typeface="Calibri" pitchFamily="34" charset="0"/>
              </a:rPr>
              <a:t>Placebo </a:t>
            </a:r>
          </a:p>
          <a:p>
            <a:pPr algn="ctr">
              <a:lnSpc>
                <a:spcPct val="90000"/>
              </a:lnSpc>
              <a:spcBef>
                <a:spcPct val="0"/>
              </a:spcBef>
            </a:pPr>
            <a:r>
              <a:rPr lang="fr-FR" sz="1600" dirty="0">
                <a:latin typeface="Calibri" pitchFamily="34" charset="0"/>
                <a:cs typeface="Calibri" pitchFamily="34" charset="0"/>
              </a:rPr>
              <a:t>(n=998)</a:t>
            </a:r>
          </a:p>
        </p:txBody>
      </p:sp>
      <p:sp>
        <p:nvSpPr>
          <p:cNvPr id="130088" name="Rectangle 1064"/>
          <p:cNvSpPr>
            <a:spLocks noChangeArrowheads="1"/>
          </p:cNvSpPr>
          <p:nvPr/>
        </p:nvSpPr>
        <p:spPr bwMode="auto">
          <a:xfrm>
            <a:off x="4191000" y="1592770"/>
            <a:ext cx="4038600" cy="505868"/>
          </a:xfrm>
          <a:prstGeom prst="rect">
            <a:avLst/>
          </a:prstGeom>
          <a:noFill/>
          <a:ln w="9525">
            <a:noFill/>
            <a:miter lim="800000"/>
            <a:headEnd/>
            <a:tailEnd/>
          </a:ln>
          <a:effectLst/>
        </p:spPr>
        <p:txBody>
          <a:bodyPr wrap="square" lIns="3600" tIns="3600" rIns="3600" bIns="3600">
            <a:spAutoFit/>
          </a:bodyPr>
          <a:lstStyle/>
          <a:p>
            <a:pPr algn="ctr">
              <a:lnSpc>
                <a:spcPct val="90000"/>
              </a:lnSpc>
              <a:spcBef>
                <a:spcPct val="0"/>
              </a:spcBef>
            </a:pPr>
            <a:r>
              <a:rPr lang="fr-FR" sz="1800" dirty="0">
                <a:latin typeface="Calibri" pitchFamily="34" charset="0"/>
                <a:cs typeface="Calibri" pitchFamily="34" charset="0"/>
              </a:rPr>
              <a:t>Patients </a:t>
            </a:r>
            <a:r>
              <a:rPr lang="fr-FR" dirty="0" smtClean="0">
                <a:latin typeface="Calibri" pitchFamily="34" charset="0"/>
                <a:cs typeface="Calibri" pitchFamily="34" charset="0"/>
              </a:rPr>
              <a:t>E</a:t>
            </a:r>
            <a:r>
              <a:rPr lang="fr-FR" sz="1800" dirty="0" smtClean="0">
                <a:latin typeface="Calibri" pitchFamily="34" charset="0"/>
                <a:cs typeface="Calibri" pitchFamily="34" charset="0"/>
              </a:rPr>
              <a:t>xperiencing </a:t>
            </a:r>
            <a:r>
              <a:rPr lang="fr-FR" sz="1800" dirty="0">
                <a:latin typeface="Calibri" pitchFamily="34" charset="0"/>
                <a:cs typeface="Calibri" pitchFamily="34" charset="0"/>
              </a:rPr>
              <a:t>at </a:t>
            </a:r>
            <a:r>
              <a:rPr lang="fr-FR" sz="1800" dirty="0" smtClean="0">
                <a:latin typeface="Calibri" pitchFamily="34" charset="0"/>
                <a:cs typeface="Calibri" pitchFamily="34" charset="0"/>
              </a:rPr>
              <a:t>Treatment Emergent Adverse Events (%)</a:t>
            </a:r>
            <a:endParaRPr lang="fr-FR" sz="1800" dirty="0">
              <a:latin typeface="Calibri" pitchFamily="34" charset="0"/>
              <a:cs typeface="Calibri" pitchFamily="34" charset="0"/>
            </a:endParaRPr>
          </a:p>
        </p:txBody>
      </p:sp>
      <p:sp>
        <p:nvSpPr>
          <p:cNvPr id="130089" name="Line 1065"/>
          <p:cNvSpPr>
            <a:spLocks noChangeShapeType="1"/>
          </p:cNvSpPr>
          <p:nvPr/>
        </p:nvSpPr>
        <p:spPr bwMode="auto">
          <a:xfrm flipV="1">
            <a:off x="4267200" y="2107120"/>
            <a:ext cx="3900488" cy="19050"/>
          </a:xfrm>
          <a:prstGeom prst="line">
            <a:avLst/>
          </a:prstGeom>
          <a:noFill/>
          <a:ln w="12700">
            <a:solidFill>
              <a:schemeClr val="tx1"/>
            </a:solidFill>
            <a:round/>
            <a:headEnd/>
            <a:tailEnd/>
          </a:ln>
          <a:effectLst/>
        </p:spPr>
        <p:txBody>
          <a:bodyPr wrap="none" anchor="ctr"/>
          <a:lstStyle/>
          <a:p>
            <a:endParaRPr lang="en-US" dirty="0"/>
          </a:p>
        </p:txBody>
      </p:sp>
      <p:sp>
        <p:nvSpPr>
          <p:cNvPr id="130090" name="Line 1066"/>
          <p:cNvSpPr>
            <a:spLocks noChangeShapeType="1"/>
          </p:cNvSpPr>
          <p:nvPr/>
        </p:nvSpPr>
        <p:spPr bwMode="auto">
          <a:xfrm>
            <a:off x="1282700" y="2600833"/>
            <a:ext cx="6884988" cy="0"/>
          </a:xfrm>
          <a:prstGeom prst="line">
            <a:avLst/>
          </a:prstGeom>
          <a:noFill/>
          <a:ln w="12700">
            <a:solidFill>
              <a:schemeClr val="tx1"/>
            </a:solidFill>
            <a:round/>
            <a:headEnd/>
            <a:tailEnd/>
          </a:ln>
          <a:effectLst/>
        </p:spPr>
        <p:txBody>
          <a:bodyPr wrap="none" anchor="ctr"/>
          <a:lstStyle/>
          <a:p>
            <a:endParaRPr lang="en-US" dirty="0"/>
          </a:p>
        </p:txBody>
      </p:sp>
      <p:sp>
        <p:nvSpPr>
          <p:cNvPr id="130091" name="Line 1067"/>
          <p:cNvSpPr>
            <a:spLocks noChangeShapeType="1"/>
          </p:cNvSpPr>
          <p:nvPr/>
        </p:nvSpPr>
        <p:spPr bwMode="auto">
          <a:xfrm>
            <a:off x="2341563" y="2818320"/>
            <a:ext cx="3103562"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092" name="Line 1068"/>
          <p:cNvSpPr>
            <a:spLocks noChangeShapeType="1"/>
          </p:cNvSpPr>
          <p:nvPr/>
        </p:nvSpPr>
        <p:spPr bwMode="auto">
          <a:xfrm>
            <a:off x="3749675" y="3437445"/>
            <a:ext cx="1695450"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00" name="Line 1076"/>
          <p:cNvSpPr>
            <a:spLocks noChangeShapeType="1"/>
          </p:cNvSpPr>
          <p:nvPr/>
        </p:nvSpPr>
        <p:spPr bwMode="auto">
          <a:xfrm>
            <a:off x="6062663" y="5024945"/>
            <a:ext cx="1131887" cy="0"/>
          </a:xfrm>
          <a:prstGeom prst="line">
            <a:avLst/>
          </a:prstGeom>
          <a:noFill/>
          <a:ln w="3175">
            <a:solidFill>
              <a:srgbClr val="6699FF"/>
            </a:solidFill>
            <a:prstDash val="dash"/>
            <a:round/>
            <a:headEnd/>
            <a:tailEnd type="oval" w="med" len="med"/>
          </a:ln>
          <a:effectLst/>
        </p:spPr>
        <p:txBody>
          <a:bodyPr wrap="none" anchor="ctr"/>
          <a:lstStyle/>
          <a:p>
            <a:endParaRPr lang="en-US" dirty="0"/>
          </a:p>
        </p:txBody>
      </p:sp>
      <p:sp>
        <p:nvSpPr>
          <p:cNvPr id="130101" name="Line 1077"/>
          <p:cNvSpPr>
            <a:spLocks noChangeShapeType="1"/>
          </p:cNvSpPr>
          <p:nvPr/>
        </p:nvSpPr>
        <p:spPr bwMode="auto">
          <a:xfrm>
            <a:off x="6062663" y="5351970"/>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02" name="Line 1078"/>
          <p:cNvSpPr>
            <a:spLocks noChangeShapeType="1"/>
          </p:cNvSpPr>
          <p:nvPr/>
        </p:nvSpPr>
        <p:spPr bwMode="auto">
          <a:xfrm>
            <a:off x="6062663" y="2818320"/>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03" name="Line 1079"/>
          <p:cNvSpPr>
            <a:spLocks noChangeShapeType="1"/>
          </p:cNvSpPr>
          <p:nvPr/>
        </p:nvSpPr>
        <p:spPr bwMode="auto">
          <a:xfrm>
            <a:off x="6062663" y="3127883"/>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04" name="Line 1080"/>
          <p:cNvSpPr>
            <a:spLocks noChangeShapeType="1"/>
          </p:cNvSpPr>
          <p:nvPr/>
        </p:nvSpPr>
        <p:spPr bwMode="auto">
          <a:xfrm>
            <a:off x="6062663" y="3437445"/>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06" name="Line 1082"/>
          <p:cNvSpPr>
            <a:spLocks noChangeShapeType="1"/>
          </p:cNvSpPr>
          <p:nvPr/>
        </p:nvSpPr>
        <p:spPr bwMode="auto">
          <a:xfrm>
            <a:off x="6062663" y="3743833"/>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07" name="Line 1083"/>
          <p:cNvSpPr>
            <a:spLocks noChangeShapeType="1"/>
          </p:cNvSpPr>
          <p:nvPr/>
        </p:nvSpPr>
        <p:spPr bwMode="auto">
          <a:xfrm>
            <a:off x="6062663" y="4024820"/>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08" name="Line 1084"/>
          <p:cNvSpPr>
            <a:spLocks noChangeShapeType="1"/>
          </p:cNvSpPr>
          <p:nvPr/>
        </p:nvSpPr>
        <p:spPr bwMode="auto">
          <a:xfrm>
            <a:off x="6062663" y="4324858"/>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09" name="Line 1085"/>
          <p:cNvSpPr>
            <a:spLocks noChangeShapeType="1"/>
          </p:cNvSpPr>
          <p:nvPr/>
        </p:nvSpPr>
        <p:spPr bwMode="auto">
          <a:xfrm>
            <a:off x="6062663" y="5024945"/>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10" name="Line 1086"/>
          <p:cNvSpPr>
            <a:spLocks noChangeShapeType="1"/>
          </p:cNvSpPr>
          <p:nvPr/>
        </p:nvSpPr>
        <p:spPr bwMode="auto">
          <a:xfrm>
            <a:off x="6062663" y="5671058"/>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11" name="Line 1087"/>
          <p:cNvSpPr>
            <a:spLocks noChangeShapeType="1"/>
          </p:cNvSpPr>
          <p:nvPr/>
        </p:nvSpPr>
        <p:spPr bwMode="auto">
          <a:xfrm>
            <a:off x="2135188" y="3148520"/>
            <a:ext cx="3309937"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13" name="Line 1089"/>
          <p:cNvSpPr>
            <a:spLocks noChangeShapeType="1"/>
          </p:cNvSpPr>
          <p:nvPr/>
        </p:nvSpPr>
        <p:spPr bwMode="auto">
          <a:xfrm>
            <a:off x="2201863" y="3745420"/>
            <a:ext cx="3243262"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14" name="Line 1090"/>
          <p:cNvSpPr>
            <a:spLocks noChangeShapeType="1"/>
          </p:cNvSpPr>
          <p:nvPr/>
        </p:nvSpPr>
        <p:spPr bwMode="auto">
          <a:xfrm>
            <a:off x="2185988" y="4045458"/>
            <a:ext cx="3259137"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15" name="Line 1091"/>
          <p:cNvSpPr>
            <a:spLocks noChangeShapeType="1"/>
          </p:cNvSpPr>
          <p:nvPr/>
        </p:nvSpPr>
        <p:spPr bwMode="auto">
          <a:xfrm flipV="1">
            <a:off x="2605088" y="4355020"/>
            <a:ext cx="2840037" cy="9525"/>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16" name="Line 1092"/>
          <p:cNvSpPr>
            <a:spLocks noChangeShapeType="1"/>
          </p:cNvSpPr>
          <p:nvPr/>
        </p:nvSpPr>
        <p:spPr bwMode="auto">
          <a:xfrm flipV="1">
            <a:off x="3497263" y="5371020"/>
            <a:ext cx="1947862"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17" name="Line 1093"/>
          <p:cNvSpPr>
            <a:spLocks noChangeShapeType="1"/>
          </p:cNvSpPr>
          <p:nvPr/>
        </p:nvSpPr>
        <p:spPr bwMode="auto">
          <a:xfrm>
            <a:off x="2262188" y="5663120"/>
            <a:ext cx="3182937"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18" name="Line 1094"/>
          <p:cNvSpPr>
            <a:spLocks noChangeShapeType="1"/>
          </p:cNvSpPr>
          <p:nvPr/>
        </p:nvSpPr>
        <p:spPr bwMode="auto">
          <a:xfrm flipV="1">
            <a:off x="2133600" y="5063045"/>
            <a:ext cx="3311525" cy="0"/>
          </a:xfrm>
          <a:prstGeom prst="line">
            <a:avLst/>
          </a:prstGeom>
          <a:noFill/>
          <a:ln w="3175">
            <a:solidFill>
              <a:schemeClr val="tx2"/>
            </a:solidFill>
            <a:prstDash val="dash"/>
            <a:round/>
            <a:headEnd/>
            <a:tailEnd type="oval" w="med" len="med"/>
          </a:ln>
          <a:effectLst/>
        </p:spPr>
        <p:txBody>
          <a:bodyPr wrap="none" anchor="ctr"/>
          <a:lstStyle/>
          <a:p>
            <a:endParaRPr lang="en-US" dirty="0"/>
          </a:p>
        </p:txBody>
      </p:sp>
      <p:grpSp>
        <p:nvGrpSpPr>
          <p:cNvPr id="65" name="Group 64"/>
          <p:cNvGrpSpPr/>
          <p:nvPr/>
        </p:nvGrpSpPr>
        <p:grpSpPr>
          <a:xfrm>
            <a:off x="5508625" y="2702433"/>
            <a:ext cx="417639" cy="3088767"/>
            <a:chOff x="5356225" y="2862263"/>
            <a:chExt cx="417639" cy="3088767"/>
          </a:xfrm>
        </p:grpSpPr>
        <p:sp>
          <p:nvSpPr>
            <p:cNvPr id="130056" name="Rectangle 1032"/>
            <p:cNvSpPr>
              <a:spLocks noChangeArrowheads="1"/>
            </p:cNvSpPr>
            <p:nvPr/>
          </p:nvSpPr>
          <p:spPr bwMode="auto">
            <a:xfrm>
              <a:off x="5475288" y="5075238"/>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2.2</a:t>
              </a:r>
            </a:p>
          </p:txBody>
        </p:sp>
        <p:sp>
          <p:nvSpPr>
            <p:cNvPr id="130057" name="Rectangle 1033"/>
            <p:cNvSpPr>
              <a:spLocks noChangeArrowheads="1"/>
            </p:cNvSpPr>
            <p:nvPr/>
          </p:nvSpPr>
          <p:spPr bwMode="auto">
            <a:xfrm>
              <a:off x="5475288" y="4373563"/>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2.4</a:t>
              </a:r>
            </a:p>
          </p:txBody>
        </p:sp>
        <p:sp>
          <p:nvSpPr>
            <p:cNvPr id="130058" name="Rectangle 1034"/>
            <p:cNvSpPr>
              <a:spLocks noChangeArrowheads="1"/>
            </p:cNvSpPr>
            <p:nvPr/>
          </p:nvSpPr>
          <p:spPr bwMode="auto">
            <a:xfrm>
              <a:off x="5475288" y="5697538"/>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2.2</a:t>
              </a:r>
            </a:p>
          </p:txBody>
        </p:sp>
        <p:sp>
          <p:nvSpPr>
            <p:cNvPr id="130059" name="Rectangle 1035"/>
            <p:cNvSpPr>
              <a:spLocks noChangeArrowheads="1"/>
            </p:cNvSpPr>
            <p:nvPr/>
          </p:nvSpPr>
          <p:spPr bwMode="auto">
            <a:xfrm>
              <a:off x="5475288" y="5386388"/>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1.5</a:t>
              </a:r>
            </a:p>
          </p:txBody>
        </p:sp>
        <p:sp>
          <p:nvSpPr>
            <p:cNvPr id="130060" name="Rectangle 1036"/>
            <p:cNvSpPr>
              <a:spLocks noChangeArrowheads="1"/>
            </p:cNvSpPr>
            <p:nvPr/>
          </p:nvSpPr>
          <p:spPr bwMode="auto">
            <a:xfrm>
              <a:off x="5475288" y="4071938"/>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2.8</a:t>
              </a:r>
            </a:p>
          </p:txBody>
        </p:sp>
        <p:sp>
          <p:nvSpPr>
            <p:cNvPr id="130061" name="Rectangle 1037"/>
            <p:cNvSpPr>
              <a:spLocks noChangeArrowheads="1"/>
            </p:cNvSpPr>
            <p:nvPr/>
          </p:nvSpPr>
          <p:spPr bwMode="auto">
            <a:xfrm>
              <a:off x="5475288" y="3762375"/>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3.0</a:t>
              </a:r>
            </a:p>
          </p:txBody>
        </p:sp>
        <p:sp>
          <p:nvSpPr>
            <p:cNvPr id="130063" name="Rectangle 1039"/>
            <p:cNvSpPr>
              <a:spLocks noChangeArrowheads="1"/>
            </p:cNvSpPr>
            <p:nvPr/>
          </p:nvSpPr>
          <p:spPr bwMode="auto">
            <a:xfrm>
              <a:off x="5475288" y="3482975"/>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3.5</a:t>
              </a:r>
            </a:p>
          </p:txBody>
        </p:sp>
        <p:sp>
          <p:nvSpPr>
            <p:cNvPr id="130064" name="Rectangle 1040"/>
            <p:cNvSpPr>
              <a:spLocks noChangeArrowheads="1"/>
            </p:cNvSpPr>
            <p:nvPr/>
          </p:nvSpPr>
          <p:spPr bwMode="auto">
            <a:xfrm>
              <a:off x="5475288" y="3171825"/>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7.3</a:t>
              </a:r>
            </a:p>
          </p:txBody>
        </p:sp>
        <p:sp>
          <p:nvSpPr>
            <p:cNvPr id="130065" name="Rectangle 1041"/>
            <p:cNvSpPr>
              <a:spLocks noChangeArrowheads="1"/>
            </p:cNvSpPr>
            <p:nvPr/>
          </p:nvSpPr>
          <p:spPr bwMode="auto">
            <a:xfrm>
              <a:off x="5356225" y="2862263"/>
              <a:ext cx="417639"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smtClean="0">
                  <a:latin typeface="Calibri" pitchFamily="34" charset="0"/>
                  <a:cs typeface="Calibri" pitchFamily="34" charset="0"/>
                </a:rPr>
                <a:t> 16.7</a:t>
              </a:r>
              <a:endParaRPr lang="fr-FR" sz="1600" dirty="0">
                <a:latin typeface="Calibri" pitchFamily="34" charset="0"/>
                <a:cs typeface="Calibri" pitchFamily="34" charset="0"/>
              </a:endParaRPr>
            </a:p>
          </p:txBody>
        </p:sp>
        <p:sp>
          <p:nvSpPr>
            <p:cNvPr id="130122" name="Rectangle 1098"/>
            <p:cNvSpPr>
              <a:spLocks noChangeArrowheads="1"/>
            </p:cNvSpPr>
            <p:nvPr/>
          </p:nvSpPr>
          <p:spPr bwMode="auto">
            <a:xfrm>
              <a:off x="5475288" y="4716463"/>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latin typeface="Calibri" pitchFamily="34" charset="0"/>
                  <a:cs typeface="Calibri" pitchFamily="34" charset="0"/>
                </a:rPr>
                <a:t>2.3</a:t>
              </a:r>
            </a:p>
          </p:txBody>
        </p:sp>
      </p:grpSp>
      <p:grpSp>
        <p:nvGrpSpPr>
          <p:cNvPr id="64" name="Group 63"/>
          <p:cNvGrpSpPr/>
          <p:nvPr/>
        </p:nvGrpSpPr>
        <p:grpSpPr>
          <a:xfrm>
            <a:off x="1289050" y="2702433"/>
            <a:ext cx="2034446" cy="3088767"/>
            <a:chOff x="1136650" y="2862263"/>
            <a:chExt cx="2034446" cy="3088767"/>
          </a:xfrm>
        </p:grpSpPr>
        <p:sp>
          <p:nvSpPr>
            <p:cNvPr id="130078" name="Rectangle 1054"/>
            <p:cNvSpPr>
              <a:spLocks noChangeArrowheads="1"/>
            </p:cNvSpPr>
            <p:nvPr/>
          </p:nvSpPr>
          <p:spPr bwMode="auto">
            <a:xfrm>
              <a:off x="1141413" y="5399088"/>
              <a:ext cx="1914844"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Abdominal pain upper</a:t>
              </a:r>
            </a:p>
          </p:txBody>
        </p:sp>
        <p:sp>
          <p:nvSpPr>
            <p:cNvPr id="130079" name="Rectangle 1055"/>
            <p:cNvSpPr>
              <a:spLocks noChangeArrowheads="1"/>
            </p:cNvSpPr>
            <p:nvPr/>
          </p:nvSpPr>
          <p:spPr bwMode="auto">
            <a:xfrm>
              <a:off x="1141413" y="5087938"/>
              <a:ext cx="626479"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Fatigue</a:t>
              </a:r>
            </a:p>
          </p:txBody>
        </p:sp>
        <p:sp>
          <p:nvSpPr>
            <p:cNvPr id="130080" name="Rectangle 1056"/>
            <p:cNvSpPr>
              <a:spLocks noChangeArrowheads="1"/>
            </p:cNvSpPr>
            <p:nvPr/>
          </p:nvSpPr>
          <p:spPr bwMode="auto">
            <a:xfrm>
              <a:off x="1141413" y="5697538"/>
              <a:ext cx="826405"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Back pain</a:t>
              </a:r>
            </a:p>
          </p:txBody>
        </p:sp>
        <p:sp>
          <p:nvSpPr>
            <p:cNvPr id="130081" name="Rectangle 1057"/>
            <p:cNvSpPr>
              <a:spLocks noChangeArrowheads="1"/>
            </p:cNvSpPr>
            <p:nvPr/>
          </p:nvSpPr>
          <p:spPr bwMode="auto">
            <a:xfrm>
              <a:off x="1152525" y="4062413"/>
              <a:ext cx="792742"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Insomnia</a:t>
              </a:r>
            </a:p>
          </p:txBody>
        </p:sp>
        <p:sp>
          <p:nvSpPr>
            <p:cNvPr id="130082" name="Rectangle 1058"/>
            <p:cNvSpPr>
              <a:spLocks noChangeArrowheads="1"/>
            </p:cNvSpPr>
            <p:nvPr/>
          </p:nvSpPr>
          <p:spPr bwMode="auto">
            <a:xfrm>
              <a:off x="1136650" y="4389438"/>
              <a:ext cx="1055634"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Somnolence</a:t>
              </a:r>
            </a:p>
          </p:txBody>
        </p:sp>
        <p:sp>
          <p:nvSpPr>
            <p:cNvPr id="130083" name="Rectangle 1059"/>
            <p:cNvSpPr>
              <a:spLocks noChangeArrowheads="1"/>
            </p:cNvSpPr>
            <p:nvPr/>
          </p:nvSpPr>
          <p:spPr bwMode="auto">
            <a:xfrm>
              <a:off x="1141413" y="3762375"/>
              <a:ext cx="749461"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Diarrhea</a:t>
              </a:r>
            </a:p>
          </p:txBody>
        </p:sp>
        <p:sp>
          <p:nvSpPr>
            <p:cNvPr id="130085" name="Rectangle 1061"/>
            <p:cNvSpPr>
              <a:spLocks noChangeArrowheads="1"/>
            </p:cNvSpPr>
            <p:nvPr/>
          </p:nvSpPr>
          <p:spPr bwMode="auto">
            <a:xfrm>
              <a:off x="1141413" y="3482975"/>
              <a:ext cx="2029683"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Dizziness (exc. vertigo)*</a:t>
              </a:r>
            </a:p>
          </p:txBody>
        </p:sp>
        <p:sp>
          <p:nvSpPr>
            <p:cNvPr id="130086" name="Rectangle 1062"/>
            <p:cNvSpPr>
              <a:spLocks noChangeArrowheads="1"/>
            </p:cNvSpPr>
            <p:nvPr/>
          </p:nvSpPr>
          <p:spPr bwMode="auto">
            <a:xfrm>
              <a:off x="1141413" y="3171825"/>
              <a:ext cx="638853"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Nausea</a:t>
              </a:r>
            </a:p>
          </p:txBody>
        </p:sp>
        <p:sp>
          <p:nvSpPr>
            <p:cNvPr id="130087" name="Rectangle 1063"/>
            <p:cNvSpPr>
              <a:spLocks noChangeArrowheads="1"/>
            </p:cNvSpPr>
            <p:nvPr/>
          </p:nvSpPr>
          <p:spPr bwMode="auto">
            <a:xfrm>
              <a:off x="1141413" y="2862263"/>
              <a:ext cx="852053"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Headache</a:t>
              </a:r>
            </a:p>
          </p:txBody>
        </p:sp>
        <p:sp>
          <p:nvSpPr>
            <p:cNvPr id="130124" name="Rectangle 1100"/>
            <p:cNvSpPr>
              <a:spLocks noChangeArrowheads="1"/>
            </p:cNvSpPr>
            <p:nvPr/>
          </p:nvSpPr>
          <p:spPr bwMode="auto">
            <a:xfrm>
              <a:off x="1136650" y="4732338"/>
              <a:ext cx="1088272" cy="253492"/>
            </a:xfrm>
            <a:prstGeom prst="rect">
              <a:avLst/>
            </a:prstGeom>
            <a:noFill/>
            <a:ln w="9525">
              <a:noFill/>
              <a:miter lim="800000"/>
              <a:headEnd/>
              <a:tailEnd/>
            </a:ln>
            <a:effectLst/>
          </p:spPr>
          <p:txBody>
            <a:bodyPr wrap="none" lIns="3600" tIns="3600" rIns="3600" bIns="3600">
              <a:spAutoFit/>
            </a:bodyPr>
            <a:lstStyle/>
            <a:p>
              <a:pPr algn="l">
                <a:spcBef>
                  <a:spcPct val="0"/>
                </a:spcBef>
              </a:pPr>
              <a:r>
                <a:rPr lang="fr-FR" sz="1600" dirty="0">
                  <a:latin typeface="Calibri" pitchFamily="34" charset="0"/>
                  <a:cs typeface="Calibri" pitchFamily="34" charset="0"/>
                </a:rPr>
                <a:t>Constipation</a:t>
              </a:r>
            </a:p>
          </p:txBody>
        </p:sp>
      </p:grpSp>
      <p:sp>
        <p:nvSpPr>
          <p:cNvPr id="130126" name="Line 1102"/>
          <p:cNvSpPr>
            <a:spLocks noChangeShapeType="1"/>
          </p:cNvSpPr>
          <p:nvPr/>
        </p:nvSpPr>
        <p:spPr bwMode="auto">
          <a:xfrm>
            <a:off x="6062663" y="4667758"/>
            <a:ext cx="1131887" cy="0"/>
          </a:xfrm>
          <a:prstGeom prst="line">
            <a:avLst/>
          </a:prstGeom>
          <a:noFill/>
          <a:ln w="3175">
            <a:solidFill>
              <a:schemeClr val="tx1"/>
            </a:solidFill>
            <a:prstDash val="dash"/>
            <a:round/>
            <a:headEnd/>
            <a:tailEnd type="oval" w="med" len="med"/>
          </a:ln>
          <a:effectLst/>
        </p:spPr>
        <p:txBody>
          <a:bodyPr wrap="none" anchor="ctr"/>
          <a:lstStyle/>
          <a:p>
            <a:endParaRPr lang="en-US" dirty="0"/>
          </a:p>
        </p:txBody>
      </p:sp>
      <p:sp>
        <p:nvSpPr>
          <p:cNvPr id="130127" name="Line 1103"/>
          <p:cNvSpPr>
            <a:spLocks noChangeShapeType="1"/>
          </p:cNvSpPr>
          <p:nvPr/>
        </p:nvSpPr>
        <p:spPr bwMode="auto">
          <a:xfrm flipV="1">
            <a:off x="2605088" y="4697920"/>
            <a:ext cx="2840037" cy="9525"/>
          </a:xfrm>
          <a:prstGeom prst="line">
            <a:avLst/>
          </a:prstGeom>
          <a:noFill/>
          <a:ln w="3175">
            <a:solidFill>
              <a:schemeClr val="tx2"/>
            </a:solidFill>
            <a:prstDash val="dash"/>
            <a:round/>
            <a:headEnd/>
            <a:tailEnd type="oval" w="med" len="med"/>
          </a:ln>
          <a:effectLst/>
        </p:spPr>
        <p:txBody>
          <a:bodyPr wrap="none" anchor="ctr"/>
          <a:lstStyle/>
          <a:p>
            <a:endParaRPr lang="en-US" dirty="0"/>
          </a:p>
        </p:txBody>
      </p:sp>
      <p:sp>
        <p:nvSpPr>
          <p:cNvPr id="130137" name="Rectangle 1113"/>
          <p:cNvSpPr>
            <a:spLocks noChangeArrowheads="1"/>
          </p:cNvSpPr>
          <p:nvPr/>
        </p:nvSpPr>
        <p:spPr bwMode="auto">
          <a:xfrm>
            <a:off x="6454937" y="2148395"/>
            <a:ext cx="1625277" cy="450469"/>
          </a:xfrm>
          <a:prstGeom prst="rect">
            <a:avLst/>
          </a:prstGeom>
          <a:noFill/>
          <a:ln w="9525">
            <a:noFill/>
            <a:miter lim="800000"/>
            <a:headEnd/>
            <a:tailEnd/>
          </a:ln>
          <a:effectLst/>
        </p:spPr>
        <p:txBody>
          <a:bodyPr wrap="none" lIns="3600" tIns="3600" rIns="3600" bIns="3600">
            <a:spAutoFit/>
          </a:bodyPr>
          <a:lstStyle/>
          <a:p>
            <a:pPr algn="ctr">
              <a:lnSpc>
                <a:spcPct val="90000"/>
              </a:lnSpc>
              <a:spcBef>
                <a:spcPct val="0"/>
              </a:spcBef>
            </a:pPr>
            <a:r>
              <a:rPr lang="fr-FR" sz="1600" dirty="0">
                <a:solidFill>
                  <a:schemeClr val="accent1"/>
                </a:solidFill>
                <a:latin typeface="Calibri" pitchFamily="34" charset="0"/>
                <a:cs typeface="Calibri" pitchFamily="34" charset="0"/>
              </a:rPr>
              <a:t>Valdoxan 25-50 mg</a:t>
            </a:r>
          </a:p>
          <a:p>
            <a:pPr algn="ctr">
              <a:lnSpc>
                <a:spcPct val="90000"/>
              </a:lnSpc>
              <a:spcBef>
                <a:spcPct val="0"/>
              </a:spcBef>
            </a:pPr>
            <a:r>
              <a:rPr lang="fr-FR" sz="1600" dirty="0">
                <a:solidFill>
                  <a:schemeClr val="accent1"/>
                </a:solidFill>
                <a:latin typeface="Calibri" pitchFamily="34" charset="0"/>
                <a:cs typeface="Calibri" pitchFamily="34" charset="0"/>
              </a:rPr>
              <a:t>(n=1120)</a:t>
            </a:r>
          </a:p>
        </p:txBody>
      </p:sp>
      <p:grpSp>
        <p:nvGrpSpPr>
          <p:cNvPr id="66" name="Group 65"/>
          <p:cNvGrpSpPr/>
          <p:nvPr/>
        </p:nvGrpSpPr>
        <p:grpSpPr>
          <a:xfrm>
            <a:off x="7288213" y="2692908"/>
            <a:ext cx="389225" cy="3088767"/>
            <a:chOff x="7135813" y="2852738"/>
            <a:chExt cx="389225" cy="3088767"/>
          </a:xfrm>
        </p:grpSpPr>
        <p:sp>
          <p:nvSpPr>
            <p:cNvPr id="130128" name="Rectangle 1104"/>
            <p:cNvSpPr>
              <a:spLocks noChangeArrowheads="1"/>
            </p:cNvSpPr>
            <p:nvPr/>
          </p:nvSpPr>
          <p:spPr bwMode="auto">
            <a:xfrm>
              <a:off x="7254875" y="5065713"/>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2.9</a:t>
              </a:r>
            </a:p>
          </p:txBody>
        </p:sp>
        <p:sp>
          <p:nvSpPr>
            <p:cNvPr id="130129" name="Rectangle 1105"/>
            <p:cNvSpPr>
              <a:spLocks noChangeArrowheads="1"/>
            </p:cNvSpPr>
            <p:nvPr/>
          </p:nvSpPr>
          <p:spPr bwMode="auto">
            <a:xfrm>
              <a:off x="7254875" y="4364038"/>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3.1</a:t>
              </a:r>
            </a:p>
          </p:txBody>
        </p:sp>
        <p:sp>
          <p:nvSpPr>
            <p:cNvPr id="130130" name="Rectangle 1106"/>
            <p:cNvSpPr>
              <a:spLocks noChangeArrowheads="1"/>
            </p:cNvSpPr>
            <p:nvPr/>
          </p:nvSpPr>
          <p:spPr bwMode="auto">
            <a:xfrm>
              <a:off x="7254875" y="5688013"/>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2.7</a:t>
              </a:r>
            </a:p>
          </p:txBody>
        </p:sp>
        <p:sp>
          <p:nvSpPr>
            <p:cNvPr id="130131" name="Rectangle 1107"/>
            <p:cNvSpPr>
              <a:spLocks noChangeArrowheads="1"/>
            </p:cNvSpPr>
            <p:nvPr/>
          </p:nvSpPr>
          <p:spPr bwMode="auto">
            <a:xfrm>
              <a:off x="7254875" y="5376863"/>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2.7</a:t>
              </a:r>
            </a:p>
          </p:txBody>
        </p:sp>
        <p:sp>
          <p:nvSpPr>
            <p:cNvPr id="130132" name="Rectangle 1108"/>
            <p:cNvSpPr>
              <a:spLocks noChangeArrowheads="1"/>
            </p:cNvSpPr>
            <p:nvPr/>
          </p:nvSpPr>
          <p:spPr bwMode="auto">
            <a:xfrm>
              <a:off x="7254875" y="4062413"/>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3.4</a:t>
              </a:r>
            </a:p>
          </p:txBody>
        </p:sp>
        <p:sp>
          <p:nvSpPr>
            <p:cNvPr id="130133" name="Rectangle 1109"/>
            <p:cNvSpPr>
              <a:spLocks noChangeArrowheads="1"/>
            </p:cNvSpPr>
            <p:nvPr/>
          </p:nvSpPr>
          <p:spPr bwMode="auto">
            <a:xfrm>
              <a:off x="7254875" y="3752850"/>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3.8</a:t>
              </a:r>
            </a:p>
          </p:txBody>
        </p:sp>
        <p:sp>
          <p:nvSpPr>
            <p:cNvPr id="130134" name="Rectangle 1110"/>
            <p:cNvSpPr>
              <a:spLocks noChangeArrowheads="1"/>
            </p:cNvSpPr>
            <p:nvPr/>
          </p:nvSpPr>
          <p:spPr bwMode="auto">
            <a:xfrm>
              <a:off x="7254875" y="3473450"/>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5.9</a:t>
              </a:r>
            </a:p>
          </p:txBody>
        </p:sp>
        <p:sp>
          <p:nvSpPr>
            <p:cNvPr id="130135" name="Rectangle 1111"/>
            <p:cNvSpPr>
              <a:spLocks noChangeArrowheads="1"/>
            </p:cNvSpPr>
            <p:nvPr/>
          </p:nvSpPr>
          <p:spPr bwMode="auto">
            <a:xfrm>
              <a:off x="7254875" y="3162300"/>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8.2</a:t>
              </a:r>
            </a:p>
          </p:txBody>
        </p:sp>
        <p:sp>
          <p:nvSpPr>
            <p:cNvPr id="130136" name="Rectangle 1112"/>
            <p:cNvSpPr>
              <a:spLocks noChangeArrowheads="1"/>
            </p:cNvSpPr>
            <p:nvPr/>
          </p:nvSpPr>
          <p:spPr bwMode="auto">
            <a:xfrm>
              <a:off x="7135813" y="2852738"/>
              <a:ext cx="374358"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17.0</a:t>
              </a:r>
            </a:p>
          </p:txBody>
        </p:sp>
        <p:sp>
          <p:nvSpPr>
            <p:cNvPr id="130138" name="Rectangle 1114"/>
            <p:cNvSpPr>
              <a:spLocks noChangeArrowheads="1"/>
            </p:cNvSpPr>
            <p:nvPr/>
          </p:nvSpPr>
          <p:spPr bwMode="auto">
            <a:xfrm>
              <a:off x="7254875" y="4706938"/>
              <a:ext cx="270163" cy="253492"/>
            </a:xfrm>
            <a:prstGeom prst="rect">
              <a:avLst/>
            </a:prstGeom>
            <a:noFill/>
            <a:ln w="9525">
              <a:noFill/>
              <a:miter lim="800000"/>
              <a:headEnd/>
              <a:tailEnd/>
            </a:ln>
            <a:effectLst/>
          </p:spPr>
          <p:txBody>
            <a:bodyPr wrap="none" lIns="3600" tIns="3600" rIns="3600" bIns="3600">
              <a:spAutoFit/>
            </a:bodyPr>
            <a:lstStyle/>
            <a:p>
              <a:pPr>
                <a:spcBef>
                  <a:spcPct val="0"/>
                </a:spcBef>
              </a:pPr>
              <a:r>
                <a:rPr lang="fr-FR" sz="1600" dirty="0">
                  <a:solidFill>
                    <a:schemeClr val="accent1"/>
                  </a:solidFill>
                  <a:latin typeface="Calibri" pitchFamily="34" charset="0"/>
                  <a:cs typeface="Calibri" pitchFamily="34" charset="0"/>
                </a:rPr>
                <a:t>2.3</a:t>
              </a:r>
            </a:p>
          </p:txBody>
        </p:sp>
      </p:grpSp>
      <p:sp>
        <p:nvSpPr>
          <p:cNvPr id="63" name="Title 62"/>
          <p:cNvSpPr>
            <a:spLocks noGrp="1"/>
          </p:cNvSpPr>
          <p:nvPr>
            <p:ph type="title"/>
          </p:nvPr>
        </p:nvSpPr>
        <p:spPr>
          <a:xfrm>
            <a:off x="838200" y="274320"/>
            <a:ext cx="8095488" cy="1143000"/>
          </a:xfrm>
        </p:spPr>
        <p:txBody>
          <a:bodyPr>
            <a:normAutofit fontScale="90000"/>
          </a:bodyPr>
          <a:lstStyle/>
          <a:p>
            <a:r>
              <a:rPr lang="en-US" sz="4400" dirty="0" smtClean="0"/>
              <a:t>Side Effects of  Valdoxan </a:t>
            </a:r>
            <a:br>
              <a:rPr lang="en-US" sz="4400" dirty="0" smtClean="0"/>
            </a:br>
            <a:r>
              <a:rPr lang="en-US" sz="4400" dirty="0" smtClean="0"/>
              <a:t>Compared to Placebo</a:t>
            </a:r>
            <a:endParaRPr lang="en-US" dirty="0"/>
          </a:p>
        </p:txBody>
      </p:sp>
      <p:sp>
        <p:nvSpPr>
          <p:cNvPr id="67" name="Rectangle 66"/>
          <p:cNvSpPr/>
          <p:nvPr/>
        </p:nvSpPr>
        <p:spPr>
          <a:xfrm>
            <a:off x="1219200" y="6581001"/>
            <a:ext cx="6705600" cy="276999"/>
          </a:xfrm>
          <a:prstGeom prst="rect">
            <a:avLst/>
          </a:prstGeom>
        </p:spPr>
        <p:txBody>
          <a:bodyPr wrap="square" anchor="t">
            <a:spAutoFit/>
          </a:bodyPr>
          <a:lstStyle/>
          <a:p>
            <a:pPr algn="ctr"/>
            <a:r>
              <a:rPr lang="en-US" sz="1200" dirty="0" smtClean="0">
                <a:latin typeface="Calibri" pitchFamily="34" charset="0"/>
                <a:cs typeface="Calibri" pitchFamily="34" charset="0"/>
              </a:rPr>
              <a:t>Kennedy SH, </a:t>
            </a:r>
            <a:r>
              <a:rPr lang="en-US" sz="1200" dirty="0" err="1" smtClean="0">
                <a:latin typeface="Calibri" pitchFamily="34" charset="0"/>
                <a:cs typeface="Calibri" pitchFamily="34" charset="0"/>
              </a:rPr>
              <a:t>Rizvi</a:t>
            </a:r>
            <a:r>
              <a:rPr lang="en-US" sz="1200" dirty="0" smtClean="0">
                <a:latin typeface="Calibri" pitchFamily="34" charset="0"/>
                <a:cs typeface="Calibri" pitchFamily="34" charset="0"/>
              </a:rPr>
              <a:t> SJ. </a:t>
            </a:r>
            <a:r>
              <a:rPr lang="en-US" sz="1200" i="1" dirty="0" smtClean="0">
                <a:latin typeface="Calibri" pitchFamily="34" charset="0"/>
                <a:cs typeface="Calibri" pitchFamily="34" charset="0"/>
              </a:rPr>
              <a:t>CNS Drugs. </a:t>
            </a:r>
            <a:r>
              <a:rPr lang="en-US" sz="1200" dirty="0" smtClean="0">
                <a:latin typeface="Calibri" pitchFamily="34" charset="0"/>
                <a:cs typeface="Calibri" pitchFamily="34" charset="0"/>
              </a:rPr>
              <a:t>2010. Stephen M. Stahl, MD, PhD; University of California, San Diego.</a:t>
            </a:r>
            <a:endParaRPr lang="en-US" sz="1200" dirty="0">
              <a:latin typeface="Calibri" pitchFamily="34" charset="0"/>
              <a:cs typeface="Calibri" pitchFamily="34" charset="0"/>
            </a:endParaRPr>
          </a:p>
        </p:txBody>
      </p:sp>
      <p:sp>
        <p:nvSpPr>
          <p:cNvPr id="69" name="TextBox 68"/>
          <p:cNvSpPr txBox="1"/>
          <p:nvPr/>
        </p:nvSpPr>
        <p:spPr>
          <a:xfrm>
            <a:off x="990600" y="5791200"/>
            <a:ext cx="7315200" cy="523220"/>
          </a:xfrm>
          <a:prstGeom prst="rect">
            <a:avLst/>
          </a:prstGeom>
          <a:noFill/>
        </p:spPr>
        <p:txBody>
          <a:bodyPr wrap="square" rtlCol="0">
            <a:spAutoFit/>
          </a:bodyPr>
          <a:lstStyle/>
          <a:p>
            <a:r>
              <a:rPr lang="en-US" sz="1400" dirty="0" smtClean="0">
                <a:latin typeface="Calibri" pitchFamily="34" charset="0"/>
                <a:cs typeface="Calibri" pitchFamily="34" charset="0"/>
              </a:rPr>
              <a:t>Isolated and reversible increases of ALAT and/or ASAT in 1.1% of patients treated with Valdoxan 25-50 mg versus 0.7% for placebo (not significant).</a:t>
            </a:r>
            <a:endParaRPr lang="en-US" sz="140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30066"/>
                                        </p:tgtEl>
                                        <p:attrNameLst>
                                          <p:attrName>style.visibility</p:attrName>
                                        </p:attrNameLst>
                                      </p:cBhvr>
                                      <p:to>
                                        <p:strVal val="visible"/>
                                      </p:to>
                                    </p:set>
                                    <p:anim calcmode="lin" valueType="num">
                                      <p:cBhvr>
                                        <p:cTn id="12" dur="500" fill="hold"/>
                                        <p:tgtEl>
                                          <p:spTgt spid="130066"/>
                                        </p:tgtEl>
                                        <p:attrNameLst>
                                          <p:attrName>ppt_w</p:attrName>
                                        </p:attrNameLst>
                                      </p:cBhvr>
                                      <p:tavLst>
                                        <p:tav tm="0">
                                          <p:val>
                                            <p:fltVal val="0"/>
                                          </p:val>
                                        </p:tav>
                                        <p:tav tm="100000">
                                          <p:val>
                                            <p:strVal val="#ppt_w"/>
                                          </p:val>
                                        </p:tav>
                                      </p:tavLst>
                                    </p:anim>
                                    <p:anim calcmode="lin" valueType="num">
                                      <p:cBhvr>
                                        <p:cTn id="13" dur="500" fill="hold"/>
                                        <p:tgtEl>
                                          <p:spTgt spid="130066"/>
                                        </p:tgtEl>
                                        <p:attrNameLst>
                                          <p:attrName>ppt_h</p:attrName>
                                        </p:attrNameLst>
                                      </p:cBhvr>
                                      <p:tavLst>
                                        <p:tav tm="0">
                                          <p:val>
                                            <p:fltVal val="0"/>
                                          </p:val>
                                        </p:tav>
                                        <p:tav tm="100000">
                                          <p:val>
                                            <p:strVal val="#ppt_h"/>
                                          </p:val>
                                        </p:tav>
                                      </p:tavLst>
                                    </p:anim>
                                    <p:animEffect transition="in" filter="fade">
                                      <p:cBhvr>
                                        <p:cTn id="14" dur="500"/>
                                        <p:tgtEl>
                                          <p:spTgt spid="130066"/>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30137"/>
                                        </p:tgtEl>
                                        <p:attrNameLst>
                                          <p:attrName>style.visibility</p:attrName>
                                        </p:attrNameLst>
                                      </p:cBhvr>
                                      <p:to>
                                        <p:strVal val="visible"/>
                                      </p:to>
                                    </p:set>
                                    <p:anim calcmode="lin" valueType="num">
                                      <p:cBhvr>
                                        <p:cTn id="17" dur="500" fill="hold"/>
                                        <p:tgtEl>
                                          <p:spTgt spid="130137"/>
                                        </p:tgtEl>
                                        <p:attrNameLst>
                                          <p:attrName>ppt_w</p:attrName>
                                        </p:attrNameLst>
                                      </p:cBhvr>
                                      <p:tavLst>
                                        <p:tav tm="0">
                                          <p:val>
                                            <p:fltVal val="0"/>
                                          </p:val>
                                        </p:tav>
                                        <p:tav tm="100000">
                                          <p:val>
                                            <p:strVal val="#ppt_w"/>
                                          </p:val>
                                        </p:tav>
                                      </p:tavLst>
                                    </p:anim>
                                    <p:anim calcmode="lin" valueType="num">
                                      <p:cBhvr>
                                        <p:cTn id="18" dur="500" fill="hold"/>
                                        <p:tgtEl>
                                          <p:spTgt spid="130137"/>
                                        </p:tgtEl>
                                        <p:attrNameLst>
                                          <p:attrName>ppt_h</p:attrName>
                                        </p:attrNameLst>
                                      </p:cBhvr>
                                      <p:tavLst>
                                        <p:tav tm="0">
                                          <p:val>
                                            <p:fltVal val="0"/>
                                          </p:val>
                                        </p:tav>
                                        <p:tav tm="100000">
                                          <p:val>
                                            <p:strVal val="#ppt_h"/>
                                          </p:val>
                                        </p:tav>
                                      </p:tavLst>
                                    </p:anim>
                                    <p:animEffect transition="in" filter="fade">
                                      <p:cBhvr>
                                        <p:cTn id="19" dur="500"/>
                                        <p:tgtEl>
                                          <p:spTgt spid="13013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left)">
                                      <p:cBhvr>
                                        <p:cTn id="24" dur="500"/>
                                        <p:tgtEl>
                                          <p:spTgt spid="6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left)">
                                      <p:cBhvr>
                                        <p:cTn id="29" dur="500"/>
                                        <p:tgtEl>
                                          <p:spTgt spid="6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6" grpId="0"/>
      <p:bldP spid="130137" grpId="0"/>
      <p:bldP spid="6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2"/>
          <p:cNvGrpSpPr>
            <a:grpSpLocks/>
          </p:cNvGrpSpPr>
          <p:nvPr/>
        </p:nvGrpSpPr>
        <p:grpSpPr bwMode="auto">
          <a:xfrm>
            <a:off x="4991100" y="2341563"/>
            <a:ext cx="3581400" cy="3222625"/>
            <a:chOff x="3026" y="1375"/>
            <a:chExt cx="2256" cy="2030"/>
          </a:xfrm>
        </p:grpSpPr>
        <p:sp>
          <p:nvSpPr>
            <p:cNvPr id="144391" name="Line 7"/>
            <p:cNvSpPr>
              <a:spLocks noChangeShapeType="1"/>
            </p:cNvSpPr>
            <p:nvPr/>
          </p:nvSpPr>
          <p:spPr bwMode="auto">
            <a:xfrm>
              <a:off x="3041" y="3403"/>
              <a:ext cx="2241" cy="0"/>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392" name="Line 8"/>
            <p:cNvSpPr>
              <a:spLocks noChangeShapeType="1"/>
            </p:cNvSpPr>
            <p:nvPr/>
          </p:nvSpPr>
          <p:spPr bwMode="auto">
            <a:xfrm>
              <a:off x="3095" y="1375"/>
              <a:ext cx="1" cy="2029"/>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grpSp>
          <p:nvGrpSpPr>
            <p:cNvPr id="3" name="Group 71"/>
            <p:cNvGrpSpPr>
              <a:grpSpLocks/>
            </p:cNvGrpSpPr>
            <p:nvPr/>
          </p:nvGrpSpPr>
          <p:grpSpPr bwMode="auto">
            <a:xfrm>
              <a:off x="3026" y="1375"/>
              <a:ext cx="68" cy="2030"/>
              <a:chOff x="3026" y="1375"/>
              <a:chExt cx="68" cy="2030"/>
            </a:xfrm>
          </p:grpSpPr>
          <p:sp>
            <p:nvSpPr>
              <p:cNvPr id="144393" name="Line 9"/>
              <p:cNvSpPr>
                <a:spLocks noChangeShapeType="1"/>
              </p:cNvSpPr>
              <p:nvPr/>
            </p:nvSpPr>
            <p:spPr bwMode="auto">
              <a:xfrm>
                <a:off x="3026" y="3404"/>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394" name="Line 10"/>
              <p:cNvSpPr>
                <a:spLocks noChangeShapeType="1"/>
              </p:cNvSpPr>
              <p:nvPr/>
            </p:nvSpPr>
            <p:spPr bwMode="auto">
              <a:xfrm>
                <a:off x="3026" y="3152"/>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395" name="Line 11"/>
              <p:cNvSpPr>
                <a:spLocks noChangeShapeType="1"/>
              </p:cNvSpPr>
              <p:nvPr/>
            </p:nvSpPr>
            <p:spPr bwMode="auto">
              <a:xfrm>
                <a:off x="3026" y="2895"/>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396" name="Line 12"/>
              <p:cNvSpPr>
                <a:spLocks noChangeShapeType="1"/>
              </p:cNvSpPr>
              <p:nvPr/>
            </p:nvSpPr>
            <p:spPr bwMode="auto">
              <a:xfrm>
                <a:off x="3026" y="2644"/>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397" name="Line 13"/>
              <p:cNvSpPr>
                <a:spLocks noChangeShapeType="1"/>
              </p:cNvSpPr>
              <p:nvPr/>
            </p:nvSpPr>
            <p:spPr bwMode="auto">
              <a:xfrm>
                <a:off x="3026" y="2392"/>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398" name="Line 14"/>
              <p:cNvSpPr>
                <a:spLocks noChangeShapeType="1"/>
              </p:cNvSpPr>
              <p:nvPr/>
            </p:nvSpPr>
            <p:spPr bwMode="auto">
              <a:xfrm>
                <a:off x="3026" y="2135"/>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399" name="Line 15"/>
              <p:cNvSpPr>
                <a:spLocks noChangeShapeType="1"/>
              </p:cNvSpPr>
              <p:nvPr/>
            </p:nvSpPr>
            <p:spPr bwMode="auto">
              <a:xfrm>
                <a:off x="3026" y="1884"/>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400" name="Line 16"/>
              <p:cNvSpPr>
                <a:spLocks noChangeShapeType="1"/>
              </p:cNvSpPr>
              <p:nvPr/>
            </p:nvSpPr>
            <p:spPr bwMode="auto">
              <a:xfrm>
                <a:off x="3026" y="1626"/>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401" name="Line 17"/>
              <p:cNvSpPr>
                <a:spLocks noChangeShapeType="1"/>
              </p:cNvSpPr>
              <p:nvPr/>
            </p:nvSpPr>
            <p:spPr bwMode="auto">
              <a:xfrm>
                <a:off x="3026" y="1375"/>
                <a:ext cx="68" cy="1"/>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grpSp>
      </p:grpSp>
      <p:sp>
        <p:nvSpPr>
          <p:cNvPr id="144402" name="Rectangle 18"/>
          <p:cNvSpPr>
            <a:spLocks noChangeArrowheads="1"/>
          </p:cNvSpPr>
          <p:nvPr/>
        </p:nvSpPr>
        <p:spPr bwMode="auto">
          <a:xfrm>
            <a:off x="4891088" y="5467350"/>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0</a:t>
            </a:r>
          </a:p>
        </p:txBody>
      </p:sp>
      <p:sp>
        <p:nvSpPr>
          <p:cNvPr id="144403" name="Rectangle 19"/>
          <p:cNvSpPr>
            <a:spLocks noChangeArrowheads="1"/>
          </p:cNvSpPr>
          <p:nvPr/>
        </p:nvSpPr>
        <p:spPr bwMode="auto">
          <a:xfrm>
            <a:off x="4891088" y="5067300"/>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1</a:t>
            </a:r>
          </a:p>
        </p:txBody>
      </p:sp>
      <p:sp>
        <p:nvSpPr>
          <p:cNvPr id="144404" name="Rectangle 20"/>
          <p:cNvSpPr>
            <a:spLocks noChangeArrowheads="1"/>
          </p:cNvSpPr>
          <p:nvPr/>
        </p:nvSpPr>
        <p:spPr bwMode="auto">
          <a:xfrm>
            <a:off x="4891088" y="4659313"/>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2</a:t>
            </a:r>
          </a:p>
        </p:txBody>
      </p:sp>
      <p:sp>
        <p:nvSpPr>
          <p:cNvPr id="144405" name="Rectangle 21"/>
          <p:cNvSpPr>
            <a:spLocks noChangeArrowheads="1"/>
          </p:cNvSpPr>
          <p:nvPr/>
        </p:nvSpPr>
        <p:spPr bwMode="auto">
          <a:xfrm>
            <a:off x="4891088" y="4260850"/>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3</a:t>
            </a:r>
          </a:p>
        </p:txBody>
      </p:sp>
      <p:sp>
        <p:nvSpPr>
          <p:cNvPr id="144406" name="Rectangle 22"/>
          <p:cNvSpPr>
            <a:spLocks noChangeArrowheads="1"/>
          </p:cNvSpPr>
          <p:nvPr/>
        </p:nvSpPr>
        <p:spPr bwMode="auto">
          <a:xfrm>
            <a:off x="4891088" y="3862388"/>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4</a:t>
            </a:r>
          </a:p>
        </p:txBody>
      </p:sp>
      <p:sp>
        <p:nvSpPr>
          <p:cNvPr id="144407" name="Rectangle 23"/>
          <p:cNvSpPr>
            <a:spLocks noChangeArrowheads="1"/>
          </p:cNvSpPr>
          <p:nvPr/>
        </p:nvSpPr>
        <p:spPr bwMode="auto">
          <a:xfrm>
            <a:off x="4891088" y="3452813"/>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5</a:t>
            </a:r>
          </a:p>
        </p:txBody>
      </p:sp>
      <p:sp>
        <p:nvSpPr>
          <p:cNvPr id="144408" name="Rectangle 24"/>
          <p:cNvSpPr>
            <a:spLocks noChangeArrowheads="1"/>
          </p:cNvSpPr>
          <p:nvPr/>
        </p:nvSpPr>
        <p:spPr bwMode="auto">
          <a:xfrm>
            <a:off x="4891088" y="3054350"/>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6</a:t>
            </a:r>
          </a:p>
        </p:txBody>
      </p:sp>
      <p:sp>
        <p:nvSpPr>
          <p:cNvPr id="144409" name="Rectangle 25"/>
          <p:cNvSpPr>
            <a:spLocks noChangeArrowheads="1"/>
          </p:cNvSpPr>
          <p:nvPr/>
        </p:nvSpPr>
        <p:spPr bwMode="auto">
          <a:xfrm>
            <a:off x="4891088" y="2646363"/>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7</a:t>
            </a:r>
          </a:p>
        </p:txBody>
      </p:sp>
      <p:sp>
        <p:nvSpPr>
          <p:cNvPr id="144410" name="Rectangle 26"/>
          <p:cNvSpPr>
            <a:spLocks noChangeArrowheads="1"/>
          </p:cNvSpPr>
          <p:nvPr/>
        </p:nvSpPr>
        <p:spPr bwMode="auto">
          <a:xfrm>
            <a:off x="4891088" y="2246313"/>
            <a:ext cx="117020" cy="276999"/>
          </a:xfrm>
          <a:prstGeom prst="rect">
            <a:avLst/>
          </a:prstGeom>
          <a:noFill/>
          <a:ln w="9525">
            <a:noFill/>
            <a:miter lim="800000"/>
            <a:headEnd/>
            <a:tailEnd/>
          </a:ln>
        </p:spPr>
        <p:txBody>
          <a:bodyPr wrap="none" lIns="0" tIns="0" rIns="0" bIns="0">
            <a:spAutoFit/>
          </a:bodyPr>
          <a:lstStyle/>
          <a:p>
            <a:pPr algn="l">
              <a:spcBef>
                <a:spcPct val="0"/>
              </a:spcBef>
            </a:pPr>
            <a:r>
              <a:rPr lang="en-US" dirty="0">
                <a:latin typeface="Calibri" pitchFamily="34" charset="0"/>
                <a:cs typeface="Calibri" pitchFamily="34" charset="0"/>
              </a:rPr>
              <a:t>8</a:t>
            </a:r>
          </a:p>
        </p:txBody>
      </p:sp>
      <p:sp>
        <p:nvSpPr>
          <p:cNvPr id="144411" name="Text Box 27"/>
          <p:cNvSpPr txBox="1">
            <a:spLocks noChangeArrowheads="1"/>
          </p:cNvSpPr>
          <p:nvPr/>
        </p:nvSpPr>
        <p:spPr bwMode="auto">
          <a:xfrm>
            <a:off x="7116237" y="5646738"/>
            <a:ext cx="1421863" cy="553998"/>
          </a:xfrm>
          <a:prstGeom prst="rect">
            <a:avLst/>
          </a:prstGeom>
          <a:noFill/>
          <a:ln w="9525">
            <a:noFill/>
            <a:miter lim="800000"/>
            <a:headEnd/>
            <a:tailEnd/>
          </a:ln>
          <a:effectLst/>
        </p:spPr>
        <p:txBody>
          <a:bodyPr wrap="none" lIns="0" tIns="0" rIns="0" bIns="0">
            <a:spAutoFit/>
          </a:bodyPr>
          <a:lstStyle/>
          <a:p>
            <a:pPr algn="ctr">
              <a:spcBef>
                <a:spcPct val="0"/>
              </a:spcBef>
            </a:pPr>
            <a:r>
              <a:rPr lang="en-US" b="1" dirty="0">
                <a:solidFill>
                  <a:schemeClr val="accent1"/>
                </a:solidFill>
                <a:latin typeface="Calibri" pitchFamily="34" charset="0"/>
                <a:cs typeface="Calibri" pitchFamily="34" charset="0"/>
              </a:rPr>
              <a:t>Valdoxan</a:t>
            </a:r>
            <a:r>
              <a:rPr lang="en-US" b="1" dirty="0">
                <a:solidFill>
                  <a:srgbClr val="00B0F0"/>
                </a:solidFill>
                <a:latin typeface="Calibri" pitchFamily="34" charset="0"/>
                <a:cs typeface="Calibri" pitchFamily="34" charset="0"/>
              </a:rPr>
              <a:t> </a:t>
            </a:r>
            <a:r>
              <a:rPr lang="en-US" b="1" dirty="0">
                <a:solidFill>
                  <a:schemeClr val="accent1"/>
                </a:solidFill>
                <a:latin typeface="Calibri" pitchFamily="34" charset="0"/>
                <a:cs typeface="Calibri" pitchFamily="34" charset="0"/>
              </a:rPr>
              <a:t>/</a:t>
            </a:r>
            <a:r>
              <a:rPr lang="en-US" b="1" dirty="0">
                <a:latin typeface="Calibri" pitchFamily="34" charset="0"/>
                <a:cs typeface="Calibri" pitchFamily="34" charset="0"/>
              </a:rPr>
              <a:t/>
            </a:r>
            <a:br>
              <a:rPr lang="en-US" b="1" dirty="0">
                <a:latin typeface="Calibri" pitchFamily="34" charset="0"/>
                <a:cs typeface="Calibri" pitchFamily="34" charset="0"/>
              </a:rPr>
            </a:br>
            <a:r>
              <a:rPr lang="en-US" b="1" dirty="0">
                <a:latin typeface="Calibri" pitchFamily="34" charset="0"/>
                <a:cs typeface="Calibri" pitchFamily="34" charset="0"/>
              </a:rPr>
              <a:t>placebo (n=27)</a:t>
            </a:r>
          </a:p>
        </p:txBody>
      </p:sp>
      <p:sp>
        <p:nvSpPr>
          <p:cNvPr id="144412" name="Rectangle 28" descr="Diagonales larges vers le haut"/>
          <p:cNvSpPr>
            <a:spLocks noChangeArrowheads="1"/>
          </p:cNvSpPr>
          <p:nvPr/>
        </p:nvSpPr>
        <p:spPr bwMode="auto">
          <a:xfrm>
            <a:off x="7304088" y="4354513"/>
            <a:ext cx="900112" cy="120173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dirty="0">
              <a:latin typeface="Calibri" pitchFamily="34" charset="0"/>
              <a:cs typeface="Calibri" pitchFamily="34" charset="0"/>
            </a:endParaRPr>
          </a:p>
        </p:txBody>
      </p:sp>
      <p:sp>
        <p:nvSpPr>
          <p:cNvPr id="144413" name="Rectangle 29"/>
          <p:cNvSpPr>
            <a:spLocks noChangeArrowheads="1"/>
          </p:cNvSpPr>
          <p:nvPr/>
        </p:nvSpPr>
        <p:spPr bwMode="auto">
          <a:xfrm>
            <a:off x="7617935" y="4048125"/>
            <a:ext cx="262892" cy="246221"/>
          </a:xfrm>
          <a:prstGeom prst="rect">
            <a:avLst/>
          </a:prstGeom>
          <a:noFill/>
          <a:ln w="9525">
            <a:noFill/>
            <a:miter lim="800000"/>
            <a:headEnd/>
            <a:tailEnd/>
          </a:ln>
        </p:spPr>
        <p:txBody>
          <a:bodyPr wrap="none" lIns="0" tIns="0" rIns="0" bIns="0">
            <a:spAutoFit/>
          </a:bodyPr>
          <a:lstStyle/>
          <a:p>
            <a:pPr algn="ctr">
              <a:spcBef>
                <a:spcPct val="0"/>
              </a:spcBef>
            </a:pPr>
            <a:r>
              <a:rPr lang="en-US" sz="1600" b="1" dirty="0">
                <a:latin typeface="Calibri" pitchFamily="34" charset="0"/>
                <a:cs typeface="Calibri" pitchFamily="34" charset="0"/>
              </a:rPr>
              <a:t>3.0</a:t>
            </a:r>
          </a:p>
        </p:txBody>
      </p:sp>
      <p:sp>
        <p:nvSpPr>
          <p:cNvPr id="144414" name="Text Box 30"/>
          <p:cNvSpPr txBox="1">
            <a:spLocks noChangeArrowheads="1"/>
          </p:cNvSpPr>
          <p:nvPr/>
        </p:nvSpPr>
        <p:spPr bwMode="auto">
          <a:xfrm>
            <a:off x="5227373" y="5646738"/>
            <a:ext cx="1545167" cy="553998"/>
          </a:xfrm>
          <a:prstGeom prst="rect">
            <a:avLst/>
          </a:prstGeom>
          <a:noFill/>
          <a:ln w="9525">
            <a:noFill/>
            <a:miter lim="800000"/>
            <a:headEnd/>
            <a:tailEnd/>
          </a:ln>
          <a:effectLst/>
        </p:spPr>
        <p:txBody>
          <a:bodyPr wrap="none" lIns="0" tIns="0" rIns="0" bIns="0">
            <a:spAutoFit/>
          </a:bodyPr>
          <a:lstStyle/>
          <a:p>
            <a:pPr algn="ctr">
              <a:spcBef>
                <a:spcPct val="0"/>
              </a:spcBef>
            </a:pPr>
            <a:r>
              <a:rPr lang="en-US" b="1" dirty="0">
                <a:solidFill>
                  <a:schemeClr val="accent1"/>
                </a:solidFill>
                <a:latin typeface="Calibri" pitchFamily="34" charset="0"/>
                <a:cs typeface="Calibri" pitchFamily="34" charset="0"/>
              </a:rPr>
              <a:t>Valdoxan /</a:t>
            </a:r>
            <a:br>
              <a:rPr lang="en-US" b="1" dirty="0">
                <a:solidFill>
                  <a:schemeClr val="accent1"/>
                </a:solidFill>
                <a:latin typeface="Calibri" pitchFamily="34" charset="0"/>
                <a:cs typeface="Calibri" pitchFamily="34" charset="0"/>
              </a:rPr>
            </a:br>
            <a:r>
              <a:rPr lang="en-US" b="1" dirty="0">
                <a:solidFill>
                  <a:schemeClr val="accent1"/>
                </a:solidFill>
                <a:latin typeface="Calibri" pitchFamily="34" charset="0"/>
                <a:cs typeface="Calibri" pitchFamily="34" charset="0"/>
              </a:rPr>
              <a:t>Valdoxan (n=61)</a:t>
            </a:r>
          </a:p>
        </p:txBody>
      </p:sp>
      <p:sp>
        <p:nvSpPr>
          <p:cNvPr id="144415" name="Rectangle 31"/>
          <p:cNvSpPr>
            <a:spLocks noChangeArrowheads="1"/>
          </p:cNvSpPr>
          <p:nvPr/>
        </p:nvSpPr>
        <p:spPr bwMode="auto">
          <a:xfrm>
            <a:off x="5556250" y="3940175"/>
            <a:ext cx="900113" cy="1616075"/>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endParaRPr lang="en-US" dirty="0">
              <a:latin typeface="Calibri" pitchFamily="34" charset="0"/>
              <a:cs typeface="Calibri" pitchFamily="34" charset="0"/>
            </a:endParaRPr>
          </a:p>
        </p:txBody>
      </p:sp>
      <p:sp>
        <p:nvSpPr>
          <p:cNvPr id="144416" name="Rectangle 32"/>
          <p:cNvSpPr>
            <a:spLocks noChangeArrowheads="1"/>
          </p:cNvSpPr>
          <p:nvPr/>
        </p:nvSpPr>
        <p:spPr bwMode="auto">
          <a:xfrm>
            <a:off x="5870098" y="3630613"/>
            <a:ext cx="262892" cy="246221"/>
          </a:xfrm>
          <a:prstGeom prst="rect">
            <a:avLst/>
          </a:prstGeom>
          <a:noFill/>
          <a:ln w="9525">
            <a:noFill/>
            <a:miter lim="800000"/>
            <a:headEnd/>
            <a:tailEnd/>
          </a:ln>
        </p:spPr>
        <p:txBody>
          <a:bodyPr wrap="none" lIns="0" tIns="0" rIns="0" bIns="0">
            <a:spAutoFit/>
          </a:bodyPr>
          <a:lstStyle/>
          <a:p>
            <a:pPr algn="ctr">
              <a:spcBef>
                <a:spcPct val="0"/>
              </a:spcBef>
            </a:pPr>
            <a:r>
              <a:rPr lang="en-US" sz="1600" b="1" dirty="0">
                <a:latin typeface="Calibri" pitchFamily="34" charset="0"/>
                <a:cs typeface="Calibri" pitchFamily="34" charset="0"/>
              </a:rPr>
              <a:t>4.0</a:t>
            </a:r>
          </a:p>
        </p:txBody>
      </p:sp>
      <p:sp>
        <p:nvSpPr>
          <p:cNvPr id="144418" name="Freeform 34"/>
          <p:cNvSpPr>
            <a:spLocks/>
          </p:cNvSpPr>
          <p:nvPr/>
        </p:nvSpPr>
        <p:spPr bwMode="auto">
          <a:xfrm>
            <a:off x="6005513" y="3228975"/>
            <a:ext cx="1746250" cy="785813"/>
          </a:xfrm>
          <a:custGeom>
            <a:avLst/>
            <a:gdLst/>
            <a:ahLst/>
            <a:cxnLst>
              <a:cxn ang="0">
                <a:pos x="0" y="233"/>
              </a:cxn>
              <a:cxn ang="0">
                <a:pos x="0" y="0"/>
              </a:cxn>
              <a:cxn ang="0">
                <a:pos x="1100" y="0"/>
              </a:cxn>
              <a:cxn ang="0">
                <a:pos x="1100" y="495"/>
              </a:cxn>
            </a:cxnLst>
            <a:rect l="0" t="0" r="r" b="b"/>
            <a:pathLst>
              <a:path w="1100" h="495">
                <a:moveTo>
                  <a:pt x="0" y="233"/>
                </a:moveTo>
                <a:lnTo>
                  <a:pt x="0" y="0"/>
                </a:lnTo>
                <a:lnTo>
                  <a:pt x="1100" y="0"/>
                </a:lnTo>
                <a:lnTo>
                  <a:pt x="1100" y="495"/>
                </a:lnTo>
              </a:path>
            </a:pathLst>
          </a:custGeom>
          <a:noFill/>
          <a:ln w="19050" cap="flat" cmpd="sng">
            <a:solidFill>
              <a:schemeClr val="tx1"/>
            </a:solidFill>
            <a:prstDash val="solid"/>
            <a:round/>
            <a:headEnd/>
            <a:tailEnd/>
          </a:ln>
          <a:effectLst/>
        </p:spPr>
        <p:txBody>
          <a:bodyPr wrap="none" anchor="ctr"/>
          <a:lstStyle/>
          <a:p>
            <a:endParaRPr lang="en-US" dirty="0">
              <a:latin typeface="Calibri" pitchFamily="34" charset="0"/>
              <a:cs typeface="Calibri" pitchFamily="34" charset="0"/>
            </a:endParaRPr>
          </a:p>
        </p:txBody>
      </p:sp>
      <p:sp>
        <p:nvSpPr>
          <p:cNvPr id="144417" name="Text Box 33"/>
          <p:cNvSpPr txBox="1">
            <a:spLocks noChangeArrowheads="1"/>
          </p:cNvSpPr>
          <p:nvPr/>
        </p:nvSpPr>
        <p:spPr bwMode="auto">
          <a:xfrm>
            <a:off x="6613602" y="2971800"/>
            <a:ext cx="582459" cy="257369"/>
          </a:xfrm>
          <a:prstGeom prst="rect">
            <a:avLst/>
          </a:prstGeom>
          <a:noFill/>
          <a:ln w="9525">
            <a:noFill/>
            <a:miter lim="800000"/>
            <a:headEnd/>
            <a:tailEnd/>
          </a:ln>
          <a:effectLst/>
        </p:spPr>
        <p:txBody>
          <a:bodyPr wrap="none" lIns="36000" tIns="36000" rIns="36000" bIns="36000">
            <a:spAutoFit/>
          </a:bodyPr>
          <a:lstStyle/>
          <a:p>
            <a:pPr algn="ctr"/>
            <a:r>
              <a:rPr lang="en-US" sz="1200" i="1" dirty="0">
                <a:latin typeface="Calibri" pitchFamily="34" charset="0"/>
                <a:cs typeface="Calibri" pitchFamily="34" charset="0"/>
              </a:rPr>
              <a:t>P</a:t>
            </a:r>
            <a:r>
              <a:rPr lang="en-US" sz="1200" dirty="0">
                <a:latin typeface="Calibri" pitchFamily="34" charset="0"/>
                <a:cs typeface="Calibri" pitchFamily="34" charset="0"/>
              </a:rPr>
              <a:t>=0.250</a:t>
            </a:r>
          </a:p>
        </p:txBody>
      </p:sp>
      <p:sp>
        <p:nvSpPr>
          <p:cNvPr id="144434" name="Rectangle 50"/>
          <p:cNvSpPr>
            <a:spLocks noChangeArrowheads="1"/>
          </p:cNvSpPr>
          <p:nvPr/>
        </p:nvSpPr>
        <p:spPr bwMode="auto">
          <a:xfrm>
            <a:off x="919162" y="5483225"/>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0</a:t>
            </a:r>
          </a:p>
        </p:txBody>
      </p:sp>
      <p:sp>
        <p:nvSpPr>
          <p:cNvPr id="144435" name="Rectangle 51"/>
          <p:cNvSpPr>
            <a:spLocks noChangeArrowheads="1"/>
          </p:cNvSpPr>
          <p:nvPr/>
        </p:nvSpPr>
        <p:spPr bwMode="auto">
          <a:xfrm>
            <a:off x="919162" y="5083175"/>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1</a:t>
            </a:r>
          </a:p>
        </p:txBody>
      </p:sp>
      <p:sp>
        <p:nvSpPr>
          <p:cNvPr id="144436" name="Rectangle 52"/>
          <p:cNvSpPr>
            <a:spLocks noChangeArrowheads="1"/>
          </p:cNvSpPr>
          <p:nvPr/>
        </p:nvSpPr>
        <p:spPr bwMode="auto">
          <a:xfrm>
            <a:off x="919162" y="4683125"/>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2</a:t>
            </a:r>
          </a:p>
        </p:txBody>
      </p:sp>
      <p:sp>
        <p:nvSpPr>
          <p:cNvPr id="144437" name="Rectangle 53"/>
          <p:cNvSpPr>
            <a:spLocks noChangeArrowheads="1"/>
          </p:cNvSpPr>
          <p:nvPr/>
        </p:nvSpPr>
        <p:spPr bwMode="auto">
          <a:xfrm>
            <a:off x="919162" y="4273550"/>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3</a:t>
            </a:r>
          </a:p>
        </p:txBody>
      </p:sp>
      <p:sp>
        <p:nvSpPr>
          <p:cNvPr id="144438" name="Rectangle 54"/>
          <p:cNvSpPr>
            <a:spLocks noChangeArrowheads="1"/>
          </p:cNvSpPr>
          <p:nvPr/>
        </p:nvSpPr>
        <p:spPr bwMode="auto">
          <a:xfrm>
            <a:off x="919162" y="3875088"/>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4</a:t>
            </a:r>
          </a:p>
        </p:txBody>
      </p:sp>
      <p:sp>
        <p:nvSpPr>
          <p:cNvPr id="144439" name="Rectangle 55"/>
          <p:cNvSpPr>
            <a:spLocks noChangeArrowheads="1"/>
          </p:cNvSpPr>
          <p:nvPr/>
        </p:nvSpPr>
        <p:spPr bwMode="auto">
          <a:xfrm>
            <a:off x="919162" y="3475038"/>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5</a:t>
            </a:r>
          </a:p>
        </p:txBody>
      </p:sp>
      <p:sp>
        <p:nvSpPr>
          <p:cNvPr id="144440" name="Rectangle 56"/>
          <p:cNvSpPr>
            <a:spLocks noChangeArrowheads="1"/>
          </p:cNvSpPr>
          <p:nvPr/>
        </p:nvSpPr>
        <p:spPr bwMode="auto">
          <a:xfrm>
            <a:off x="919162" y="3074988"/>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6</a:t>
            </a:r>
          </a:p>
        </p:txBody>
      </p:sp>
      <p:sp>
        <p:nvSpPr>
          <p:cNvPr id="144441" name="Rectangle 57"/>
          <p:cNvSpPr>
            <a:spLocks noChangeArrowheads="1"/>
          </p:cNvSpPr>
          <p:nvPr/>
        </p:nvSpPr>
        <p:spPr bwMode="auto">
          <a:xfrm>
            <a:off x="919162" y="2665413"/>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7</a:t>
            </a:r>
          </a:p>
        </p:txBody>
      </p:sp>
      <p:sp>
        <p:nvSpPr>
          <p:cNvPr id="144442" name="Rectangle 58"/>
          <p:cNvSpPr>
            <a:spLocks noChangeArrowheads="1"/>
          </p:cNvSpPr>
          <p:nvPr/>
        </p:nvSpPr>
        <p:spPr bwMode="auto">
          <a:xfrm>
            <a:off x="919162" y="2265363"/>
            <a:ext cx="117020" cy="276999"/>
          </a:xfrm>
          <a:prstGeom prst="rect">
            <a:avLst/>
          </a:prstGeom>
          <a:noFill/>
          <a:ln w="9525">
            <a:noFill/>
            <a:miter lim="800000"/>
            <a:headEnd/>
            <a:tailEnd/>
          </a:ln>
        </p:spPr>
        <p:txBody>
          <a:bodyPr wrap="none" lIns="0" tIns="0" rIns="0" bIns="0">
            <a:spAutoFit/>
          </a:bodyPr>
          <a:lstStyle/>
          <a:p>
            <a:pPr algn="l">
              <a:spcBef>
                <a:spcPct val="0"/>
              </a:spcBef>
            </a:pPr>
            <a:r>
              <a:rPr lang="fr-FR" dirty="0">
                <a:latin typeface="Calibri" pitchFamily="34" charset="0"/>
                <a:cs typeface="Calibri" pitchFamily="34" charset="0"/>
              </a:rPr>
              <a:t>8</a:t>
            </a:r>
          </a:p>
        </p:txBody>
      </p:sp>
      <p:sp>
        <p:nvSpPr>
          <p:cNvPr id="144444" name="Freeform 60"/>
          <p:cNvSpPr>
            <a:spLocks/>
          </p:cNvSpPr>
          <p:nvPr/>
        </p:nvSpPr>
        <p:spPr bwMode="auto">
          <a:xfrm>
            <a:off x="2008187" y="2232025"/>
            <a:ext cx="1782763" cy="1644650"/>
          </a:xfrm>
          <a:custGeom>
            <a:avLst/>
            <a:gdLst/>
            <a:ahLst/>
            <a:cxnLst>
              <a:cxn ang="0">
                <a:pos x="0" y="1036"/>
              </a:cxn>
              <a:cxn ang="0">
                <a:pos x="0" y="0"/>
              </a:cxn>
              <a:cxn ang="0">
                <a:pos x="1123" y="0"/>
              </a:cxn>
              <a:cxn ang="0">
                <a:pos x="1123" y="76"/>
              </a:cxn>
            </a:cxnLst>
            <a:rect l="0" t="0" r="r" b="b"/>
            <a:pathLst>
              <a:path w="1123" h="1036">
                <a:moveTo>
                  <a:pt x="0" y="1036"/>
                </a:moveTo>
                <a:lnTo>
                  <a:pt x="0" y="0"/>
                </a:lnTo>
                <a:lnTo>
                  <a:pt x="1123" y="0"/>
                </a:lnTo>
                <a:lnTo>
                  <a:pt x="1123" y="76"/>
                </a:lnTo>
              </a:path>
            </a:pathLst>
          </a:custGeom>
          <a:noFill/>
          <a:ln w="19050" cap="flat" cmpd="sng">
            <a:solidFill>
              <a:schemeClr val="tx1"/>
            </a:solidFill>
            <a:prstDash val="solid"/>
            <a:round/>
            <a:headEnd/>
            <a:tailEnd/>
          </a:ln>
          <a:effectLst/>
        </p:spPr>
        <p:txBody>
          <a:bodyPr wrap="none" anchor="ctr"/>
          <a:lstStyle/>
          <a:p>
            <a:endParaRPr lang="en-US" dirty="0">
              <a:latin typeface="Calibri" pitchFamily="34" charset="0"/>
              <a:cs typeface="Calibri" pitchFamily="34" charset="0"/>
            </a:endParaRPr>
          </a:p>
        </p:txBody>
      </p:sp>
      <p:sp>
        <p:nvSpPr>
          <p:cNvPr id="144445" name="Text Box 61"/>
          <p:cNvSpPr txBox="1">
            <a:spLocks noChangeArrowheads="1"/>
          </p:cNvSpPr>
          <p:nvPr/>
        </p:nvSpPr>
        <p:spPr bwMode="auto">
          <a:xfrm>
            <a:off x="3101449" y="5656263"/>
            <a:ext cx="1421863" cy="553998"/>
          </a:xfrm>
          <a:prstGeom prst="rect">
            <a:avLst/>
          </a:prstGeom>
          <a:noFill/>
          <a:ln w="9525">
            <a:noFill/>
            <a:miter lim="800000"/>
            <a:headEnd/>
            <a:tailEnd/>
          </a:ln>
          <a:effectLst/>
        </p:spPr>
        <p:txBody>
          <a:bodyPr wrap="none" lIns="0" tIns="0" rIns="0" bIns="0">
            <a:spAutoFit/>
          </a:bodyPr>
          <a:lstStyle/>
          <a:p>
            <a:pPr algn="ctr">
              <a:spcBef>
                <a:spcPct val="0"/>
              </a:spcBef>
            </a:pPr>
            <a:r>
              <a:rPr lang="en-US" b="1" dirty="0" smtClean="0">
                <a:solidFill>
                  <a:schemeClr val="bg1">
                    <a:lumMod val="50000"/>
                  </a:schemeClr>
                </a:solidFill>
                <a:latin typeface="Calibri" pitchFamily="34" charset="0"/>
                <a:cs typeface="Calibri" pitchFamily="34" charset="0"/>
              </a:rPr>
              <a:t>paroxetine </a:t>
            </a:r>
            <a:r>
              <a:rPr lang="en-US" b="1" dirty="0">
                <a:solidFill>
                  <a:schemeClr val="bg1">
                    <a:lumMod val="50000"/>
                  </a:schemeClr>
                </a:solidFill>
                <a:latin typeface="Calibri" pitchFamily="34" charset="0"/>
                <a:cs typeface="Calibri" pitchFamily="34" charset="0"/>
              </a:rPr>
              <a:t>/</a:t>
            </a:r>
            <a:br>
              <a:rPr lang="en-US" b="1" dirty="0">
                <a:solidFill>
                  <a:schemeClr val="bg1">
                    <a:lumMod val="50000"/>
                  </a:schemeClr>
                </a:solidFill>
                <a:latin typeface="Calibri" pitchFamily="34" charset="0"/>
                <a:cs typeface="Calibri" pitchFamily="34" charset="0"/>
              </a:rPr>
            </a:br>
            <a:r>
              <a:rPr lang="en-US" b="1" dirty="0">
                <a:latin typeface="Calibri" pitchFamily="34" charset="0"/>
                <a:cs typeface="Calibri" pitchFamily="34" charset="0"/>
              </a:rPr>
              <a:t>placebo (n=43)</a:t>
            </a:r>
          </a:p>
        </p:txBody>
      </p:sp>
      <p:sp>
        <p:nvSpPr>
          <p:cNvPr id="144446" name="Rectangle 62"/>
          <p:cNvSpPr>
            <a:spLocks noChangeArrowheads="1"/>
          </p:cNvSpPr>
          <p:nvPr/>
        </p:nvSpPr>
        <p:spPr bwMode="auto">
          <a:xfrm>
            <a:off x="3650772" y="2339975"/>
            <a:ext cx="262892" cy="246221"/>
          </a:xfrm>
          <a:prstGeom prst="rect">
            <a:avLst/>
          </a:prstGeom>
          <a:noFill/>
          <a:ln w="9525">
            <a:noFill/>
            <a:miter lim="800000"/>
            <a:headEnd/>
            <a:tailEnd/>
          </a:ln>
        </p:spPr>
        <p:txBody>
          <a:bodyPr wrap="none" lIns="0" tIns="0" rIns="0" bIns="0">
            <a:spAutoFit/>
          </a:bodyPr>
          <a:lstStyle/>
          <a:p>
            <a:pPr algn="ctr">
              <a:spcBef>
                <a:spcPct val="0"/>
              </a:spcBef>
            </a:pPr>
            <a:r>
              <a:rPr lang="fr-FR" sz="1600" b="1" dirty="0">
                <a:latin typeface="Calibri" pitchFamily="34" charset="0"/>
                <a:cs typeface="Calibri" pitchFamily="34" charset="0"/>
              </a:rPr>
              <a:t>7.3</a:t>
            </a:r>
          </a:p>
        </p:txBody>
      </p:sp>
      <p:sp>
        <p:nvSpPr>
          <p:cNvPr id="144447" name="Rectangle 63" descr="Diagonales larges vers le haut"/>
          <p:cNvSpPr>
            <a:spLocks noChangeArrowheads="1"/>
          </p:cNvSpPr>
          <p:nvPr/>
        </p:nvSpPr>
        <p:spPr bwMode="auto">
          <a:xfrm>
            <a:off x="3402012" y="2605088"/>
            <a:ext cx="900113" cy="2951162"/>
          </a:xfrm>
          <a:prstGeom prst="rect">
            <a:avLst/>
          </a:prstGeom>
          <a:ln>
            <a:headEnd/>
            <a:tailEnd/>
          </a:ln>
        </p:spPr>
        <p:style>
          <a:lnRef idx="1">
            <a:schemeClr val="dk1"/>
          </a:lnRef>
          <a:fillRef idx="2">
            <a:schemeClr val="dk1"/>
          </a:fillRef>
          <a:effectRef idx="1">
            <a:schemeClr val="dk1"/>
          </a:effectRef>
          <a:fontRef idx="minor">
            <a:schemeClr val="dk1"/>
          </a:fontRef>
        </p:style>
        <p:txBody>
          <a:bodyPr/>
          <a:lstStyle/>
          <a:p>
            <a:endParaRPr lang="en-US" dirty="0">
              <a:latin typeface="Calibri" pitchFamily="34" charset="0"/>
              <a:cs typeface="Calibri" pitchFamily="34" charset="0"/>
            </a:endParaRPr>
          </a:p>
        </p:txBody>
      </p:sp>
      <p:sp>
        <p:nvSpPr>
          <p:cNvPr id="144448" name="Text Box 64"/>
          <p:cNvSpPr txBox="1">
            <a:spLocks noChangeArrowheads="1"/>
          </p:cNvSpPr>
          <p:nvPr/>
        </p:nvSpPr>
        <p:spPr bwMode="auto">
          <a:xfrm>
            <a:off x="1170978" y="5638800"/>
            <a:ext cx="1694245" cy="553998"/>
          </a:xfrm>
          <a:prstGeom prst="rect">
            <a:avLst/>
          </a:prstGeom>
          <a:noFill/>
          <a:ln w="9525">
            <a:noFill/>
            <a:miter lim="800000"/>
            <a:headEnd/>
            <a:tailEnd/>
          </a:ln>
          <a:effectLst/>
        </p:spPr>
        <p:txBody>
          <a:bodyPr wrap="none" lIns="0" tIns="0" rIns="0" bIns="0">
            <a:spAutoFit/>
          </a:bodyPr>
          <a:lstStyle/>
          <a:p>
            <a:pPr algn="ctr">
              <a:spcBef>
                <a:spcPct val="0"/>
              </a:spcBef>
            </a:pPr>
            <a:r>
              <a:rPr lang="en-US" b="1" dirty="0" smtClean="0">
                <a:solidFill>
                  <a:schemeClr val="bg1">
                    <a:lumMod val="50000"/>
                  </a:schemeClr>
                </a:solidFill>
                <a:latin typeface="Calibri" pitchFamily="34" charset="0"/>
                <a:cs typeface="Calibri" pitchFamily="34" charset="0"/>
              </a:rPr>
              <a:t>paroxetine </a:t>
            </a:r>
            <a:r>
              <a:rPr lang="en-US" b="1" dirty="0">
                <a:solidFill>
                  <a:schemeClr val="bg1">
                    <a:lumMod val="50000"/>
                  </a:schemeClr>
                </a:solidFill>
                <a:latin typeface="Calibri" pitchFamily="34" charset="0"/>
                <a:cs typeface="Calibri" pitchFamily="34" charset="0"/>
              </a:rPr>
              <a:t>/</a:t>
            </a:r>
            <a:br>
              <a:rPr lang="en-US" b="1" dirty="0">
                <a:solidFill>
                  <a:schemeClr val="bg1">
                    <a:lumMod val="50000"/>
                  </a:schemeClr>
                </a:solidFill>
                <a:latin typeface="Calibri" pitchFamily="34" charset="0"/>
                <a:cs typeface="Calibri" pitchFamily="34" charset="0"/>
              </a:rPr>
            </a:br>
            <a:r>
              <a:rPr lang="en-US" b="1" dirty="0" smtClean="0">
                <a:solidFill>
                  <a:schemeClr val="bg1">
                    <a:lumMod val="50000"/>
                  </a:schemeClr>
                </a:solidFill>
                <a:latin typeface="Calibri" pitchFamily="34" charset="0"/>
                <a:cs typeface="Calibri" pitchFamily="34" charset="0"/>
              </a:rPr>
              <a:t>paroxetine </a:t>
            </a:r>
            <a:r>
              <a:rPr lang="en-US" b="1" dirty="0">
                <a:solidFill>
                  <a:schemeClr val="bg1">
                    <a:lumMod val="50000"/>
                  </a:schemeClr>
                </a:solidFill>
                <a:latin typeface="Calibri" pitchFamily="34" charset="0"/>
                <a:cs typeface="Calibri" pitchFamily="34" charset="0"/>
              </a:rPr>
              <a:t>(n=61)</a:t>
            </a:r>
          </a:p>
        </p:txBody>
      </p:sp>
      <p:sp>
        <p:nvSpPr>
          <p:cNvPr id="144449" name="Rectangle 65"/>
          <p:cNvSpPr>
            <a:spLocks noChangeArrowheads="1"/>
          </p:cNvSpPr>
          <p:nvPr/>
        </p:nvSpPr>
        <p:spPr bwMode="auto">
          <a:xfrm>
            <a:off x="1871185" y="3854450"/>
            <a:ext cx="262892" cy="246221"/>
          </a:xfrm>
          <a:prstGeom prst="rect">
            <a:avLst/>
          </a:prstGeom>
          <a:noFill/>
          <a:ln w="9525">
            <a:noFill/>
            <a:miter lim="800000"/>
            <a:headEnd/>
            <a:tailEnd/>
          </a:ln>
        </p:spPr>
        <p:txBody>
          <a:bodyPr wrap="none" lIns="0" tIns="0" rIns="0" bIns="0">
            <a:spAutoFit/>
          </a:bodyPr>
          <a:lstStyle/>
          <a:p>
            <a:pPr algn="ctr">
              <a:spcBef>
                <a:spcPct val="0"/>
              </a:spcBef>
            </a:pPr>
            <a:r>
              <a:rPr lang="fr-FR" sz="1600" b="1" dirty="0">
                <a:latin typeface="Calibri" pitchFamily="34" charset="0"/>
                <a:cs typeface="Calibri" pitchFamily="34" charset="0"/>
              </a:rPr>
              <a:t>3.5</a:t>
            </a:r>
          </a:p>
        </p:txBody>
      </p:sp>
      <p:sp>
        <p:nvSpPr>
          <p:cNvPr id="144450" name="Rectangle 66"/>
          <p:cNvSpPr>
            <a:spLocks noChangeArrowheads="1"/>
          </p:cNvSpPr>
          <p:nvPr/>
        </p:nvSpPr>
        <p:spPr bwMode="auto">
          <a:xfrm>
            <a:off x="1622425" y="4133850"/>
            <a:ext cx="900112" cy="1439863"/>
          </a:xfrm>
          <a:prstGeom prst="rect">
            <a:avLst/>
          </a:prstGeom>
          <a:solidFill>
            <a:schemeClr val="bg1">
              <a:lumMod val="50000"/>
            </a:schemeClr>
          </a:solidFill>
          <a:ln w="9525">
            <a:noFill/>
            <a:miter lim="800000"/>
            <a:headEnd/>
            <a:tailEnd/>
          </a:ln>
          <a:effectLst/>
        </p:spPr>
        <p:txBody>
          <a:bodyPr/>
          <a:lstStyle/>
          <a:p>
            <a:endParaRPr lang="en-US" dirty="0">
              <a:latin typeface="Calibri" pitchFamily="34" charset="0"/>
              <a:cs typeface="Calibri" pitchFamily="34" charset="0"/>
            </a:endParaRPr>
          </a:p>
        </p:txBody>
      </p:sp>
      <p:grpSp>
        <p:nvGrpSpPr>
          <p:cNvPr id="4" name="Group 70"/>
          <p:cNvGrpSpPr>
            <a:grpSpLocks/>
          </p:cNvGrpSpPr>
          <p:nvPr/>
        </p:nvGrpSpPr>
        <p:grpSpPr bwMode="auto">
          <a:xfrm>
            <a:off x="1046162" y="2362200"/>
            <a:ext cx="3602038" cy="3217863"/>
            <a:chOff x="408" y="1388"/>
            <a:chExt cx="2269" cy="2027"/>
          </a:xfrm>
        </p:grpSpPr>
        <p:sp>
          <p:nvSpPr>
            <p:cNvPr id="144422" name="Line 38"/>
            <p:cNvSpPr>
              <a:spLocks noChangeShapeType="1"/>
            </p:cNvSpPr>
            <p:nvPr/>
          </p:nvSpPr>
          <p:spPr bwMode="auto">
            <a:xfrm>
              <a:off x="478" y="1388"/>
              <a:ext cx="1" cy="2027"/>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sp>
          <p:nvSpPr>
            <p:cNvPr id="144423" name="Line 39"/>
            <p:cNvSpPr>
              <a:spLocks noChangeShapeType="1"/>
            </p:cNvSpPr>
            <p:nvPr/>
          </p:nvSpPr>
          <p:spPr bwMode="auto">
            <a:xfrm flipV="1">
              <a:off x="472" y="3409"/>
              <a:ext cx="2205" cy="0"/>
            </a:xfrm>
            <a:prstGeom prst="line">
              <a:avLst/>
            </a:prstGeom>
            <a:noFill/>
            <a:ln w="19050">
              <a:solidFill>
                <a:schemeClr val="tx1"/>
              </a:solidFill>
              <a:round/>
              <a:headEnd/>
              <a:tailEnd/>
            </a:ln>
            <a:effectLst/>
          </p:spPr>
          <p:txBody>
            <a:bodyPr/>
            <a:lstStyle/>
            <a:p>
              <a:endParaRPr lang="en-US" dirty="0">
                <a:latin typeface="Calibri" pitchFamily="34" charset="0"/>
                <a:cs typeface="Calibri" pitchFamily="34" charset="0"/>
              </a:endParaRPr>
            </a:p>
          </p:txBody>
        </p:sp>
        <p:grpSp>
          <p:nvGrpSpPr>
            <p:cNvPr id="5" name="Group 69"/>
            <p:cNvGrpSpPr>
              <a:grpSpLocks/>
            </p:cNvGrpSpPr>
            <p:nvPr/>
          </p:nvGrpSpPr>
          <p:grpSpPr bwMode="auto">
            <a:xfrm>
              <a:off x="408" y="1394"/>
              <a:ext cx="68" cy="2010"/>
              <a:chOff x="408" y="1394"/>
              <a:chExt cx="68" cy="2010"/>
            </a:xfrm>
          </p:grpSpPr>
          <p:sp>
            <p:nvSpPr>
              <p:cNvPr id="144425" name="Line 41"/>
              <p:cNvSpPr>
                <a:spLocks noChangeShapeType="1"/>
              </p:cNvSpPr>
              <p:nvPr/>
            </p:nvSpPr>
            <p:spPr bwMode="auto">
              <a:xfrm>
                <a:off x="408" y="3403"/>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26" name="Line 42"/>
              <p:cNvSpPr>
                <a:spLocks noChangeShapeType="1"/>
              </p:cNvSpPr>
              <p:nvPr/>
            </p:nvSpPr>
            <p:spPr bwMode="auto">
              <a:xfrm>
                <a:off x="408" y="3163"/>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27" name="Line 43"/>
              <p:cNvSpPr>
                <a:spLocks noChangeShapeType="1"/>
              </p:cNvSpPr>
              <p:nvPr/>
            </p:nvSpPr>
            <p:spPr bwMode="auto">
              <a:xfrm>
                <a:off x="408" y="2911"/>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28" name="Line 44"/>
              <p:cNvSpPr>
                <a:spLocks noChangeShapeType="1"/>
              </p:cNvSpPr>
              <p:nvPr/>
            </p:nvSpPr>
            <p:spPr bwMode="auto">
              <a:xfrm>
                <a:off x="408" y="2653"/>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29" name="Line 45"/>
              <p:cNvSpPr>
                <a:spLocks noChangeShapeType="1"/>
              </p:cNvSpPr>
              <p:nvPr/>
            </p:nvSpPr>
            <p:spPr bwMode="auto">
              <a:xfrm>
                <a:off x="408" y="2401"/>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30" name="Line 46"/>
              <p:cNvSpPr>
                <a:spLocks noChangeShapeType="1"/>
              </p:cNvSpPr>
              <p:nvPr/>
            </p:nvSpPr>
            <p:spPr bwMode="auto">
              <a:xfrm>
                <a:off x="408" y="2150"/>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31" name="Line 47"/>
              <p:cNvSpPr>
                <a:spLocks noChangeShapeType="1"/>
              </p:cNvSpPr>
              <p:nvPr/>
            </p:nvSpPr>
            <p:spPr bwMode="auto">
              <a:xfrm>
                <a:off x="408" y="1898"/>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32" name="Line 48"/>
              <p:cNvSpPr>
                <a:spLocks noChangeShapeType="1"/>
              </p:cNvSpPr>
              <p:nvPr/>
            </p:nvSpPr>
            <p:spPr bwMode="auto">
              <a:xfrm>
                <a:off x="408" y="1640"/>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sp>
            <p:nvSpPr>
              <p:cNvPr id="144433" name="Line 49"/>
              <p:cNvSpPr>
                <a:spLocks noChangeShapeType="1"/>
              </p:cNvSpPr>
              <p:nvPr/>
            </p:nvSpPr>
            <p:spPr bwMode="auto">
              <a:xfrm>
                <a:off x="408" y="1394"/>
                <a:ext cx="68" cy="1"/>
              </a:xfrm>
              <a:prstGeom prst="line">
                <a:avLst/>
              </a:prstGeom>
              <a:noFill/>
              <a:ln w="19050">
                <a:solidFill>
                  <a:schemeClr val="tx1"/>
                </a:solidFill>
                <a:round/>
                <a:headEnd/>
                <a:tailEnd/>
              </a:ln>
            </p:spPr>
            <p:txBody>
              <a:bodyPr/>
              <a:lstStyle/>
              <a:p>
                <a:endParaRPr lang="en-US" dirty="0">
                  <a:latin typeface="Calibri" pitchFamily="34" charset="0"/>
                  <a:cs typeface="Calibri" pitchFamily="34" charset="0"/>
                </a:endParaRPr>
              </a:p>
            </p:txBody>
          </p:sp>
        </p:grpSp>
      </p:grpSp>
      <p:sp>
        <p:nvSpPr>
          <p:cNvPr id="144443" name="Text Box 59"/>
          <p:cNvSpPr txBox="1">
            <a:spLocks noChangeArrowheads="1"/>
          </p:cNvSpPr>
          <p:nvPr/>
        </p:nvSpPr>
        <p:spPr bwMode="auto">
          <a:xfrm>
            <a:off x="2581228" y="1981200"/>
            <a:ext cx="582459" cy="257369"/>
          </a:xfrm>
          <a:prstGeom prst="rect">
            <a:avLst/>
          </a:prstGeom>
          <a:noFill/>
          <a:ln w="9525">
            <a:noFill/>
            <a:miter lim="800000"/>
            <a:headEnd/>
            <a:tailEnd/>
          </a:ln>
          <a:effectLst/>
        </p:spPr>
        <p:txBody>
          <a:bodyPr wrap="none" lIns="36000" tIns="36000" rIns="36000" bIns="36000">
            <a:spAutoFit/>
          </a:bodyPr>
          <a:lstStyle/>
          <a:p>
            <a:pPr algn="ctr"/>
            <a:r>
              <a:rPr lang="en-US" sz="1200" i="1" dirty="0">
                <a:latin typeface="Calibri" pitchFamily="34" charset="0"/>
                <a:cs typeface="Calibri" pitchFamily="34" charset="0"/>
              </a:rPr>
              <a:t>P</a:t>
            </a:r>
            <a:r>
              <a:rPr lang="en-US" sz="1200" dirty="0">
                <a:latin typeface="Calibri" pitchFamily="34" charset="0"/>
                <a:cs typeface="Calibri" pitchFamily="34" charset="0"/>
              </a:rPr>
              <a:t>&lt;0.001</a:t>
            </a:r>
          </a:p>
        </p:txBody>
      </p:sp>
      <p:sp>
        <p:nvSpPr>
          <p:cNvPr id="68" name="Title 67"/>
          <p:cNvSpPr>
            <a:spLocks noGrp="1"/>
          </p:cNvSpPr>
          <p:nvPr>
            <p:ph type="title"/>
          </p:nvPr>
        </p:nvSpPr>
        <p:spPr>
          <a:xfrm>
            <a:off x="762000" y="274320"/>
            <a:ext cx="8382000" cy="1143000"/>
          </a:xfrm>
        </p:spPr>
        <p:txBody>
          <a:bodyPr>
            <a:normAutofit/>
          </a:bodyPr>
          <a:lstStyle/>
          <a:p>
            <a:pPr>
              <a:lnSpc>
                <a:spcPct val="85000"/>
              </a:lnSpc>
            </a:pPr>
            <a:r>
              <a:rPr lang="en-US" sz="3800" dirty="0" smtClean="0">
                <a:solidFill>
                  <a:schemeClr val="tx2"/>
                </a:solidFill>
              </a:rPr>
              <a:t>Valdoxan vs Paroxetine:</a:t>
            </a:r>
            <a:br>
              <a:rPr lang="en-US" sz="3800" dirty="0" smtClean="0">
                <a:solidFill>
                  <a:schemeClr val="tx2"/>
                </a:solidFill>
              </a:rPr>
            </a:br>
            <a:r>
              <a:rPr lang="en-US" sz="3800" dirty="0" smtClean="0">
                <a:solidFill>
                  <a:schemeClr val="tx2"/>
                </a:solidFill>
              </a:rPr>
              <a:t>Discontinuation Symptoms After </a:t>
            </a:r>
            <a:r>
              <a:rPr lang="en-US" sz="4000" dirty="0" smtClean="0">
                <a:solidFill>
                  <a:schemeClr val="tx2"/>
                </a:solidFill>
              </a:rPr>
              <a:t>1</a:t>
            </a:r>
            <a:r>
              <a:rPr lang="en-US" sz="3800" dirty="0" smtClean="0">
                <a:solidFill>
                  <a:schemeClr val="tx2"/>
                </a:solidFill>
              </a:rPr>
              <a:t> Week</a:t>
            </a:r>
            <a:endParaRPr lang="en-US" sz="3800" dirty="0">
              <a:solidFill>
                <a:schemeClr val="tx2"/>
              </a:solidFill>
            </a:endParaRPr>
          </a:p>
        </p:txBody>
      </p:sp>
      <p:sp>
        <p:nvSpPr>
          <p:cNvPr id="63" name="TextBox 62"/>
          <p:cNvSpPr txBox="1"/>
          <p:nvPr/>
        </p:nvSpPr>
        <p:spPr>
          <a:xfrm>
            <a:off x="5181600" y="1828800"/>
            <a:ext cx="33528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latin typeface="Calibri" pitchFamily="34" charset="0"/>
                <a:cs typeface="Calibri" pitchFamily="34" charset="0"/>
              </a:rPr>
              <a:t>Valdoxan does not have any discontinuation symptoms. </a:t>
            </a:r>
            <a:endParaRPr lang="en-US" dirty="0">
              <a:latin typeface="Calibri" pitchFamily="34" charset="0"/>
              <a:cs typeface="Calibri" pitchFamily="34" charset="0"/>
            </a:endParaRPr>
          </a:p>
        </p:txBody>
      </p:sp>
      <p:sp>
        <p:nvSpPr>
          <p:cNvPr id="64" name="Up Arrow 63"/>
          <p:cNvSpPr/>
          <p:nvPr/>
        </p:nvSpPr>
        <p:spPr>
          <a:xfrm>
            <a:off x="0" y="1752600"/>
            <a:ext cx="990600" cy="3886200"/>
          </a:xfrm>
          <a:prstGeom prst="upArrow">
            <a:avLst/>
          </a:prstGeom>
        </p:spPr>
        <p:style>
          <a:lnRef idx="1">
            <a:schemeClr val="dk1"/>
          </a:lnRef>
          <a:fillRef idx="3">
            <a:schemeClr val="dk1"/>
          </a:fillRef>
          <a:effectRef idx="2">
            <a:schemeClr val="dk1"/>
          </a:effectRef>
          <a:fontRef idx="minor">
            <a:schemeClr val="lt1"/>
          </a:fontRef>
        </p:style>
        <p:txBody>
          <a:bodyPr vert="vert270" rtlCol="0" anchor="ctr"/>
          <a:lstStyle/>
          <a:p>
            <a:pPr algn="ctr"/>
            <a:r>
              <a:rPr lang="en-US" sz="2800" dirty="0" smtClean="0">
                <a:latin typeface="Calibri" pitchFamily="34" charset="0"/>
                <a:cs typeface="Calibri" pitchFamily="34" charset="0"/>
              </a:rPr>
              <a:t>Increased Symptoms</a:t>
            </a:r>
            <a:endParaRPr lang="en-US" sz="2800" dirty="0">
              <a:latin typeface="Calibri" pitchFamily="34" charset="0"/>
              <a:cs typeface="Calibri" pitchFamily="34" charset="0"/>
            </a:endParaRPr>
          </a:p>
        </p:txBody>
      </p:sp>
      <p:sp>
        <p:nvSpPr>
          <p:cNvPr id="65" name="Rectangle 64"/>
          <p:cNvSpPr/>
          <p:nvPr/>
        </p:nvSpPr>
        <p:spPr>
          <a:xfrm>
            <a:off x="0" y="6400800"/>
            <a:ext cx="9144000" cy="276999"/>
          </a:xfrm>
          <a:prstGeom prst="rect">
            <a:avLst/>
          </a:prstGeom>
        </p:spPr>
        <p:txBody>
          <a:bodyPr wrap="square" anchor="t">
            <a:spAutoFit/>
          </a:bodyPr>
          <a:lstStyle/>
          <a:p>
            <a:pPr algn="ctr"/>
            <a:r>
              <a:rPr lang="en-US" sz="1200" dirty="0" smtClean="0">
                <a:latin typeface="Calibri" pitchFamily="34" charset="0"/>
                <a:cs typeface="Calibri" pitchFamily="34" charset="0"/>
              </a:rPr>
              <a:t>Montgomery SA et al. </a:t>
            </a:r>
            <a:r>
              <a:rPr lang="en-US" sz="1200" i="1" dirty="0" smtClean="0">
                <a:latin typeface="Calibri" pitchFamily="34" charset="0"/>
                <a:cs typeface="Calibri" pitchFamily="34" charset="0"/>
              </a:rPr>
              <a:t>Int J Clin Psychiatry. </a:t>
            </a:r>
            <a:r>
              <a:rPr lang="en-US" sz="1200" dirty="0" smtClean="0">
                <a:latin typeface="Calibri" pitchFamily="34" charset="0"/>
                <a:cs typeface="Calibri" pitchFamily="34" charset="0"/>
              </a:rPr>
              <a:t>2004.</a:t>
            </a:r>
            <a:endParaRPr lang="en-US" sz="1200" dirty="0">
              <a:latin typeface="Calibri" pitchFamily="34" charset="0"/>
              <a:cs typeface="Calibri" pitchFamily="34" charset="0"/>
            </a:endParaRPr>
          </a:p>
        </p:txBody>
      </p:sp>
      <p:sp>
        <p:nvSpPr>
          <p:cNvPr id="66" name="TextBox 65"/>
          <p:cNvSpPr txBox="1"/>
          <p:nvPr/>
        </p:nvSpPr>
        <p:spPr>
          <a:xfrm>
            <a:off x="2539652" y="6581001"/>
            <a:ext cx="4099264" cy="276999"/>
          </a:xfrm>
          <a:prstGeom prst="rect">
            <a:avLst/>
          </a:prstGeom>
          <a:noFill/>
        </p:spPr>
        <p:txBody>
          <a:bodyPr wrap="none" rtlCol="0">
            <a:spAutoFit/>
          </a:bodyPr>
          <a:lstStyle/>
          <a:p>
            <a:r>
              <a:rPr lang="en-US" sz="1200" dirty="0" smtClean="0">
                <a:latin typeface="Calibri" pitchFamily="34" charset="0"/>
                <a:cs typeface="Calibri" pitchFamily="34" charset="0"/>
              </a:rPr>
              <a:t>Stephen M. Stahl, MD,</a:t>
            </a:r>
            <a:r>
              <a:rPr lang="en-US" sz="1200" baseline="0" dirty="0" smtClean="0">
                <a:latin typeface="Calibri" pitchFamily="34" charset="0"/>
                <a:cs typeface="Calibri" pitchFamily="34" charset="0"/>
              </a:rPr>
              <a:t> PhD; University of California, San Diego.</a:t>
            </a:r>
            <a:endParaRPr lang="en-US" sz="120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down)">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4448"/>
                                        </p:tgtEl>
                                        <p:attrNameLst>
                                          <p:attrName>style.visibility</p:attrName>
                                        </p:attrNameLst>
                                      </p:cBhvr>
                                      <p:to>
                                        <p:strVal val="visible"/>
                                      </p:to>
                                    </p:set>
                                    <p:animEffect transition="in" filter="wipe(down)">
                                      <p:cBhvr>
                                        <p:cTn id="12" dur="500"/>
                                        <p:tgtEl>
                                          <p:spTgt spid="14444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44450"/>
                                        </p:tgtEl>
                                        <p:attrNameLst>
                                          <p:attrName>style.visibility</p:attrName>
                                        </p:attrNameLst>
                                      </p:cBhvr>
                                      <p:to>
                                        <p:strVal val="visible"/>
                                      </p:to>
                                    </p:set>
                                    <p:animEffect transition="in" filter="wipe(down)">
                                      <p:cBhvr>
                                        <p:cTn id="15" dur="500"/>
                                        <p:tgtEl>
                                          <p:spTgt spid="14445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44449"/>
                                        </p:tgtEl>
                                        <p:attrNameLst>
                                          <p:attrName>style.visibility</p:attrName>
                                        </p:attrNameLst>
                                      </p:cBhvr>
                                      <p:to>
                                        <p:strVal val="visible"/>
                                      </p:to>
                                    </p:set>
                                    <p:animEffect transition="in" filter="wipe(down)">
                                      <p:cBhvr>
                                        <p:cTn id="18" dur="500"/>
                                        <p:tgtEl>
                                          <p:spTgt spid="14444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44445"/>
                                        </p:tgtEl>
                                        <p:attrNameLst>
                                          <p:attrName>style.visibility</p:attrName>
                                        </p:attrNameLst>
                                      </p:cBhvr>
                                      <p:to>
                                        <p:strVal val="visible"/>
                                      </p:to>
                                    </p:set>
                                    <p:animEffect transition="in" filter="wipe(down)">
                                      <p:cBhvr>
                                        <p:cTn id="23" dur="500"/>
                                        <p:tgtEl>
                                          <p:spTgt spid="14444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44447"/>
                                        </p:tgtEl>
                                        <p:attrNameLst>
                                          <p:attrName>style.visibility</p:attrName>
                                        </p:attrNameLst>
                                      </p:cBhvr>
                                      <p:to>
                                        <p:strVal val="visible"/>
                                      </p:to>
                                    </p:set>
                                    <p:animEffect transition="in" filter="wipe(down)">
                                      <p:cBhvr>
                                        <p:cTn id="26" dur="500"/>
                                        <p:tgtEl>
                                          <p:spTgt spid="14444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44446"/>
                                        </p:tgtEl>
                                        <p:attrNameLst>
                                          <p:attrName>style.visibility</p:attrName>
                                        </p:attrNameLst>
                                      </p:cBhvr>
                                      <p:to>
                                        <p:strVal val="visible"/>
                                      </p:to>
                                    </p:set>
                                    <p:animEffect transition="in" filter="wipe(down)">
                                      <p:cBhvr>
                                        <p:cTn id="29" dur="500"/>
                                        <p:tgtEl>
                                          <p:spTgt spid="144446"/>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44444"/>
                                        </p:tgtEl>
                                        <p:attrNameLst>
                                          <p:attrName>style.visibility</p:attrName>
                                        </p:attrNameLst>
                                      </p:cBhvr>
                                      <p:to>
                                        <p:strVal val="visible"/>
                                      </p:to>
                                    </p:set>
                                    <p:animEffect transition="in" filter="fade">
                                      <p:cBhvr>
                                        <p:cTn id="33" dur="2000"/>
                                        <p:tgtEl>
                                          <p:spTgt spid="1444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4443"/>
                                        </p:tgtEl>
                                        <p:attrNameLst>
                                          <p:attrName>style.visibility</p:attrName>
                                        </p:attrNameLst>
                                      </p:cBhvr>
                                      <p:to>
                                        <p:strVal val="visible"/>
                                      </p:to>
                                    </p:set>
                                    <p:animEffect transition="in" filter="fade">
                                      <p:cBhvr>
                                        <p:cTn id="36" dur="2000"/>
                                        <p:tgtEl>
                                          <p:spTgt spid="14444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44414"/>
                                        </p:tgtEl>
                                        <p:attrNameLst>
                                          <p:attrName>style.visibility</p:attrName>
                                        </p:attrNameLst>
                                      </p:cBhvr>
                                      <p:to>
                                        <p:strVal val="visible"/>
                                      </p:to>
                                    </p:set>
                                    <p:animEffect transition="in" filter="wipe(down)">
                                      <p:cBhvr>
                                        <p:cTn id="41" dur="500"/>
                                        <p:tgtEl>
                                          <p:spTgt spid="14441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44415"/>
                                        </p:tgtEl>
                                        <p:attrNameLst>
                                          <p:attrName>style.visibility</p:attrName>
                                        </p:attrNameLst>
                                      </p:cBhvr>
                                      <p:to>
                                        <p:strVal val="visible"/>
                                      </p:to>
                                    </p:set>
                                    <p:animEffect transition="in" filter="wipe(down)">
                                      <p:cBhvr>
                                        <p:cTn id="44" dur="500"/>
                                        <p:tgtEl>
                                          <p:spTgt spid="144415"/>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44416"/>
                                        </p:tgtEl>
                                        <p:attrNameLst>
                                          <p:attrName>style.visibility</p:attrName>
                                        </p:attrNameLst>
                                      </p:cBhvr>
                                      <p:to>
                                        <p:strVal val="visible"/>
                                      </p:to>
                                    </p:set>
                                    <p:animEffect transition="in" filter="wipe(down)">
                                      <p:cBhvr>
                                        <p:cTn id="47" dur="500"/>
                                        <p:tgtEl>
                                          <p:spTgt spid="14441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44411"/>
                                        </p:tgtEl>
                                        <p:attrNameLst>
                                          <p:attrName>style.visibility</p:attrName>
                                        </p:attrNameLst>
                                      </p:cBhvr>
                                      <p:to>
                                        <p:strVal val="visible"/>
                                      </p:to>
                                    </p:set>
                                    <p:animEffect transition="in" filter="wipe(down)">
                                      <p:cBhvr>
                                        <p:cTn id="52" dur="500"/>
                                        <p:tgtEl>
                                          <p:spTgt spid="14441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44412"/>
                                        </p:tgtEl>
                                        <p:attrNameLst>
                                          <p:attrName>style.visibility</p:attrName>
                                        </p:attrNameLst>
                                      </p:cBhvr>
                                      <p:to>
                                        <p:strVal val="visible"/>
                                      </p:to>
                                    </p:set>
                                    <p:animEffect transition="in" filter="wipe(down)">
                                      <p:cBhvr>
                                        <p:cTn id="55" dur="500"/>
                                        <p:tgtEl>
                                          <p:spTgt spid="144412"/>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44413"/>
                                        </p:tgtEl>
                                        <p:attrNameLst>
                                          <p:attrName>style.visibility</p:attrName>
                                        </p:attrNameLst>
                                      </p:cBhvr>
                                      <p:to>
                                        <p:strVal val="visible"/>
                                      </p:to>
                                    </p:set>
                                    <p:animEffect transition="in" filter="wipe(down)">
                                      <p:cBhvr>
                                        <p:cTn id="58" dur="500"/>
                                        <p:tgtEl>
                                          <p:spTgt spid="144413"/>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144418"/>
                                        </p:tgtEl>
                                        <p:attrNameLst>
                                          <p:attrName>style.visibility</p:attrName>
                                        </p:attrNameLst>
                                      </p:cBhvr>
                                      <p:to>
                                        <p:strVal val="visible"/>
                                      </p:to>
                                    </p:set>
                                    <p:animEffect transition="in" filter="fade">
                                      <p:cBhvr>
                                        <p:cTn id="62" dur="2000"/>
                                        <p:tgtEl>
                                          <p:spTgt spid="1444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4417"/>
                                        </p:tgtEl>
                                        <p:attrNameLst>
                                          <p:attrName>style.visibility</p:attrName>
                                        </p:attrNameLst>
                                      </p:cBhvr>
                                      <p:to>
                                        <p:strVal val="visible"/>
                                      </p:to>
                                    </p:set>
                                    <p:animEffect transition="in" filter="fade">
                                      <p:cBhvr>
                                        <p:cTn id="65" dur="2000"/>
                                        <p:tgtEl>
                                          <p:spTgt spid="144417"/>
                                        </p:tgtEl>
                                      </p:cBhvr>
                                    </p:animEffect>
                                  </p:childTnLst>
                                </p:cTn>
                              </p:par>
                            </p:childTnLst>
                          </p:cTn>
                        </p:par>
                        <p:par>
                          <p:cTn id="66" fill="hold">
                            <p:stCondLst>
                              <p:cond delay="2500"/>
                            </p:stCondLst>
                            <p:childTnLst>
                              <p:par>
                                <p:cTn id="67" presetID="53" presetClass="entr" presetSubtype="0"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11" grpId="0"/>
      <p:bldP spid="144412" grpId="0" animBg="1"/>
      <p:bldP spid="144413" grpId="0"/>
      <p:bldP spid="144414" grpId="0"/>
      <p:bldP spid="144415" grpId="0" animBg="1"/>
      <p:bldP spid="144416" grpId="0"/>
      <p:bldP spid="144418" grpId="0" animBg="1"/>
      <p:bldP spid="144417" grpId="0"/>
      <p:bldP spid="144444" grpId="0" animBg="1"/>
      <p:bldP spid="144445" grpId="0"/>
      <p:bldP spid="144446" grpId="0"/>
      <p:bldP spid="144447" grpId="0" animBg="1"/>
      <p:bldP spid="144448" grpId="0"/>
      <p:bldP spid="144449" grpId="0"/>
      <p:bldP spid="144450" grpId="0" animBg="1"/>
      <p:bldP spid="144443" grpId="0"/>
      <p:bldP spid="63" grpId="0" animBg="1"/>
      <p:bldP spid="6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8305800" cy="1447800"/>
          </a:xfrm>
        </p:spPr>
        <p:txBody>
          <a:bodyPr>
            <a:noAutofit/>
          </a:bodyPr>
          <a:lstStyle/>
          <a:p>
            <a:r>
              <a:rPr lang="en-US" sz="3200" dirty="0" smtClean="0"/>
              <a:t>Valdoxan Clinical Studies:                                    Does resetting the circadian clock treat depression?</a:t>
            </a:r>
            <a:endParaRPr lang="en-US" sz="3200" dirty="0"/>
          </a:p>
        </p:txBody>
      </p:sp>
      <p:sp>
        <p:nvSpPr>
          <p:cNvPr id="3" name="Content Placeholder 2"/>
          <p:cNvSpPr>
            <a:spLocks noGrp="1"/>
          </p:cNvSpPr>
          <p:nvPr>
            <p:ph idx="1"/>
          </p:nvPr>
        </p:nvSpPr>
        <p:spPr>
          <a:xfrm>
            <a:off x="762000" y="1676400"/>
            <a:ext cx="8171688" cy="4953000"/>
          </a:xfrm>
        </p:spPr>
        <p:txBody>
          <a:bodyPr>
            <a:normAutofit fontScale="92500" lnSpcReduction="20000"/>
          </a:bodyPr>
          <a:lstStyle/>
          <a:p>
            <a:pPr>
              <a:lnSpc>
                <a:spcPct val="110000"/>
              </a:lnSpc>
              <a:spcAft>
                <a:spcPts val="600"/>
              </a:spcAft>
              <a:buClrTx/>
            </a:pPr>
            <a:r>
              <a:rPr lang="en-US" sz="2800" dirty="0" smtClean="0"/>
              <a:t>Clinical efficacy of Valdoxan was demonstrated in            several studies with placebo</a:t>
            </a:r>
          </a:p>
          <a:p>
            <a:pPr lvl="1">
              <a:spcBef>
                <a:spcPts val="600"/>
              </a:spcBef>
              <a:buClrTx/>
            </a:pPr>
            <a:r>
              <a:rPr lang="en-US" sz="2600" dirty="0" smtClean="0"/>
              <a:t>Decreased depression</a:t>
            </a:r>
          </a:p>
          <a:p>
            <a:pPr lvl="1">
              <a:spcBef>
                <a:spcPts val="600"/>
              </a:spcBef>
              <a:buClrTx/>
            </a:pPr>
            <a:r>
              <a:rPr lang="en-US" sz="2600" dirty="0" smtClean="0"/>
              <a:t>Prevented relapse</a:t>
            </a:r>
          </a:p>
          <a:p>
            <a:pPr lvl="1">
              <a:spcBef>
                <a:spcPts val="600"/>
              </a:spcBef>
              <a:buClrTx/>
            </a:pPr>
            <a:r>
              <a:rPr lang="en-US" sz="2600" dirty="0" smtClean="0"/>
              <a:t>Demonstrated efficacy as early as week </a:t>
            </a:r>
            <a:r>
              <a:rPr lang="en-US" sz="2600" dirty="0" smtClean="0">
                <a:latin typeface="Calibri" pitchFamily="34" charset="0"/>
                <a:cs typeface="Calibri" pitchFamily="34" charset="0"/>
              </a:rPr>
              <a:t>1</a:t>
            </a:r>
          </a:p>
          <a:p>
            <a:pPr>
              <a:lnSpc>
                <a:spcPct val="110000"/>
              </a:lnSpc>
              <a:spcAft>
                <a:spcPts val="600"/>
              </a:spcAft>
              <a:buClrTx/>
            </a:pPr>
            <a:r>
              <a:rPr lang="en-US" sz="2800" dirty="0" smtClean="0"/>
              <a:t>Valdoxan shows favorable efficacy in treating depression versus</a:t>
            </a:r>
          </a:p>
          <a:p>
            <a:pPr lvl="1">
              <a:spcBef>
                <a:spcPts val="600"/>
              </a:spcBef>
              <a:buClrTx/>
            </a:pPr>
            <a:r>
              <a:rPr lang="en-US" sz="2600" dirty="0" smtClean="0"/>
              <a:t>Venlafaxine</a:t>
            </a:r>
          </a:p>
          <a:p>
            <a:pPr lvl="1">
              <a:spcBef>
                <a:spcPts val="600"/>
              </a:spcBef>
              <a:buClrTx/>
            </a:pPr>
            <a:r>
              <a:rPr lang="en-US" sz="2600" dirty="0" smtClean="0"/>
              <a:t>Fluoxetine</a:t>
            </a:r>
          </a:p>
          <a:p>
            <a:pPr lvl="1">
              <a:spcBef>
                <a:spcPts val="600"/>
              </a:spcBef>
              <a:buClrTx/>
            </a:pPr>
            <a:r>
              <a:rPr lang="en-US" sz="2600" dirty="0" smtClean="0"/>
              <a:t>Sertraline</a:t>
            </a:r>
          </a:p>
          <a:p>
            <a:pPr>
              <a:lnSpc>
                <a:spcPct val="110000"/>
              </a:lnSpc>
              <a:spcAft>
                <a:spcPts val="600"/>
              </a:spcAft>
              <a:buClrTx/>
            </a:pPr>
            <a:r>
              <a:rPr lang="en-US" sz="2800" dirty="0" smtClean="0"/>
              <a:t>Valdoxan has few side effects and no discontinuation symptoms</a:t>
            </a:r>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Conclusions</a:t>
            </a:r>
            <a:endParaRPr lang="en-US" dirty="0"/>
          </a:p>
        </p:txBody>
      </p:sp>
      <p:sp>
        <p:nvSpPr>
          <p:cNvPr id="3" name="Content Placeholder 2"/>
          <p:cNvSpPr>
            <a:spLocks noGrp="1"/>
          </p:cNvSpPr>
          <p:nvPr>
            <p:ph idx="1"/>
          </p:nvPr>
        </p:nvSpPr>
        <p:spPr/>
        <p:txBody>
          <a:bodyPr/>
          <a:lstStyle/>
          <a:p>
            <a:pPr>
              <a:spcAft>
                <a:spcPts val="600"/>
              </a:spcAft>
              <a:buClrTx/>
            </a:pPr>
            <a:r>
              <a:rPr lang="en-US" dirty="0" smtClean="0"/>
              <a:t>Circadian rhythms are linked to depression, from molecular signaling to symptoms.</a:t>
            </a:r>
          </a:p>
          <a:p>
            <a:pPr>
              <a:spcAft>
                <a:spcPts val="600"/>
              </a:spcAft>
              <a:buClrTx/>
            </a:pPr>
            <a:r>
              <a:rPr lang="en-US" dirty="0" smtClean="0"/>
              <a:t>The synergistic action of Valdoxan at 5-HT</a:t>
            </a:r>
            <a:r>
              <a:rPr lang="en-US" baseline="-25000" dirty="0" smtClean="0"/>
              <a:t>2C</a:t>
            </a:r>
            <a:r>
              <a:rPr lang="en-US" dirty="0" smtClean="0"/>
              <a:t>, MT</a:t>
            </a:r>
            <a:r>
              <a:rPr lang="en-US" sz="3400" baseline="-25000" dirty="0" smtClean="0">
                <a:latin typeface="Calibri" pitchFamily="34" charset="0"/>
                <a:cs typeface="Calibri" pitchFamily="34" charset="0"/>
              </a:rPr>
              <a:t>1</a:t>
            </a:r>
            <a:r>
              <a:rPr lang="en-US" dirty="0" smtClean="0"/>
              <a:t>, and MT</a:t>
            </a:r>
            <a:r>
              <a:rPr lang="en-US" baseline="-25000" dirty="0" smtClean="0"/>
              <a:t>2</a:t>
            </a:r>
            <a:r>
              <a:rPr lang="en-US" dirty="0" smtClean="0"/>
              <a:t> results in an alignment of circadian rhythms.</a:t>
            </a:r>
          </a:p>
          <a:p>
            <a:pPr>
              <a:spcAft>
                <a:spcPts val="600"/>
              </a:spcAft>
              <a:buClrTx/>
            </a:pPr>
            <a:r>
              <a:rPr lang="en-US" dirty="0" smtClean="0"/>
              <a:t>In the clinic, Valdoxan is efficacious in treating depression, and it appears to have a low rate of side effects.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Posttest Question </a:t>
            </a:r>
            <a:r>
              <a:rPr lang="en-US" dirty="0" smtClean="0">
                <a:latin typeface="Calibri" pitchFamily="34" charset="0"/>
                <a:cs typeface="Calibri" pitchFamily="34" charset="0"/>
              </a:rPr>
              <a:t>1</a:t>
            </a:r>
            <a:endParaRPr lang="en-US" dirty="0">
              <a:latin typeface="Calibri" pitchFamily="34" charset="0"/>
              <a:cs typeface="Calibri"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t>Patients with depression often have altered circadian rhythms, as is evident by:</a:t>
            </a:r>
          </a:p>
          <a:p>
            <a:endParaRPr lang="en-US" dirty="0" smtClean="0"/>
          </a:p>
          <a:p>
            <a:pPr marL="463550" indent="-463550">
              <a:buClrTx/>
              <a:buSzPct val="100000"/>
              <a:buFont typeface="+mj-lt"/>
              <a:buAutoNum type="alphaUcPeriod"/>
            </a:pPr>
            <a:r>
              <a:rPr lang="en-US" dirty="0" smtClean="0"/>
              <a:t>Sleep-wake phase changes</a:t>
            </a:r>
          </a:p>
          <a:p>
            <a:pPr marL="463550" indent="-463550">
              <a:buClrTx/>
              <a:buSzPct val="100000"/>
              <a:buFont typeface="+mj-lt"/>
              <a:buAutoNum type="alphaUcPeriod"/>
            </a:pPr>
            <a:r>
              <a:rPr lang="en-US" dirty="0" smtClean="0"/>
              <a:t>Altered melatonin levels</a:t>
            </a:r>
          </a:p>
          <a:p>
            <a:pPr marL="463550" indent="-463550">
              <a:buClrTx/>
              <a:buSzPct val="100000"/>
              <a:buFont typeface="+mj-lt"/>
              <a:buAutoNum type="alphaUcPeriod"/>
            </a:pPr>
            <a:r>
              <a:rPr lang="en-US" dirty="0" smtClean="0"/>
              <a:t>Altered body temperatures</a:t>
            </a:r>
          </a:p>
          <a:p>
            <a:pPr marL="463550" indent="-463550">
              <a:buClrTx/>
              <a:buSzPct val="100000"/>
              <a:buFont typeface="+mj-lt"/>
              <a:buAutoNum type="alphaUcPeriod"/>
            </a:pPr>
            <a:r>
              <a:rPr lang="en-US" dirty="0" smtClean="0"/>
              <a:t>Changes in neurogenesis</a:t>
            </a:r>
          </a:p>
          <a:p>
            <a:pPr marL="463550" indent="-463550">
              <a:buClrTx/>
              <a:buSzPct val="100000"/>
              <a:buFont typeface="+mj-lt"/>
              <a:buAutoNum type="alphaUcPeriod"/>
            </a:pPr>
            <a:r>
              <a:rPr lang="en-US" dirty="0" smtClean="0"/>
              <a:t>Altered cortisol levels</a:t>
            </a:r>
          </a:p>
          <a:p>
            <a:pPr marL="463550" indent="-463550">
              <a:buClrTx/>
              <a:buSzPct val="100000"/>
              <a:buFont typeface="+mj-lt"/>
              <a:buAutoNum type="alphaUcPeriod"/>
            </a:pPr>
            <a:r>
              <a:rPr lang="en-US" dirty="0" smtClean="0"/>
              <a:t>All of the above</a:t>
            </a:r>
          </a:p>
          <a:p>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Posttest Question 2</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Which of the following processes follows circadian rhythms and can be resynchronized by Valdoxan?</a:t>
            </a:r>
          </a:p>
          <a:p>
            <a:endParaRPr lang="en-US" dirty="0" smtClean="0"/>
          </a:p>
          <a:p>
            <a:pPr marL="463550" indent="-457200">
              <a:buClrTx/>
              <a:buSzPct val="100000"/>
              <a:buFont typeface="+mj-lt"/>
              <a:buAutoNum type="alphaUcPeriod"/>
            </a:pPr>
            <a:r>
              <a:rPr lang="en-US" dirty="0" err="1" smtClean="0"/>
              <a:t>Neurogenesis</a:t>
            </a:r>
            <a:endParaRPr lang="en-US" dirty="0" smtClean="0"/>
          </a:p>
          <a:p>
            <a:pPr marL="463550" indent="-457200">
              <a:buClrTx/>
              <a:buSzPct val="100000"/>
              <a:buFont typeface="+mj-lt"/>
              <a:buAutoNum type="alphaUcPeriod"/>
            </a:pPr>
            <a:r>
              <a:rPr lang="en-US" dirty="0" smtClean="0"/>
              <a:t>BDNF expression</a:t>
            </a:r>
          </a:p>
          <a:p>
            <a:pPr marL="463550" indent="-457200">
              <a:buClrTx/>
              <a:buSzPct val="100000"/>
              <a:buFont typeface="+mj-lt"/>
              <a:buAutoNum type="alphaUcPeriod"/>
            </a:pPr>
            <a:r>
              <a:rPr lang="en-US" dirty="0" smtClean="0"/>
              <a:t>Intracellular signaling</a:t>
            </a:r>
          </a:p>
          <a:p>
            <a:pPr marL="463550" indent="-457200">
              <a:buClrTx/>
              <a:buSzPct val="100000"/>
              <a:buFont typeface="+mj-lt"/>
              <a:buAutoNum type="alphaUcPeriod"/>
            </a:pPr>
            <a:r>
              <a:rPr lang="en-US" dirty="0" smtClean="0"/>
              <a:t>All of the above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Posttest Question 3</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Valdoxan significantly decreases depression       as early as _____.</a:t>
            </a:r>
          </a:p>
          <a:p>
            <a:pPr marL="0" indent="0">
              <a:buNone/>
            </a:pPr>
            <a:endParaRPr lang="en-US" dirty="0" smtClean="0"/>
          </a:p>
          <a:p>
            <a:pPr marL="870966" lvl="1" indent="-514350">
              <a:buFont typeface="+mj-lt"/>
              <a:buAutoNum type="alphaUcPeriod"/>
            </a:pPr>
            <a:r>
              <a:rPr lang="en-US" sz="3200" dirty="0" smtClean="0">
                <a:latin typeface="Calibri" pitchFamily="34" charset="0"/>
                <a:cs typeface="Calibri" pitchFamily="34" charset="0"/>
              </a:rPr>
              <a:t>1</a:t>
            </a:r>
            <a:r>
              <a:rPr lang="en-US" sz="3200" dirty="0" smtClean="0"/>
              <a:t> day</a:t>
            </a:r>
          </a:p>
          <a:p>
            <a:pPr marL="870966" lvl="1" indent="-514350">
              <a:buFont typeface="+mj-lt"/>
              <a:buAutoNum type="alphaUcPeriod"/>
            </a:pPr>
            <a:r>
              <a:rPr lang="en-US" sz="3200" dirty="0" smtClean="0">
                <a:latin typeface="Calibri" pitchFamily="34" charset="0"/>
                <a:cs typeface="Calibri" pitchFamily="34" charset="0"/>
              </a:rPr>
              <a:t>1</a:t>
            </a:r>
            <a:r>
              <a:rPr lang="en-US" sz="3200" dirty="0" smtClean="0"/>
              <a:t> week</a:t>
            </a:r>
          </a:p>
          <a:p>
            <a:pPr marL="870966" lvl="1" indent="-514350">
              <a:buFont typeface="+mj-lt"/>
              <a:buAutoNum type="alphaUcPeriod"/>
            </a:pPr>
            <a:r>
              <a:rPr lang="en-US" sz="3200" dirty="0" smtClean="0"/>
              <a:t>2 weeks</a:t>
            </a:r>
          </a:p>
          <a:p>
            <a:pPr marL="870966" lvl="1" indent="-514350">
              <a:buFont typeface="+mj-lt"/>
              <a:buAutoNum type="alphaUcPeriod"/>
            </a:pPr>
            <a:r>
              <a:rPr lang="en-US" sz="3200" dirty="0" smtClean="0">
                <a:latin typeface="Calibri" pitchFamily="34" charset="0"/>
                <a:cs typeface="Calibri" pitchFamily="34" charset="0"/>
              </a:rPr>
              <a:t>1</a:t>
            </a:r>
            <a:r>
              <a:rPr lang="en-US" sz="3200" dirty="0" smtClean="0"/>
              <a:t> month</a:t>
            </a:r>
          </a:p>
          <a:p>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7031</TotalTime>
  <Words>8013</Words>
  <Application>Microsoft Office PowerPoint</Application>
  <PresentationFormat>On-screen Show (4:3)</PresentationFormat>
  <Paragraphs>1234</Paragraphs>
  <Slides>61</Slides>
  <Notes>61</Notes>
  <HiddenSlides>0</HiddenSlides>
  <MMClips>1</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Solstice</vt:lpstr>
      <vt:lpstr>Valdoxan (agomelatine):  A Novel Antidepressant</vt:lpstr>
      <vt:lpstr>Outline</vt:lpstr>
      <vt:lpstr>Objectives</vt:lpstr>
      <vt:lpstr>Pretest Question 1</vt:lpstr>
      <vt:lpstr>Circadian Rhythms</vt:lpstr>
      <vt:lpstr>A Broken Circadian Clock </vt:lpstr>
      <vt:lpstr>Circadian Rhythms Help Regulate Sleep-Wake Cycles</vt:lpstr>
      <vt:lpstr>Circadian Rhythms Help Regulate Sleep-Wake Cycles</vt:lpstr>
      <vt:lpstr>Severity of Depression Correlates  With Severity of Phase Delay</vt:lpstr>
      <vt:lpstr>Circadian Rhythm of Neurogenesis</vt:lpstr>
      <vt:lpstr>Decreased Neurogenesis in Depression </vt:lpstr>
      <vt:lpstr>Physiological Measurements of Circadian Rhythms are Altered in Depression</vt:lpstr>
      <vt:lpstr>Circadian Rhythms are Controlled by Master Clock Genes</vt:lpstr>
      <vt:lpstr>Setting the Clock:  Master Circadian Pacemakers</vt:lpstr>
      <vt:lpstr>Circadian Pacemakers are Cyclical</vt:lpstr>
      <vt:lpstr>Clock Genes are Altered in Depression</vt:lpstr>
      <vt:lpstr>External Cues for Circadian Control: Zeitgebers</vt:lpstr>
      <vt:lpstr>Light Helps Regulate Clock Genes</vt:lpstr>
      <vt:lpstr>Zeitgebers: Melatonin</vt:lpstr>
      <vt:lpstr>Receptors Expressed in the SCN Include Melatonergic and 5-HT2C Receptors</vt:lpstr>
      <vt:lpstr>Circadian Rhythmic Expression of  MT1 and 5-HT2C Receptors</vt:lpstr>
      <vt:lpstr>A Connection Between 5-HT2C Receptors and Control of Melatonin Rhythm</vt:lpstr>
      <vt:lpstr>Does a broken circadian clock lead to depression?</vt:lpstr>
      <vt:lpstr>Outline</vt:lpstr>
      <vt:lpstr>Pretest Question 2</vt:lpstr>
      <vt:lpstr>Valdoxan:  A New Antidepressant  With Novel Pharmacology</vt:lpstr>
      <vt:lpstr>Valdoxan:  A Multifaceted Approach  to Depression Through Resynchronization of Circadian Rhythms</vt:lpstr>
      <vt:lpstr>Darkness-Induced Phase Delay</vt:lpstr>
      <vt:lpstr>Valdoxan Promotes Phase Advance</vt:lpstr>
      <vt:lpstr>Brain-Derived Neurotrophic Factor (BDNF) </vt:lpstr>
      <vt:lpstr>Valdoxan Increases BDNF in the Prefrontal Cortex </vt:lpstr>
      <vt:lpstr>Chronic Valdoxan Stimulates Ventral Hippocampal Neurogenesis</vt:lpstr>
      <vt:lpstr>Valdoxan Increases Cell Survival After 21 Days in Ventral and Dorsal Hippocampi</vt:lpstr>
      <vt:lpstr>BDNF-Stimulated Cell Signaling</vt:lpstr>
      <vt:lpstr>GSK3b Phosphorylates Clock Genes</vt:lpstr>
      <vt:lpstr>Activated ERK Influences Clock Gene Expression</vt:lpstr>
      <vt:lpstr>Stress-Induced Glutamate Release Facilitates Depression</vt:lpstr>
      <vt:lpstr>Effect of Valdoxan on Stress-Induced Glutamate Release</vt:lpstr>
      <vt:lpstr>Slide 39</vt:lpstr>
      <vt:lpstr>Slide 40</vt:lpstr>
      <vt:lpstr>Valdoxan’s Clean Binding Profile Suggests Minimal Side Effects</vt:lpstr>
      <vt:lpstr>Valdoxan Pharmacology:                               Can the circadian clock be reset?</vt:lpstr>
      <vt:lpstr>Outline</vt:lpstr>
      <vt:lpstr>Pretest Question 3</vt:lpstr>
      <vt:lpstr>Clinical Efficacy of Valdoxan</vt:lpstr>
      <vt:lpstr>Antidepressant Efficacy of Valdoxan  vs Placebo</vt:lpstr>
      <vt:lpstr>Relapse Prevention Study</vt:lpstr>
      <vt:lpstr>Antidepressant Activity in  Severely Depressed Patients</vt:lpstr>
      <vt:lpstr>Valdoxan Significantly Decreases Depression as Early as 1 Week</vt:lpstr>
      <vt:lpstr>Valdoxan Improves Depression  Over Venlafaxine</vt:lpstr>
      <vt:lpstr>Valdoxan Decreases Daytime Sleepiness and Increases Well Feeling After 1 Week Over Venlafaxine</vt:lpstr>
      <vt:lpstr>Valdoxan Improves Depression  Over Sertraline</vt:lpstr>
      <vt:lpstr>Valdoxan is Superior to Fluoxetine  in Severe Depression</vt:lpstr>
      <vt:lpstr>Adverse Effects Linked to Neurotransmitter  Activity and Receptor Binding</vt:lpstr>
      <vt:lpstr>Side Effects of  Valdoxan  Compared to Placebo</vt:lpstr>
      <vt:lpstr>Valdoxan vs Paroxetine: Discontinuation Symptoms After 1 Week</vt:lpstr>
      <vt:lpstr>Valdoxan Clinical Studies:                                    Does resetting the circadian clock treat depression?</vt:lpstr>
      <vt:lpstr>Conclusions</vt:lpstr>
      <vt:lpstr>Posttest Question 1</vt:lpstr>
      <vt:lpstr>Posttest Question 2</vt:lpstr>
      <vt:lpstr>Posttest Question 3</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Agomelatine</dc:title>
  <dc:creator>nlowe</dc:creator>
  <cp:lastModifiedBy>Jahon Jabali</cp:lastModifiedBy>
  <cp:revision>858</cp:revision>
  <dcterms:created xsi:type="dcterms:W3CDTF">2010-06-16T20:56:34Z</dcterms:created>
  <dcterms:modified xsi:type="dcterms:W3CDTF">2011-05-16T20:46:55Z</dcterms:modified>
</cp:coreProperties>
</file>