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7" r:id="rId42"/>
    <p:sldId id="314" r:id="rId43"/>
    <p:sldId id="315" r:id="rId44"/>
    <p:sldId id="316" r:id="rId45"/>
    <p:sldId id="317" r:id="rId46"/>
    <p:sldId id="318" r:id="rId47"/>
    <p:sldId id="319" r:id="rId48"/>
    <p:sldId id="320" r:id="rId49"/>
    <p:sldId id="321" r:id="rId50"/>
    <p:sldId id="322" r:id="rId51"/>
    <p:sldId id="323" r:id="rId52"/>
    <p:sldId id="324" r:id="rId53"/>
    <p:sldId id="325" r:id="rId54"/>
    <p:sldId id="326" r:id="rId55"/>
    <p:sldId id="32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60CA62-AEBD-4F8D-9338-76985E4971FC}" type="datetimeFigureOut">
              <a:rPr lang="en-US" smtClean="0"/>
              <a:t>10/24/2018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AEED08-488D-4C6F-B5D8-10350391A2B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916052A-A0BC-41CE-A962-716BEA9CA54A}" type="slidenum">
              <a:rPr lang="ar-SA" smtClean="0">
                <a:latin typeface="Arial" charset="0"/>
                <a:cs typeface="Arial" charset="0"/>
              </a:rPr>
              <a:pPr/>
              <a:t>21</a:t>
            </a:fld>
            <a:endParaRPr lang="en-US" smtClean="0">
              <a:latin typeface="Arial" charset="0"/>
              <a:cs typeface="Arial" charset="0"/>
            </a:endParaRPr>
          </a:p>
        </p:txBody>
      </p:sp>
      <p:sp>
        <p:nvSpPr>
          <p:cNvPr id="75779" name="Rectangle 2"/>
          <p:cNvSpPr>
            <a:spLocks noGrp="1" noRot="1" noChangeAspect="1" noChangeArrowheads="1" noTextEdit="1"/>
          </p:cNvSpPr>
          <p:nvPr>
            <p:ph type="sldImg"/>
          </p:nvPr>
        </p:nvSpPr>
        <p:spPr>
          <a:xfrm>
            <a:off x="1143000" y="684213"/>
            <a:ext cx="4572000" cy="3429000"/>
          </a:xfrm>
        </p:spPr>
      </p:sp>
      <p:sp>
        <p:nvSpPr>
          <p:cNvPr id="75780" name="Rectangle 3"/>
          <p:cNvSpPr>
            <a:spLocks noGrp="1" noChangeArrowheads="1"/>
          </p:cNvSpPr>
          <p:nvPr>
            <p:ph type="body" idx="1"/>
          </p:nvPr>
        </p:nvSpPr>
        <p:spPr>
          <a:xfrm>
            <a:off x="685800" y="4341813"/>
            <a:ext cx="5486400" cy="4117975"/>
          </a:xfrm>
          <a:noFill/>
          <a:ln/>
        </p:spPr>
        <p:txBody>
          <a:bodyPr/>
          <a:lstStyle/>
          <a:p>
            <a:pPr marL="114300" indent="-114300" eaLnBrk="1" hangingPunct="1"/>
            <a:r>
              <a:rPr lang="en-US" sz="900" b="1" smtClean="0">
                <a:latin typeface="Arial" charset="0"/>
                <a:cs typeface="Arial" charset="0"/>
              </a:rPr>
              <a:t>KEY POINTS</a:t>
            </a:r>
            <a:r>
              <a:rPr lang="en-US" sz="900" smtClean="0">
                <a:latin typeface="Arial" charset="0"/>
                <a:cs typeface="Arial" charset="0"/>
              </a:rPr>
              <a:t> </a:t>
            </a:r>
          </a:p>
          <a:p>
            <a:pPr marL="114300" indent="-114300" eaLnBrk="1" hangingPunct="1"/>
            <a:r>
              <a:rPr lang="en-US" sz="900" smtClean="0">
                <a:latin typeface="Arial" charset="0"/>
                <a:cs typeface="Arial" charset="0"/>
              </a:rPr>
              <a:t>During periods of prolonged stress, such as during depressive episodes, normal mechanisms for dealing with stress may malfunction and lead to damage of the hippocampus.</a:t>
            </a:r>
          </a:p>
          <a:p>
            <a:pPr marL="114300" indent="-114300" eaLnBrk="1" hangingPunct="1"/>
            <a:r>
              <a:rPr lang="en-US" sz="900" smtClean="0">
                <a:latin typeface="Arial" charset="0"/>
                <a:cs typeface="Arial" charset="0"/>
              </a:rPr>
              <a:t>This damage can then lead to disruption of feedback loops designed to restore homeostasis, leading to a runaway system and even more neuronal damage.</a:t>
            </a:r>
          </a:p>
          <a:p>
            <a:pPr marL="114300" indent="-114300" eaLnBrk="1" hangingPunct="1"/>
            <a:endParaRPr lang="en-US" sz="900" smtClean="0">
              <a:latin typeface="Arial" charset="0"/>
              <a:cs typeface="Arial" charset="0"/>
            </a:endParaRPr>
          </a:p>
          <a:p>
            <a:pPr marL="114300" indent="-114300" eaLnBrk="1" hangingPunct="1"/>
            <a:r>
              <a:rPr lang="en-US" sz="900" b="1" smtClean="0">
                <a:latin typeface="Arial" charset="0"/>
                <a:cs typeface="Arial" charset="0"/>
              </a:rPr>
              <a:t>REFERENCE</a:t>
            </a:r>
          </a:p>
          <a:p>
            <a:pPr marL="114300" indent="-114300" eaLnBrk="1" hangingPunct="1">
              <a:spcBef>
                <a:spcPct val="0"/>
              </a:spcBef>
            </a:pPr>
            <a:r>
              <a:rPr lang="en-US" sz="900" smtClean="0">
                <a:latin typeface="Arial" charset="0"/>
                <a:cs typeface="Arial" charset="0"/>
              </a:rPr>
              <a:t>Nestler EJ, Barrot M, DiLeone RJ, et al. Neurobiology of depression. </a:t>
            </a:r>
            <a:r>
              <a:rPr lang="en-US" sz="900" i="1" smtClean="0">
                <a:latin typeface="Arial" charset="0"/>
                <a:cs typeface="Arial" charset="0"/>
              </a:rPr>
              <a:t>Neuron.</a:t>
            </a:r>
            <a:r>
              <a:rPr lang="en-US" sz="900" smtClean="0">
                <a:latin typeface="Arial" charset="0"/>
                <a:cs typeface="Arial" charset="0"/>
              </a:rPr>
              <a:t> 2002;34(1):13-25</a:t>
            </a:r>
            <a:r>
              <a:rPr lang="en-US" smtClean="0">
                <a:latin typeface="Arial" charset="0"/>
                <a:cs typeface="Arial" charset="0"/>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FA07B6E2-8D86-41CF-BA4E-8C6B01BAED1E}" type="slidenum">
              <a:rPr lang="ar-SA" smtClean="0">
                <a:latin typeface="Arial" charset="0"/>
                <a:cs typeface="Arial" charset="0"/>
              </a:rPr>
              <a:pPr/>
              <a:t>22</a:t>
            </a:fld>
            <a:endParaRPr lang="en-US" smtClean="0">
              <a:latin typeface="Arial" charset="0"/>
              <a:cs typeface="Arial" charset="0"/>
            </a:endParaRPr>
          </a:p>
        </p:txBody>
      </p:sp>
      <p:sp>
        <p:nvSpPr>
          <p:cNvPr id="76803" name="Rectangle 2"/>
          <p:cNvSpPr>
            <a:spLocks noGrp="1" noRot="1" noChangeAspect="1" noChangeArrowheads="1" noTextEdit="1"/>
          </p:cNvSpPr>
          <p:nvPr>
            <p:ph type="sldImg"/>
          </p:nvPr>
        </p:nvSpPr>
        <p:spPr/>
      </p:sp>
      <p:sp>
        <p:nvSpPr>
          <p:cNvPr id="76804" name="Rectangle 3"/>
          <p:cNvSpPr>
            <a:spLocks noGrp="1" noChangeArrowheads="1"/>
          </p:cNvSpPr>
          <p:nvPr>
            <p:ph type="body" idx="1"/>
          </p:nvPr>
        </p:nvSpPr>
        <p:spPr>
          <a:xfrm>
            <a:off x="914400" y="4343400"/>
            <a:ext cx="5029200" cy="4114800"/>
          </a:xfrm>
          <a:noFill/>
          <a:ln/>
        </p:spPr>
        <p:txBody>
          <a:bodyPr/>
          <a:lstStyle/>
          <a:p>
            <a:pPr marL="114300" indent="-114300" eaLnBrk="1" hangingPunct="1"/>
            <a:r>
              <a:rPr lang="en-US" sz="900" b="1" smtClean="0">
                <a:latin typeface="Arial" charset="0"/>
                <a:cs typeface="Arial" charset="0"/>
              </a:rPr>
              <a:t>KEY POINTS</a:t>
            </a:r>
            <a:endParaRPr lang="en-US" sz="900" smtClean="0">
              <a:latin typeface="Arial" charset="0"/>
              <a:cs typeface="Arial" charset="0"/>
            </a:endParaRPr>
          </a:p>
          <a:p>
            <a:pPr marL="114300" indent="-114300" eaLnBrk="1" hangingPunct="1"/>
            <a:r>
              <a:rPr lang="en-US" sz="900" smtClean="0">
                <a:latin typeface="Arial" charset="0"/>
                <a:cs typeface="Arial" charset="0"/>
              </a:rPr>
              <a:t>MDD may not only be a “psychiatric disease,” as there is evidence of widespread systemic consequences. Neuroendocrine dysregulation and elevated sympathetic tone may result in cardiovascular morbidity and increased risk of metabolic syndrome. Immune response may be compromised in MDD.</a:t>
            </a:r>
          </a:p>
          <a:p>
            <a:pPr marL="114300" indent="-114300" eaLnBrk="1" hangingPunct="1"/>
            <a:r>
              <a:rPr lang="en-US" sz="900" smtClean="0">
                <a:latin typeface="Arial" charset="0"/>
                <a:cs typeface="Arial" charset="0"/>
              </a:rPr>
              <a:t>Major depression and depressive symptoms, although commonly encountered in medical populations, are frequently underdiagnosed and undertreated in patients with cardiovascular disease (CVD).</a:t>
            </a:r>
          </a:p>
          <a:p>
            <a:pPr marL="114300" indent="-114300" eaLnBrk="1" hangingPunct="1"/>
            <a:r>
              <a:rPr lang="en-US" sz="900" smtClean="0">
                <a:latin typeface="Arial" charset="0"/>
                <a:cs typeface="Arial" charset="0"/>
              </a:rPr>
              <a:t>This is of particular importance because several studies have shown depression and its associated symptoms to be a major risk factor for both the development of CVD and death after an index myocardial infarction. </a:t>
            </a:r>
          </a:p>
          <a:p>
            <a:pPr marL="114300" indent="-114300" eaLnBrk="1" hangingPunct="1"/>
            <a:r>
              <a:rPr lang="en-US" sz="900" smtClean="0">
                <a:latin typeface="Arial" charset="0"/>
                <a:cs typeface="Arial" charset="0"/>
              </a:rPr>
              <a:t>Treatment of depression in patients with CVD may be able to improve their dysphoria and other signs and symptoms of depression and improve quality of life.</a:t>
            </a:r>
            <a:br>
              <a:rPr lang="en-US" sz="900" smtClean="0">
                <a:latin typeface="Arial" charset="0"/>
                <a:cs typeface="Arial" charset="0"/>
              </a:rPr>
            </a:br>
            <a:endParaRPr lang="en-US" sz="900" smtClean="0">
              <a:latin typeface="Arial" charset="0"/>
              <a:cs typeface="Arial" charset="0"/>
            </a:endParaRPr>
          </a:p>
          <a:p>
            <a:pPr marL="114300" indent="-114300" eaLnBrk="1" hangingPunct="1"/>
            <a:r>
              <a:rPr lang="en-US" sz="900" b="1" smtClean="0">
                <a:latin typeface="Arial" charset="0"/>
                <a:cs typeface="Arial" charset="0"/>
              </a:rPr>
              <a:t>BACKGROUND</a:t>
            </a:r>
          </a:p>
          <a:p>
            <a:pPr marL="114300" indent="-114300" eaLnBrk="1" hangingPunct="1"/>
            <a:r>
              <a:rPr lang="en-US" sz="900" smtClean="0">
                <a:latin typeface="Arial" charset="0"/>
                <a:cs typeface="Arial" charset="0"/>
              </a:rPr>
              <a:t>“This review of the extant literature is derived from MEDLINE searches (1966-1997) using the search terms “major depression,” “psychiatry,” “cardiovascular disease,” and “pathophysiology.”</a:t>
            </a:r>
          </a:p>
          <a:p>
            <a:pPr marL="114300" indent="-114300" eaLnBrk="1" hangingPunct="1"/>
            <a:r>
              <a:rPr lang="en-US" sz="900" smtClean="0">
                <a:latin typeface="Arial" charset="0"/>
                <a:cs typeface="Arial" charset="0"/>
              </a:rPr>
              <a:t>“Studies investigating pathophysiological alterations related to CVD in patients with depression are reviewed.”</a:t>
            </a:r>
          </a:p>
          <a:p>
            <a:pPr marL="114300" indent="-114300" eaLnBrk="1" hangingPunct="1"/>
            <a:r>
              <a:rPr lang="en-US" sz="900" smtClean="0">
                <a:latin typeface="Arial" charset="0"/>
                <a:cs typeface="Arial" charset="0"/>
              </a:rPr>
              <a:t>“The few studies on treatment of depression in patients with CVD are also described.”</a:t>
            </a:r>
          </a:p>
          <a:p>
            <a:pPr marL="114300" indent="-114300" eaLnBrk="1" hangingPunct="1"/>
            <a:endParaRPr lang="en-US" sz="900" smtClean="0">
              <a:latin typeface="Arial" charset="0"/>
              <a:cs typeface="Arial" charset="0"/>
            </a:endParaRPr>
          </a:p>
          <a:p>
            <a:pPr marL="114300" indent="-114300" eaLnBrk="1" hangingPunct="1"/>
            <a:r>
              <a:rPr lang="en-US" sz="900" b="1" smtClean="0">
                <a:latin typeface="Arial" charset="0"/>
                <a:cs typeface="Arial" charset="0"/>
              </a:rPr>
              <a:t>REFERENCE</a:t>
            </a:r>
          </a:p>
          <a:p>
            <a:pPr marL="114300" indent="-114300" eaLnBrk="1" hangingPunct="1"/>
            <a:r>
              <a:rPr lang="en-US" sz="900" smtClean="0">
                <a:latin typeface="Arial" charset="0"/>
                <a:cs typeface="Arial" charset="0"/>
              </a:rPr>
              <a:t>Musselman DL, Evans DL, Nemeroff CB. The relationship of depression to cardiovascular</a:t>
            </a:r>
          </a:p>
          <a:p>
            <a:pPr marL="114300" indent="-114300" eaLnBrk="1" hangingPunct="1">
              <a:spcBef>
                <a:spcPct val="0"/>
              </a:spcBef>
            </a:pPr>
            <a:r>
              <a:rPr lang="en-US" sz="900" smtClean="0">
                <a:latin typeface="Arial" charset="0"/>
                <a:cs typeface="Arial" charset="0"/>
              </a:rPr>
              <a:t>disease: epidemiology, biology, and treatment. </a:t>
            </a:r>
            <a:r>
              <a:rPr lang="en-US" sz="900" i="1" smtClean="0">
                <a:latin typeface="Arial" charset="0"/>
                <a:cs typeface="Arial" charset="0"/>
              </a:rPr>
              <a:t>Arch Gen Psychiatry.</a:t>
            </a:r>
            <a:r>
              <a:rPr lang="en-US" sz="900" smtClean="0">
                <a:latin typeface="Arial" charset="0"/>
                <a:cs typeface="Arial" charset="0"/>
              </a:rPr>
              <a:t> 1998;55(7):580-592.</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8E4D87-91E6-4D04-9179-0F9D87CB0BB1}" type="datetimeFigureOut">
              <a:rPr lang="en-US" smtClean="0"/>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8E4D87-91E6-4D04-9179-0F9D87CB0BB1}" type="datetimeFigureOut">
              <a:rPr lang="en-US" smtClean="0"/>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8E4D87-91E6-4D04-9179-0F9D87CB0BB1}" type="datetimeFigureOut">
              <a:rPr lang="en-US" smtClean="0"/>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8E4D87-91E6-4D04-9179-0F9D87CB0BB1}" type="datetimeFigureOut">
              <a:rPr lang="en-US" smtClean="0"/>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8E4D87-91E6-4D04-9179-0F9D87CB0BB1}" type="datetimeFigureOut">
              <a:rPr lang="en-US" smtClean="0"/>
              <a:t>10/24/2018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8E4D87-91E6-4D04-9179-0F9D87CB0BB1}" type="datetimeFigureOut">
              <a:rPr lang="en-US" smtClean="0"/>
              <a:t>10/24/2018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8E4D87-91E6-4D04-9179-0F9D87CB0BB1}" type="datetimeFigureOut">
              <a:rPr lang="en-US" smtClean="0"/>
              <a:t>10/24/2018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8E4D87-91E6-4D04-9179-0F9D87CB0BB1}" type="datetimeFigureOut">
              <a:rPr lang="en-US" smtClean="0"/>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8E4D87-91E6-4D04-9179-0F9D87CB0BB1}" type="datetimeFigureOut">
              <a:rPr lang="en-US" smtClean="0"/>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8E4D87-91E6-4D04-9179-0F9D87CB0BB1}" type="datetimeFigureOut">
              <a:rPr lang="en-US" smtClean="0"/>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8E4D87-91E6-4D04-9179-0F9D87CB0BB1}" type="datetimeFigureOut">
              <a:rPr lang="en-US" smtClean="0"/>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E26C8-FDE1-4656-ABE4-FA13F81C345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495800"/>
          </a:xfrm>
        </p:spPr>
        <p:txBody>
          <a:bodyPr/>
          <a:lstStyle/>
          <a:p>
            <a:pPr lvl="0"/>
            <a:endParaRPr lang="en-US" noProof="0" smtClean="0"/>
          </a:p>
        </p:txBody>
      </p:sp>
      <p:sp>
        <p:nvSpPr>
          <p:cNvPr id="4" name="Rectangle 24"/>
          <p:cNvSpPr>
            <a:spLocks noGrp="1" noChangeArrowheads="1"/>
          </p:cNvSpPr>
          <p:nvPr>
            <p:ph type="dt" sz="half" idx="10"/>
          </p:nvPr>
        </p:nvSpPr>
        <p:spPr/>
        <p:txBody>
          <a:bodyPr/>
          <a:lstStyle>
            <a:lvl1pPr>
              <a:defRPr/>
            </a:lvl1pPr>
          </a:lstStyle>
          <a:p>
            <a:pPr>
              <a:defRPr/>
            </a:pPr>
            <a:endParaRPr lang="en-US"/>
          </a:p>
        </p:txBody>
      </p:sp>
      <p:sp>
        <p:nvSpPr>
          <p:cNvPr id="5" name="Rectangle 25"/>
          <p:cNvSpPr>
            <a:spLocks noGrp="1" noChangeArrowheads="1"/>
          </p:cNvSpPr>
          <p:nvPr>
            <p:ph type="ftr" sz="quarter" idx="11"/>
          </p:nvPr>
        </p:nvSpPr>
        <p:spPr/>
        <p:txBody>
          <a:bodyPr/>
          <a:lstStyle>
            <a:lvl1pPr>
              <a:defRPr/>
            </a:lvl1pPr>
          </a:lstStyle>
          <a:p>
            <a:pPr>
              <a:defRPr/>
            </a:pPr>
            <a:endParaRPr lang="en-US"/>
          </a:p>
        </p:txBody>
      </p:sp>
      <p:sp>
        <p:nvSpPr>
          <p:cNvPr id="6" name="Rectangle 26"/>
          <p:cNvSpPr>
            <a:spLocks noGrp="1" noChangeArrowheads="1"/>
          </p:cNvSpPr>
          <p:nvPr>
            <p:ph type="sldNum" sz="quarter" idx="12"/>
          </p:nvPr>
        </p:nvSpPr>
        <p:spPr/>
        <p:txBody>
          <a:bodyPr/>
          <a:lstStyle>
            <a:lvl1pPr>
              <a:defRPr/>
            </a:lvl1pPr>
          </a:lstStyle>
          <a:p>
            <a:pPr>
              <a:defRPr/>
            </a:pPr>
            <a:fld id="{A1937F8C-6800-4E46-B6CC-8DBC53098606}"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8E4D87-91E6-4D04-9179-0F9D87CB0BB1}" type="datetimeFigureOut">
              <a:rPr lang="en-US" smtClean="0"/>
              <a:t>10/24/2018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CE26C8-FDE1-4656-ABE4-FA13F81C345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hyperlink" Target="../C.%20Full-text%20References/Nestler_Neuron_2002.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C.%20Full-text%20References/Musselman_Arch%20Gen%20Psychiatry_1998.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The Burden of Depression in General Practice</a:t>
            </a:r>
            <a:endParaRPr lang="en-US" b="1" dirty="0">
              <a:solidFill>
                <a:srgbClr val="FF0000"/>
              </a:solidFill>
            </a:endParaRPr>
          </a:p>
        </p:txBody>
      </p:sp>
      <p:sp>
        <p:nvSpPr>
          <p:cNvPr id="3" name="Subtitle 2"/>
          <p:cNvSpPr>
            <a:spLocks noGrp="1"/>
          </p:cNvSpPr>
          <p:nvPr>
            <p:ph type="subTitle" idx="1"/>
          </p:nvPr>
        </p:nvSpPr>
        <p:spPr>
          <a:xfrm>
            <a:off x="1371600" y="4038600"/>
            <a:ext cx="6400800" cy="1752600"/>
          </a:xfrm>
        </p:spPr>
        <p:txBody>
          <a:bodyPr>
            <a:normAutofit fontScale="62500" lnSpcReduction="20000"/>
          </a:bodyPr>
          <a:lstStyle/>
          <a:p>
            <a:r>
              <a:rPr lang="en-US" sz="4400" b="1" i="1" u="sng" dirty="0" err="1" smtClean="0">
                <a:solidFill>
                  <a:schemeClr val="accent3">
                    <a:lumMod val="75000"/>
                  </a:schemeClr>
                </a:solidFill>
              </a:rPr>
              <a:t>Dr.Tarek</a:t>
            </a:r>
            <a:r>
              <a:rPr lang="en-US" sz="4400" b="1" i="1" u="sng" dirty="0" smtClean="0">
                <a:solidFill>
                  <a:schemeClr val="accent3">
                    <a:lumMod val="75000"/>
                  </a:schemeClr>
                </a:solidFill>
              </a:rPr>
              <a:t> </a:t>
            </a:r>
            <a:r>
              <a:rPr lang="en-US" sz="4400" b="1" i="1" u="sng" dirty="0" err="1" smtClean="0">
                <a:solidFill>
                  <a:schemeClr val="accent3">
                    <a:lumMod val="75000"/>
                  </a:schemeClr>
                </a:solidFill>
              </a:rPr>
              <a:t>Asaad</a:t>
            </a:r>
            <a:endParaRPr lang="en-US" sz="4400" b="1" i="1" u="sng" dirty="0" smtClean="0">
              <a:solidFill>
                <a:schemeClr val="accent3">
                  <a:lumMod val="75000"/>
                </a:schemeClr>
              </a:solidFill>
            </a:endParaRPr>
          </a:p>
          <a:p>
            <a:r>
              <a:rPr lang="en-US" b="1" i="1" dirty="0" smtClean="0">
                <a:solidFill>
                  <a:schemeClr val="accent2">
                    <a:lumMod val="75000"/>
                  </a:schemeClr>
                </a:solidFill>
              </a:rPr>
              <a:t>Prof. of Psychiatry, </a:t>
            </a:r>
            <a:r>
              <a:rPr lang="en-US" b="1" i="1" dirty="0" err="1" smtClean="0">
                <a:solidFill>
                  <a:schemeClr val="accent2">
                    <a:lumMod val="75000"/>
                  </a:schemeClr>
                </a:solidFill>
              </a:rPr>
              <a:t>Ain</a:t>
            </a:r>
            <a:r>
              <a:rPr lang="en-US" b="1" i="1" dirty="0" smtClean="0">
                <a:solidFill>
                  <a:schemeClr val="accent2">
                    <a:lumMod val="75000"/>
                  </a:schemeClr>
                </a:solidFill>
              </a:rPr>
              <a:t> Shams University</a:t>
            </a:r>
          </a:p>
          <a:p>
            <a:r>
              <a:rPr lang="en-US" b="1" i="1" dirty="0" smtClean="0">
                <a:solidFill>
                  <a:schemeClr val="accent2">
                    <a:lumMod val="75000"/>
                  </a:schemeClr>
                </a:solidFill>
              </a:rPr>
              <a:t>Director of Psychophysiology &amp; Sleep Unit</a:t>
            </a:r>
          </a:p>
          <a:p>
            <a:r>
              <a:rPr lang="en-US" b="1" i="1" dirty="0" smtClean="0">
                <a:solidFill>
                  <a:schemeClr val="accent2">
                    <a:lumMod val="75000"/>
                  </a:schemeClr>
                </a:solidFill>
              </a:rPr>
              <a:t>Chief Editor : Current Psychiatry ME Journal</a:t>
            </a:r>
          </a:p>
          <a:p>
            <a:r>
              <a:rPr lang="en-US" b="1" i="1" dirty="0" smtClean="0">
                <a:solidFill>
                  <a:schemeClr val="accent2">
                    <a:lumMod val="75000"/>
                  </a:schemeClr>
                </a:solidFill>
              </a:rPr>
              <a:t>Secretary of Cross Cultural Psychiatry Center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solidFill>
            <a:schemeClr val="tx2">
              <a:lumMod val="40000"/>
              <a:lumOff val="60000"/>
            </a:schemeClr>
          </a:solidFill>
        </p:spPr>
        <p:txBody>
          <a:bodyPr/>
          <a:lstStyle/>
          <a:p>
            <a:pPr eaLnBrk="1" hangingPunct="1">
              <a:defRPr/>
            </a:pPr>
            <a:r>
              <a:rPr lang="en-US" sz="4000" b="1" dirty="0" smtClean="0">
                <a:solidFill>
                  <a:srgbClr val="FF0000"/>
                </a:solidFill>
                <a:effectLst>
                  <a:outerShdw blurRad="38100" dist="38100" dir="2700000" algn="tl">
                    <a:srgbClr val="000000"/>
                  </a:outerShdw>
                </a:effectLst>
              </a:rPr>
              <a:t>Agenda &amp; Objectives</a:t>
            </a:r>
          </a:p>
        </p:txBody>
      </p:sp>
      <p:sp>
        <p:nvSpPr>
          <p:cNvPr id="5123" name="Rectangle 3"/>
          <p:cNvSpPr>
            <a:spLocks noGrp="1" noChangeArrowheads="1"/>
          </p:cNvSpPr>
          <p:nvPr>
            <p:ph type="body" idx="4294967295"/>
          </p:nvPr>
        </p:nvSpPr>
        <p:spPr/>
        <p:txBody>
          <a:bodyPr/>
          <a:lstStyle/>
          <a:p>
            <a:pPr algn="l" eaLnBrk="1" hangingPunct="1">
              <a:lnSpc>
                <a:spcPct val="90000"/>
              </a:lnSpc>
            </a:pPr>
            <a:r>
              <a:rPr lang="en-US" b="1" dirty="0" smtClean="0"/>
              <a:t>Importance of the topic for “non-psychiatric physicians” ?</a:t>
            </a:r>
          </a:p>
          <a:p>
            <a:pPr algn="l" eaLnBrk="1" hangingPunct="1">
              <a:lnSpc>
                <a:spcPct val="90000"/>
              </a:lnSpc>
            </a:pPr>
            <a:r>
              <a:rPr lang="en-US" b="1" dirty="0" smtClean="0"/>
              <a:t>Algorithm  for diagnosis in patients with Medical disorders &amp;“Unexplained Somatic Symptoms”, in primary care?</a:t>
            </a:r>
          </a:p>
          <a:p>
            <a:pPr algn="l" eaLnBrk="1" hangingPunct="1">
              <a:lnSpc>
                <a:spcPct val="90000"/>
              </a:lnSpc>
            </a:pPr>
            <a:r>
              <a:rPr lang="en-US" b="1" dirty="0" smtClean="0"/>
              <a:t>How to treat depression in the primary care &amp; medically ill population? (State of Art ) ?</a:t>
            </a:r>
          </a:p>
          <a:p>
            <a:pPr algn="l" eaLnBrk="1" hangingPunct="1">
              <a:lnSpc>
                <a:spcPct val="90000"/>
              </a:lnSpc>
            </a:pPr>
            <a:r>
              <a:rPr lang="en-US" b="1" dirty="0" smtClean="0"/>
              <a:t>Illustrating examples.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250825" y="0"/>
            <a:ext cx="8229600" cy="1143000"/>
          </a:xfrm>
          <a:solidFill>
            <a:schemeClr val="tx2">
              <a:lumMod val="40000"/>
              <a:lumOff val="60000"/>
            </a:schemeClr>
          </a:solidFill>
        </p:spPr>
        <p:txBody>
          <a:bodyPr/>
          <a:lstStyle/>
          <a:p>
            <a:pPr>
              <a:defRPr/>
            </a:pPr>
            <a:r>
              <a:rPr lang="en-US" sz="3600" b="1" dirty="0" smtClean="0">
                <a:solidFill>
                  <a:srgbClr val="FF0000"/>
                </a:solidFill>
                <a:effectLst>
                  <a:outerShdw blurRad="38100" dist="38100" dir="2700000" algn="tl">
                    <a:srgbClr val="000000"/>
                  </a:outerShdw>
                </a:effectLst>
              </a:rPr>
              <a:t>The Burden of Depression : </a:t>
            </a:r>
            <a:r>
              <a:rPr lang="en-US" sz="3600" b="1" i="1" dirty="0" smtClean="0">
                <a:solidFill>
                  <a:srgbClr val="FF0000"/>
                </a:solidFill>
                <a:effectLst>
                  <a:outerShdw blurRad="38100" dist="38100" dir="2700000" algn="tl">
                    <a:srgbClr val="000000"/>
                  </a:outerShdw>
                </a:effectLst>
              </a:rPr>
              <a:t>Updates</a:t>
            </a:r>
          </a:p>
        </p:txBody>
      </p:sp>
      <p:sp>
        <p:nvSpPr>
          <p:cNvPr id="7171" name="Content Placeholder 3"/>
          <p:cNvSpPr>
            <a:spLocks noGrp="1"/>
          </p:cNvSpPr>
          <p:nvPr>
            <p:ph idx="4294967295"/>
          </p:nvPr>
        </p:nvSpPr>
        <p:spPr>
          <a:xfrm>
            <a:off x="381000" y="1295400"/>
            <a:ext cx="8229600" cy="4495800"/>
          </a:xfrm>
        </p:spPr>
        <p:txBody>
          <a:bodyPr>
            <a:normAutofit fontScale="92500" lnSpcReduction="20000"/>
          </a:bodyPr>
          <a:lstStyle/>
          <a:p>
            <a:pPr algn="l">
              <a:buFontTx/>
              <a:buNone/>
            </a:pPr>
            <a:r>
              <a:rPr lang="en-US" dirty="0" smtClean="0"/>
              <a:t>-</a:t>
            </a:r>
            <a:r>
              <a:rPr lang="en-US" b="1" i="1" u="sng" dirty="0" smtClean="0">
                <a:solidFill>
                  <a:schemeClr val="tx2">
                    <a:lumMod val="60000"/>
                    <a:lumOff val="40000"/>
                  </a:schemeClr>
                </a:solidFill>
              </a:rPr>
              <a:t>LATE REPORT OF WHO </a:t>
            </a:r>
            <a:r>
              <a:rPr lang="en-US" dirty="0" smtClean="0"/>
              <a:t>:</a:t>
            </a:r>
          </a:p>
          <a:p>
            <a:pPr algn="l">
              <a:buFontTx/>
              <a:buNone/>
            </a:pPr>
            <a:r>
              <a:rPr lang="en-US" dirty="0" smtClean="0"/>
              <a:t>  * 350 million MDD patients worldwide, prevalence is the same everywhere (5%) !</a:t>
            </a:r>
          </a:p>
          <a:p>
            <a:pPr algn="l">
              <a:buFontTx/>
              <a:buNone/>
            </a:pPr>
            <a:r>
              <a:rPr lang="en-US" dirty="0" smtClean="0"/>
              <a:t>-</a:t>
            </a:r>
            <a:r>
              <a:rPr lang="en-US" b="1" i="1" u="sng" dirty="0" smtClean="0">
                <a:solidFill>
                  <a:schemeClr val="tx2">
                    <a:lumMod val="60000"/>
                    <a:lumOff val="40000"/>
                  </a:schemeClr>
                </a:solidFill>
              </a:rPr>
              <a:t>Depression &amp; Disability </a:t>
            </a:r>
            <a:r>
              <a:rPr lang="en-US" dirty="0" smtClean="0"/>
              <a:t>:</a:t>
            </a:r>
          </a:p>
          <a:p>
            <a:pPr algn="l">
              <a:buFontTx/>
              <a:buNone/>
            </a:pPr>
            <a:r>
              <a:rPr lang="en-US" dirty="0" smtClean="0"/>
              <a:t>  *Depression is the biggest second cause of disability, worldwide! ( comes after back pain, compared depression to 200 diseases &amp; injuries</a:t>
            </a:r>
            <a:r>
              <a:rPr lang="en-US" i="1" u="sng" dirty="0" smtClean="0"/>
              <a:t>!) (The 1</a:t>
            </a:r>
            <a:r>
              <a:rPr lang="en-US" i="1" u="sng" baseline="30000" dirty="0" smtClean="0"/>
              <a:t>st</a:t>
            </a:r>
            <a:r>
              <a:rPr lang="en-US" i="1" u="sng" dirty="0" smtClean="0"/>
              <a:t> in 2020)</a:t>
            </a:r>
          </a:p>
          <a:p>
            <a:pPr algn="l">
              <a:buFontTx/>
              <a:buNone/>
            </a:pPr>
            <a:r>
              <a:rPr lang="en-US" dirty="0" smtClean="0"/>
              <a:t>*</a:t>
            </a:r>
            <a:r>
              <a:rPr lang="en-US" b="1" u="sng" dirty="0" smtClean="0">
                <a:solidFill>
                  <a:schemeClr val="tx2">
                    <a:lumMod val="60000"/>
                    <a:lumOff val="40000"/>
                  </a:schemeClr>
                </a:solidFill>
              </a:rPr>
              <a:t>WHO RECOMMENDATION</a:t>
            </a:r>
            <a:r>
              <a:rPr lang="en-US" dirty="0" smtClean="0"/>
              <a:t> : </a:t>
            </a:r>
            <a:r>
              <a:rPr lang="en-US" b="1" i="1" dirty="0" smtClean="0">
                <a:solidFill>
                  <a:srgbClr val="92D050"/>
                </a:solidFill>
              </a:rPr>
              <a:t> Managing MDD should be considered a public </a:t>
            </a:r>
            <a:r>
              <a:rPr lang="en-US" b="1" i="1" u="sng" dirty="0" smtClean="0">
                <a:solidFill>
                  <a:srgbClr val="92D050"/>
                </a:solidFill>
              </a:rPr>
              <a:t>health priority!</a:t>
            </a:r>
          </a:p>
          <a:p>
            <a:pPr algn="l">
              <a:buFontTx/>
              <a:buNone/>
            </a:pPr>
            <a:endParaRPr lang="en-US" b="1" i="1" u="sng" dirty="0" smtClean="0">
              <a:solidFill>
                <a:srgbClr val="92D05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solidFill>
            <a:schemeClr val="tx2">
              <a:lumMod val="40000"/>
              <a:lumOff val="60000"/>
            </a:schemeClr>
          </a:solidFill>
        </p:spPr>
        <p:txBody>
          <a:bodyPr>
            <a:normAutofit/>
          </a:bodyPr>
          <a:lstStyle/>
          <a:p>
            <a:pPr eaLnBrk="1" hangingPunct="1">
              <a:defRPr/>
            </a:pPr>
            <a:r>
              <a:rPr lang="en-US" sz="3200" b="1" i="1" dirty="0" smtClean="0">
                <a:solidFill>
                  <a:srgbClr val="FF0000"/>
                </a:solidFill>
                <a:effectLst>
                  <a:outerShdw blurRad="38100" dist="38100" dir="2700000" algn="tl">
                    <a:srgbClr val="000000"/>
                  </a:outerShdw>
                </a:effectLst>
              </a:rPr>
              <a:t>D.D. of Unexplained Somatic Symptoms ?</a:t>
            </a:r>
            <a:endParaRPr lang="en-US" sz="3200" b="1" i="1" u="sng" dirty="0" smtClean="0">
              <a:solidFill>
                <a:srgbClr val="FF0000"/>
              </a:solidFill>
              <a:effectLst>
                <a:outerShdw blurRad="38100" dist="38100" dir="2700000" algn="tl">
                  <a:srgbClr val="000000"/>
                </a:outerShdw>
              </a:effectLst>
            </a:endParaRPr>
          </a:p>
        </p:txBody>
      </p:sp>
      <p:sp>
        <p:nvSpPr>
          <p:cNvPr id="8195" name="Rectangle 3"/>
          <p:cNvSpPr>
            <a:spLocks noGrp="1" noChangeArrowheads="1"/>
          </p:cNvSpPr>
          <p:nvPr>
            <p:ph type="body" idx="4294967295"/>
          </p:nvPr>
        </p:nvSpPr>
        <p:spPr/>
        <p:txBody>
          <a:bodyPr/>
          <a:lstStyle/>
          <a:p>
            <a:pPr algn="l" eaLnBrk="1" hangingPunct="1">
              <a:lnSpc>
                <a:spcPct val="90000"/>
              </a:lnSpc>
            </a:pPr>
            <a:r>
              <a:rPr lang="en-US" sz="2800" b="1" i="1" u="sng" dirty="0" smtClean="0">
                <a:solidFill>
                  <a:srgbClr val="FF0000"/>
                </a:solidFill>
              </a:rPr>
              <a:t>Consider the following “hierarchy”</a:t>
            </a:r>
            <a:r>
              <a:rPr lang="en-US" sz="2800" b="1" dirty="0" smtClean="0"/>
              <a:t> :                              1-hidden organic </a:t>
            </a:r>
            <a:r>
              <a:rPr lang="en-US" sz="2800" b="1" dirty="0" err="1" smtClean="0"/>
              <a:t>aetiology</a:t>
            </a:r>
            <a:r>
              <a:rPr lang="en-US" sz="2800" b="1" dirty="0" smtClean="0"/>
              <a:t>                                              2-masked depression                                                       3-somatic presentation of an anxiety disorder                                                         4-somatoform disorder                                                    5-factitious &amp; malingering                                               6-somatic psychotic symptoms                                     7-somatic symptoms of other psychiatric disorders</a:t>
            </a:r>
          </a:p>
          <a:p>
            <a:pPr algn="l" eaLnBrk="1" hangingPunct="1">
              <a:lnSpc>
                <a:spcPct val="90000"/>
              </a:lnSpc>
            </a:pPr>
            <a:r>
              <a:rPr lang="en-US" sz="2800" b="1" dirty="0" smtClean="0"/>
              <a:t>Keep such a hierarchy , each time you follow the patient ( </a:t>
            </a:r>
            <a:r>
              <a:rPr lang="en-US" sz="2800" b="1" i="1" u="sng" dirty="0" smtClean="0"/>
              <a:t>IMPORTANT</a:t>
            </a:r>
            <a:r>
              <a:rPr lang="en-US" sz="2800" b="1"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39750" y="260350"/>
            <a:ext cx="8229600" cy="1143000"/>
          </a:xfrm>
          <a:solidFill>
            <a:schemeClr val="tx2">
              <a:lumMod val="40000"/>
              <a:lumOff val="60000"/>
            </a:schemeClr>
          </a:solidFill>
        </p:spPr>
        <p:txBody>
          <a:bodyPr/>
          <a:lstStyle/>
          <a:p>
            <a:pPr eaLnBrk="1" hangingPunct="1">
              <a:defRPr/>
            </a:pPr>
            <a:r>
              <a:rPr lang="en-US" sz="3200" b="1" dirty="0" smtClean="0">
                <a:solidFill>
                  <a:srgbClr val="FF0000"/>
                </a:solidFill>
                <a:effectLst>
                  <a:outerShdw blurRad="38100" dist="38100" dir="2700000" algn="tl">
                    <a:srgbClr val="000000"/>
                  </a:outerShdw>
                </a:effectLst>
              </a:rPr>
              <a:t>How to Pick up : UNDERLYING DEPRESSION ?</a:t>
            </a:r>
          </a:p>
        </p:txBody>
      </p:sp>
      <p:sp>
        <p:nvSpPr>
          <p:cNvPr id="10243" name="Rectangle 3"/>
          <p:cNvSpPr>
            <a:spLocks noGrp="1" noChangeArrowheads="1"/>
          </p:cNvSpPr>
          <p:nvPr>
            <p:ph type="body" idx="4294967295"/>
          </p:nvPr>
        </p:nvSpPr>
        <p:spPr/>
        <p:txBody>
          <a:bodyPr>
            <a:normAutofit/>
          </a:bodyPr>
          <a:lstStyle/>
          <a:p>
            <a:pPr algn="l" eaLnBrk="1" hangingPunct="1"/>
            <a:r>
              <a:rPr lang="en-US" b="1" dirty="0" smtClean="0">
                <a:solidFill>
                  <a:schemeClr val="tx2">
                    <a:lumMod val="60000"/>
                    <a:lumOff val="40000"/>
                  </a:schemeClr>
                </a:solidFill>
              </a:rPr>
              <a:t>ATYPICAL/MASKED DEPRESSION !?</a:t>
            </a:r>
          </a:p>
          <a:p>
            <a:pPr algn="l" eaLnBrk="1" hangingPunct="1"/>
            <a:r>
              <a:rPr lang="en-US" b="1" i="1" u="sng" dirty="0" smtClean="0">
                <a:solidFill>
                  <a:schemeClr val="tx2">
                    <a:lumMod val="60000"/>
                    <a:lumOff val="40000"/>
                  </a:schemeClr>
                </a:solidFill>
              </a:rPr>
              <a:t>CLINICAL TYPES OF DEPRESSION</a:t>
            </a:r>
            <a:r>
              <a:rPr lang="en-US" dirty="0" smtClean="0">
                <a:solidFill>
                  <a:schemeClr val="tx2">
                    <a:lumMod val="60000"/>
                    <a:lumOff val="40000"/>
                  </a:schemeClr>
                </a:solidFill>
              </a:rPr>
              <a:t> </a:t>
            </a:r>
            <a:r>
              <a:rPr lang="en-US" dirty="0" smtClean="0"/>
              <a:t>:     </a:t>
            </a:r>
          </a:p>
          <a:p>
            <a:pPr algn="l" eaLnBrk="1" hangingPunct="1">
              <a:buNone/>
            </a:pPr>
            <a:r>
              <a:rPr lang="en-US" dirty="0"/>
              <a:t> </a:t>
            </a:r>
            <a:r>
              <a:rPr lang="en-US" dirty="0" smtClean="0"/>
              <a:t>    </a:t>
            </a:r>
            <a:r>
              <a:rPr lang="en-US" b="1" dirty="0" smtClean="0"/>
              <a:t>-endogenous ( </a:t>
            </a:r>
            <a:r>
              <a:rPr lang="en-US" b="1" dirty="0" err="1" smtClean="0"/>
              <a:t>unipolar</a:t>
            </a:r>
            <a:r>
              <a:rPr lang="en-US" b="1" dirty="0" smtClean="0"/>
              <a:t>/bipolar )                   </a:t>
            </a:r>
          </a:p>
          <a:p>
            <a:pPr algn="l" eaLnBrk="1" hangingPunct="1">
              <a:buNone/>
            </a:pPr>
            <a:r>
              <a:rPr lang="en-US" b="1" dirty="0"/>
              <a:t> </a:t>
            </a:r>
            <a:r>
              <a:rPr lang="en-US" b="1" dirty="0" smtClean="0"/>
              <a:t>    -reactive ( adjustment disorder )                   </a:t>
            </a:r>
          </a:p>
          <a:p>
            <a:pPr algn="l" eaLnBrk="1" hangingPunct="1">
              <a:buNone/>
            </a:pPr>
            <a:r>
              <a:rPr lang="en-US" b="1" dirty="0"/>
              <a:t> </a:t>
            </a:r>
            <a:r>
              <a:rPr lang="en-US" b="1" dirty="0" smtClean="0"/>
              <a:t>    -secondary ( symptomatic )                    </a:t>
            </a:r>
            <a:r>
              <a:rPr lang="en-US" b="1" dirty="0"/>
              <a:t> </a:t>
            </a:r>
            <a:r>
              <a:rPr lang="en-US" b="1" dirty="0" smtClean="0"/>
              <a:t>            -</a:t>
            </a:r>
            <a:r>
              <a:rPr lang="en-US" b="1" dirty="0" err="1" smtClean="0"/>
              <a:t>dysthymic</a:t>
            </a:r>
            <a:r>
              <a:rPr lang="en-US" b="1" dirty="0" smtClean="0"/>
              <a:t> disorder ( </a:t>
            </a:r>
            <a:r>
              <a:rPr lang="en-US" b="1" dirty="0" err="1" smtClean="0"/>
              <a:t>characteriological</a:t>
            </a:r>
            <a:r>
              <a:rPr lang="en-US" b="1" dirty="0" smtClean="0"/>
              <a:t> )          -atypical ( masked )</a:t>
            </a:r>
          </a:p>
          <a:p>
            <a:pPr algn="l" eaLnBrk="1" hangingPunct="1"/>
            <a:r>
              <a:rPr lang="en-US" b="1" i="1" u="sng" dirty="0" smtClean="0">
                <a:solidFill>
                  <a:schemeClr val="tx2">
                    <a:lumMod val="60000"/>
                    <a:lumOff val="40000"/>
                  </a:schemeClr>
                </a:solidFill>
              </a:rPr>
              <a:t>HOW TO DIAGNOSE DEPRESSION</a:t>
            </a:r>
            <a:r>
              <a:rPr lang="en-US" dirty="0" smtClean="0">
                <a:solidFill>
                  <a:schemeClr val="tx2">
                    <a:lumMod val="60000"/>
                    <a:lumOff val="40000"/>
                  </a:schemeClr>
                </a:solid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5"/>
          <p:cNvSpPr>
            <a:spLocks noGrp="1" noChangeArrowheads="1"/>
          </p:cNvSpPr>
          <p:nvPr>
            <p:ph type="title" idx="4294967295"/>
          </p:nvPr>
        </p:nvSpPr>
        <p:spPr/>
        <p:txBody>
          <a:bodyPr/>
          <a:lstStyle/>
          <a:p>
            <a:pPr eaLnBrk="1" hangingPunct="1">
              <a:defRPr/>
            </a:pPr>
            <a:endParaRPr lang="en-US" smtClean="0">
              <a:effectLst>
                <a:outerShdw blurRad="38100" dist="38100" dir="2700000" algn="tl">
                  <a:srgbClr val="000000"/>
                </a:outerShdw>
              </a:effectLst>
            </a:endParaRPr>
          </a:p>
        </p:txBody>
      </p:sp>
      <p:graphicFrame>
        <p:nvGraphicFramePr>
          <p:cNvPr id="11267" name="Group 3"/>
          <p:cNvGraphicFramePr>
            <a:graphicFrameLocks noGrp="1"/>
          </p:cNvGraphicFramePr>
          <p:nvPr>
            <p:ph idx="4294967295"/>
          </p:nvPr>
        </p:nvGraphicFramePr>
        <p:xfrm>
          <a:off x="395288" y="333375"/>
          <a:ext cx="8229600" cy="6382385"/>
        </p:xfrm>
        <a:graphic>
          <a:graphicData uri="http://schemas.openxmlformats.org/drawingml/2006/table">
            <a:tbl>
              <a:tblPr/>
              <a:tblGrid>
                <a:gridCol w="2743200"/>
                <a:gridCol w="2743200"/>
                <a:gridCol w="2743200"/>
              </a:tblGrid>
              <a:tr h="944563">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chemeClr val="accent2">
                              <a:lumMod val="75000"/>
                            </a:schemeClr>
                          </a:solidFill>
                          <a:effectLst/>
                          <a:latin typeface="Arial" pitchFamily="34" charset="0"/>
                          <a:cs typeface="Arial" pitchFamily="34" charset="0"/>
                        </a:rPr>
                        <a:t>Endogenous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chemeClr val="accent2">
                              <a:lumMod val="75000"/>
                            </a:schemeClr>
                          </a:solidFill>
                          <a:effectLst/>
                          <a:latin typeface="Arial" pitchFamily="34" charset="0"/>
                          <a:cs typeface="Arial" pitchFamily="34" charset="0"/>
                        </a:rPr>
                        <a:t>Reactive (adjustment)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493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sng" strike="noStrike" cap="none" normalizeH="0" baseline="0" smtClean="0">
                          <a:ln>
                            <a:noFill/>
                          </a:ln>
                          <a:solidFill>
                            <a:schemeClr val="accent2">
                              <a:lumMod val="75000"/>
                            </a:schemeClr>
                          </a:solidFill>
                          <a:effectLst/>
                          <a:latin typeface="Arial" pitchFamily="34" charset="0"/>
                          <a:cs typeface="Arial" pitchFamily="34" charset="0"/>
                        </a:rPr>
                        <a:t>1-Stress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 or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sng" strike="noStrike" cap="none" normalizeH="0" baseline="0" smtClean="0">
                          <a:ln>
                            <a:noFill/>
                          </a:ln>
                          <a:solidFill>
                            <a:schemeClr val="accent2">
                              <a:lumMod val="75000"/>
                            </a:schemeClr>
                          </a:solidFill>
                          <a:effectLst/>
                          <a:latin typeface="Arial" pitchFamily="34" charset="0"/>
                          <a:cs typeface="Arial" pitchFamily="34" charset="0"/>
                        </a:rPr>
                        <a:t>2-Severity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Usually moderate or severe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Usually mild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93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sng" strike="noStrike" cap="none" normalizeH="0" baseline="0" smtClean="0">
                          <a:ln>
                            <a:noFill/>
                          </a:ln>
                          <a:solidFill>
                            <a:schemeClr val="accent2">
                              <a:lumMod val="75000"/>
                            </a:schemeClr>
                          </a:solidFill>
                          <a:effectLst/>
                          <a:latin typeface="Arial" pitchFamily="34" charset="0"/>
                          <a:cs typeface="Arial" pitchFamily="34" charset="0"/>
                        </a:rPr>
                        <a:t>3-Suicide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parasuicide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5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sng" strike="noStrike" cap="none" normalizeH="0" baseline="0" smtClean="0">
                          <a:ln>
                            <a:noFill/>
                          </a:ln>
                          <a:solidFill>
                            <a:schemeClr val="accent2">
                              <a:lumMod val="75000"/>
                            </a:schemeClr>
                          </a:solidFill>
                          <a:effectLst/>
                          <a:latin typeface="Arial" pitchFamily="34" charset="0"/>
                          <a:cs typeface="Arial" pitchFamily="34" charset="0"/>
                        </a:rPr>
                        <a:t>4-Symptoms (Biological)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 (worse in morning)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 (worse in evening)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2242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altLang="en-US" sz="2800" b="1" i="1" u="sng" strike="noStrike" cap="none" normalizeH="0" baseline="0" dirty="0" smtClean="0">
                          <a:ln>
                            <a:noFill/>
                          </a:ln>
                          <a:solidFill>
                            <a:schemeClr val="accent2">
                              <a:lumMod val="75000"/>
                            </a:schemeClr>
                          </a:solidFill>
                          <a:effectLst/>
                          <a:latin typeface="Arial" pitchFamily="34" charset="0"/>
                          <a:cs typeface="Arial" pitchFamily="34" charset="0"/>
                        </a:rPr>
                        <a:t>5-Suitable  Treatment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ECT / drugs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Psychotherapy / AD ( less mandatory)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solidFill>
            <a:schemeClr val="accent1">
              <a:lumMod val="40000"/>
              <a:lumOff val="60000"/>
            </a:schemeClr>
          </a:solidFill>
        </p:spPr>
        <p:txBody>
          <a:bodyPr/>
          <a:lstStyle/>
          <a:p>
            <a:pPr eaLnBrk="1" hangingPunct="1">
              <a:defRPr/>
            </a:pPr>
            <a:r>
              <a:rPr lang="en-US" sz="3200" b="1" dirty="0" smtClean="0">
                <a:solidFill>
                  <a:srgbClr val="FF0000"/>
                </a:solidFill>
                <a:effectLst>
                  <a:outerShdw blurRad="38100" dist="38100" dir="2700000" algn="tl">
                    <a:srgbClr val="000000"/>
                  </a:outerShdw>
                </a:effectLst>
              </a:rPr>
              <a:t>DEPRESSION-cont</a:t>
            </a:r>
            <a:r>
              <a:rPr lang="en-US" dirty="0" smtClean="0">
                <a:solidFill>
                  <a:srgbClr val="FF0000"/>
                </a:solidFill>
                <a:effectLst>
                  <a:outerShdw blurRad="38100" dist="38100" dir="2700000" algn="tl">
                    <a:srgbClr val="000000"/>
                  </a:outerShdw>
                </a:effectLst>
              </a:rPr>
              <a:t>.</a:t>
            </a:r>
          </a:p>
        </p:txBody>
      </p:sp>
      <p:sp>
        <p:nvSpPr>
          <p:cNvPr id="12291" name="Rectangle 3"/>
          <p:cNvSpPr>
            <a:spLocks noGrp="1" noChangeArrowheads="1"/>
          </p:cNvSpPr>
          <p:nvPr>
            <p:ph type="body" idx="4294967295"/>
          </p:nvPr>
        </p:nvSpPr>
        <p:spPr/>
        <p:txBody>
          <a:bodyPr/>
          <a:lstStyle/>
          <a:p>
            <a:pPr algn="l" eaLnBrk="1" hangingPunct="1">
              <a:lnSpc>
                <a:spcPct val="90000"/>
              </a:lnSpc>
            </a:pPr>
            <a:r>
              <a:rPr lang="en-US" b="1" i="1" u="sng" dirty="0" smtClean="0">
                <a:solidFill>
                  <a:schemeClr val="tx2">
                    <a:lumMod val="60000"/>
                    <a:lumOff val="40000"/>
                  </a:schemeClr>
                </a:solidFill>
              </a:rPr>
              <a:t>MOOD </a:t>
            </a:r>
            <a:r>
              <a:rPr lang="en-US" dirty="0" smtClean="0"/>
              <a:t>: sad/ anxious/veiled..</a:t>
            </a:r>
          </a:p>
          <a:p>
            <a:pPr algn="l" eaLnBrk="1" hangingPunct="1">
              <a:lnSpc>
                <a:spcPct val="90000"/>
              </a:lnSpc>
            </a:pPr>
            <a:r>
              <a:rPr lang="en-US" b="1" i="1" u="sng" dirty="0" smtClean="0">
                <a:solidFill>
                  <a:schemeClr val="tx2">
                    <a:lumMod val="60000"/>
                    <a:lumOff val="40000"/>
                  </a:schemeClr>
                </a:solidFill>
              </a:rPr>
              <a:t>THINKING</a:t>
            </a:r>
            <a:r>
              <a:rPr lang="en-US" dirty="0" smtClean="0">
                <a:solidFill>
                  <a:schemeClr val="tx2">
                    <a:lumMod val="60000"/>
                    <a:lumOff val="40000"/>
                  </a:schemeClr>
                </a:solidFill>
              </a:rPr>
              <a:t> </a:t>
            </a:r>
            <a:r>
              <a:rPr lang="en-US" dirty="0" smtClean="0"/>
              <a:t>: self-</a:t>
            </a:r>
            <a:r>
              <a:rPr lang="en-US" dirty="0" err="1" smtClean="0"/>
              <a:t>depriciation</a:t>
            </a:r>
            <a:r>
              <a:rPr lang="en-US" dirty="0" smtClean="0"/>
              <a:t>/blame/guilt/         …..negative thoughts/nihilism/suicide…..</a:t>
            </a:r>
          </a:p>
          <a:p>
            <a:pPr algn="l" eaLnBrk="1" hangingPunct="1">
              <a:lnSpc>
                <a:spcPct val="90000"/>
              </a:lnSpc>
            </a:pPr>
            <a:r>
              <a:rPr lang="en-US" b="1" i="1" u="sng" dirty="0" smtClean="0">
                <a:solidFill>
                  <a:schemeClr val="tx2">
                    <a:lumMod val="60000"/>
                    <a:lumOff val="40000"/>
                  </a:schemeClr>
                </a:solidFill>
              </a:rPr>
              <a:t>BEHAVIOUR</a:t>
            </a:r>
            <a:r>
              <a:rPr lang="en-US" dirty="0" smtClean="0">
                <a:solidFill>
                  <a:schemeClr val="tx2">
                    <a:lumMod val="60000"/>
                    <a:lumOff val="40000"/>
                  </a:schemeClr>
                </a:solidFill>
              </a:rPr>
              <a:t> </a:t>
            </a:r>
            <a:r>
              <a:rPr lang="en-US" dirty="0" smtClean="0"/>
              <a:t>: withdrawal/ lack of interest/  …..retardation or agitation…..</a:t>
            </a:r>
          </a:p>
          <a:p>
            <a:pPr algn="l" eaLnBrk="1" hangingPunct="1">
              <a:lnSpc>
                <a:spcPct val="90000"/>
              </a:lnSpc>
            </a:pPr>
            <a:r>
              <a:rPr lang="en-US" b="1" i="1" u="sng" dirty="0" smtClean="0">
                <a:solidFill>
                  <a:schemeClr val="tx2">
                    <a:lumMod val="60000"/>
                    <a:lumOff val="40000"/>
                  </a:schemeClr>
                </a:solidFill>
              </a:rPr>
              <a:t>BIOLOGIC</a:t>
            </a:r>
            <a:r>
              <a:rPr lang="en-US" dirty="0" smtClean="0"/>
              <a:t> :sleep(DFA,EMA.DIMS,DOES)  …..appetite , libido…</a:t>
            </a:r>
          </a:p>
          <a:p>
            <a:pPr algn="l" eaLnBrk="1" hangingPunct="1">
              <a:lnSpc>
                <a:spcPct val="90000"/>
              </a:lnSpc>
            </a:pPr>
            <a:r>
              <a:rPr lang="en-US" b="1" i="1" u="sng" dirty="0" smtClean="0">
                <a:solidFill>
                  <a:schemeClr val="tx2">
                    <a:lumMod val="60000"/>
                    <a:lumOff val="40000"/>
                  </a:schemeClr>
                </a:solidFill>
              </a:rPr>
              <a:t>ASSOCIATED</a:t>
            </a:r>
            <a:r>
              <a:rPr lang="en-US" dirty="0" smtClean="0"/>
              <a:t> : …..somatic/psychotic/melancholic….</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solidFill>
            <a:schemeClr val="accent1">
              <a:lumMod val="40000"/>
              <a:lumOff val="60000"/>
            </a:schemeClr>
          </a:solidFill>
        </p:spPr>
        <p:txBody>
          <a:bodyPr/>
          <a:lstStyle/>
          <a:p>
            <a:pPr eaLnBrk="1" hangingPunct="1">
              <a:defRPr/>
            </a:pPr>
            <a:r>
              <a:rPr lang="en-US" sz="3200" b="1" dirty="0" smtClean="0">
                <a:effectLst>
                  <a:outerShdw blurRad="38100" dist="38100" dir="2700000" algn="tl">
                    <a:srgbClr val="000000"/>
                  </a:outerShdw>
                </a:effectLst>
              </a:rPr>
              <a:t> </a:t>
            </a:r>
            <a:r>
              <a:rPr lang="en-US" sz="3200" b="1" dirty="0" smtClean="0">
                <a:solidFill>
                  <a:srgbClr val="FF0000"/>
                </a:solidFill>
                <a:effectLst>
                  <a:outerShdw blurRad="38100" dist="38100" dir="2700000" algn="tl">
                    <a:srgbClr val="000000"/>
                  </a:outerShdw>
                </a:effectLst>
              </a:rPr>
              <a:t>ANXIETY DISORDERS</a:t>
            </a:r>
          </a:p>
        </p:txBody>
      </p:sp>
      <p:sp>
        <p:nvSpPr>
          <p:cNvPr id="13315" name="Rectangle 3"/>
          <p:cNvSpPr>
            <a:spLocks noGrp="1" noChangeArrowheads="1"/>
          </p:cNvSpPr>
          <p:nvPr>
            <p:ph type="body" idx="4294967295"/>
          </p:nvPr>
        </p:nvSpPr>
        <p:spPr/>
        <p:txBody>
          <a:bodyPr/>
          <a:lstStyle/>
          <a:p>
            <a:pPr algn="l" eaLnBrk="1" hangingPunct="1">
              <a:lnSpc>
                <a:spcPct val="90000"/>
              </a:lnSpc>
            </a:pPr>
            <a:r>
              <a:rPr lang="en-US" b="1" dirty="0" smtClean="0"/>
              <a:t>PANIC DISORDER.</a:t>
            </a:r>
          </a:p>
          <a:p>
            <a:pPr algn="l" eaLnBrk="1" hangingPunct="1">
              <a:lnSpc>
                <a:spcPct val="90000"/>
              </a:lnSpc>
            </a:pPr>
            <a:r>
              <a:rPr lang="en-US" b="1" dirty="0" smtClean="0"/>
              <a:t>GAD ( with somatic autonomic symptoms)</a:t>
            </a:r>
          </a:p>
          <a:p>
            <a:pPr algn="l" eaLnBrk="1" hangingPunct="1">
              <a:lnSpc>
                <a:spcPct val="90000"/>
              </a:lnSpc>
            </a:pPr>
            <a:r>
              <a:rPr lang="en-US" b="1" dirty="0" smtClean="0"/>
              <a:t>O.C.D.</a:t>
            </a:r>
          </a:p>
          <a:p>
            <a:pPr algn="l" eaLnBrk="1" hangingPunct="1">
              <a:lnSpc>
                <a:spcPct val="90000"/>
              </a:lnSpc>
            </a:pPr>
            <a:r>
              <a:rPr lang="en-US" b="1" dirty="0" smtClean="0"/>
              <a:t>PHOBIC DISORDER ( e.g. SAD )</a:t>
            </a:r>
          </a:p>
          <a:p>
            <a:pPr algn="l" eaLnBrk="1" hangingPunct="1">
              <a:lnSpc>
                <a:spcPct val="90000"/>
              </a:lnSpc>
            </a:pPr>
            <a:r>
              <a:rPr lang="en-US" b="1" dirty="0" smtClean="0"/>
              <a:t>P.T.S.D.</a:t>
            </a:r>
          </a:p>
          <a:p>
            <a:pPr algn="l" eaLnBrk="1" hangingPunct="1">
              <a:lnSpc>
                <a:spcPct val="90000"/>
              </a:lnSpc>
            </a:pPr>
            <a:endParaRPr lang="en-US" b="1" dirty="0" smtClean="0"/>
          </a:p>
          <a:p>
            <a:pPr algn="l" eaLnBrk="1" hangingPunct="1">
              <a:lnSpc>
                <a:spcPct val="90000"/>
              </a:lnSpc>
            </a:pPr>
            <a:r>
              <a:rPr lang="en-US" b="1" dirty="0" smtClean="0"/>
              <a:t>REMEMBER &gt; autonomic nature of …………………symptoms.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2"/>
          <p:cNvSpPr>
            <a:spLocks noGrp="1" noChangeArrowheads="1"/>
          </p:cNvSpPr>
          <p:nvPr>
            <p:ph type="title" idx="4294967295"/>
          </p:nvPr>
        </p:nvSpPr>
        <p:spPr/>
        <p:txBody>
          <a:bodyPr/>
          <a:lstStyle/>
          <a:p>
            <a:pPr eaLnBrk="1" hangingPunct="1">
              <a:defRPr/>
            </a:pPr>
            <a:endParaRPr lang="en-US" smtClean="0">
              <a:effectLst>
                <a:outerShdw blurRad="38100" dist="38100" dir="2700000" algn="tl">
                  <a:srgbClr val="000000"/>
                </a:outerShdw>
              </a:effectLst>
            </a:endParaRPr>
          </a:p>
        </p:txBody>
      </p:sp>
      <p:graphicFrame>
        <p:nvGraphicFramePr>
          <p:cNvPr id="14339" name="Group 3"/>
          <p:cNvGraphicFramePr>
            <a:graphicFrameLocks noGrp="1"/>
          </p:cNvGraphicFramePr>
          <p:nvPr>
            <p:ph idx="4294967295"/>
          </p:nvPr>
        </p:nvGraphicFramePr>
        <p:xfrm>
          <a:off x="468313" y="333375"/>
          <a:ext cx="8229600" cy="6392863"/>
        </p:xfrm>
        <a:graphic>
          <a:graphicData uri="http://schemas.openxmlformats.org/drawingml/2006/table">
            <a:tbl>
              <a:tblPr/>
              <a:tblGrid>
                <a:gridCol w="2057400"/>
                <a:gridCol w="2057400"/>
                <a:gridCol w="2057400"/>
                <a:gridCol w="2057400"/>
              </a:tblGrid>
              <a:tr h="10080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dirty="0" smtClean="0">
                          <a:ln>
                            <a:noFill/>
                          </a:ln>
                          <a:solidFill>
                            <a:schemeClr val="tx1"/>
                          </a:solidFill>
                          <a:effectLst/>
                          <a:latin typeface="Arial" pitchFamily="34" charset="0"/>
                          <a:cs typeface="Arial" pitchFamily="34" charset="0"/>
                        </a:rPr>
                        <a:t>Disorder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dirty="0" smtClean="0">
                          <a:ln>
                            <a:noFill/>
                          </a:ln>
                          <a:solidFill>
                            <a:schemeClr val="tx1"/>
                          </a:solidFill>
                          <a:effectLst/>
                          <a:latin typeface="Arial" pitchFamily="34" charset="0"/>
                          <a:cs typeface="Arial" pitchFamily="34" charset="0"/>
                        </a:rPr>
                        <a:t>Source of anxiety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dirty="0" smtClean="0">
                          <a:ln>
                            <a:noFill/>
                          </a:ln>
                          <a:solidFill>
                            <a:schemeClr val="tx1"/>
                          </a:solidFill>
                          <a:effectLst/>
                          <a:latin typeface="Arial" pitchFamily="34" charset="0"/>
                          <a:cs typeface="Arial" pitchFamily="34" charset="0"/>
                        </a:rPr>
                        <a:t>Course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dirty="0" smtClean="0">
                          <a:ln>
                            <a:noFill/>
                          </a:ln>
                          <a:solidFill>
                            <a:schemeClr val="tx1"/>
                          </a:solidFill>
                          <a:effectLst/>
                          <a:latin typeface="Arial" pitchFamily="34" charset="0"/>
                          <a:cs typeface="Arial" pitchFamily="34" charset="0"/>
                        </a:rPr>
                        <a:t> Main C/P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7493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smtClean="0">
                          <a:ln>
                            <a:noFill/>
                          </a:ln>
                          <a:solidFill>
                            <a:schemeClr val="accent2">
                              <a:lumMod val="75000"/>
                            </a:schemeClr>
                          </a:solidFill>
                          <a:effectLst/>
                          <a:latin typeface="Arial" pitchFamily="34" charset="0"/>
                          <a:cs typeface="Arial" pitchFamily="34" charset="0"/>
                        </a:rPr>
                        <a:t>1-PD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undefinable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attacks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autonomic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5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smtClean="0">
                          <a:ln>
                            <a:noFill/>
                          </a:ln>
                          <a:solidFill>
                            <a:schemeClr val="accent2">
                              <a:lumMod val="75000"/>
                            </a:schemeClr>
                          </a:solidFill>
                          <a:effectLst/>
                          <a:latin typeface="Arial" pitchFamily="34" charset="0"/>
                          <a:cs typeface="Arial" pitchFamily="34" charset="0"/>
                        </a:rPr>
                        <a:t>2-GAD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several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continuous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Physical / psychologic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smtClean="0">
                          <a:ln>
                            <a:noFill/>
                          </a:ln>
                          <a:solidFill>
                            <a:schemeClr val="accent2">
                              <a:lumMod val="75000"/>
                            </a:schemeClr>
                          </a:solidFill>
                          <a:effectLst/>
                          <a:latin typeface="Arial" pitchFamily="34" charset="0"/>
                          <a:cs typeface="Arial" pitchFamily="34" charset="0"/>
                        </a:rPr>
                        <a:t>3-OCD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thoughts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continuous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Thoughts &amp; rituals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970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smtClean="0">
                          <a:ln>
                            <a:noFill/>
                          </a:ln>
                          <a:solidFill>
                            <a:schemeClr val="accent2">
                              <a:lumMod val="75000"/>
                            </a:schemeClr>
                          </a:solidFill>
                          <a:effectLst/>
                          <a:latin typeface="Arial" pitchFamily="34" charset="0"/>
                          <a:cs typeface="Arial" pitchFamily="34" charset="0"/>
                        </a:rPr>
                        <a:t>4-Phobias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Specific fear (e.g.SAD)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situational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SAD, agoraphobia, simple phobia..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1" u="none" strike="noStrike" cap="none" normalizeH="0" baseline="0" dirty="0" smtClean="0">
                          <a:ln>
                            <a:noFill/>
                          </a:ln>
                          <a:solidFill>
                            <a:schemeClr val="accent2">
                              <a:lumMod val="75000"/>
                            </a:schemeClr>
                          </a:solidFill>
                          <a:effectLst/>
                          <a:latin typeface="Arial" pitchFamily="34" charset="0"/>
                          <a:cs typeface="Arial" pitchFamily="34" charset="0"/>
                        </a:rPr>
                        <a:t>PTSD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flashbacks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repetitive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pitchFamily="34" charset="0"/>
                          <a:cs typeface="Arial" pitchFamily="34" charset="0"/>
                        </a:rPr>
                        <a:t>Memories, nightmares.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solidFill>
            <a:schemeClr val="accent1">
              <a:lumMod val="40000"/>
              <a:lumOff val="60000"/>
            </a:schemeClr>
          </a:solidFill>
        </p:spPr>
        <p:txBody>
          <a:bodyPr/>
          <a:lstStyle/>
          <a:p>
            <a:pPr eaLnBrk="1" hangingPunct="1">
              <a:defRPr/>
            </a:pPr>
            <a:r>
              <a:rPr lang="en-US" sz="3200" b="1" dirty="0" smtClean="0">
                <a:solidFill>
                  <a:srgbClr val="FF0000"/>
                </a:solidFill>
                <a:effectLst>
                  <a:outerShdw blurRad="38100" dist="38100" dir="2700000" algn="tl">
                    <a:srgbClr val="000000"/>
                  </a:outerShdw>
                </a:effectLst>
              </a:rPr>
              <a:t>SOMATOFORM  DISORDERS</a:t>
            </a:r>
          </a:p>
        </p:txBody>
      </p:sp>
      <p:sp>
        <p:nvSpPr>
          <p:cNvPr id="15363" name="Rectangle 3"/>
          <p:cNvSpPr>
            <a:spLocks noGrp="1" noChangeArrowheads="1"/>
          </p:cNvSpPr>
          <p:nvPr>
            <p:ph type="body" idx="4294967295"/>
          </p:nvPr>
        </p:nvSpPr>
        <p:spPr/>
        <p:txBody>
          <a:bodyPr/>
          <a:lstStyle/>
          <a:p>
            <a:pPr algn="l" eaLnBrk="1" hangingPunct="1"/>
            <a:r>
              <a:rPr lang="en-US" smtClean="0"/>
              <a:t>SOMATIZATION DISORDER.</a:t>
            </a:r>
          </a:p>
          <a:p>
            <a:pPr algn="l" eaLnBrk="1" hangingPunct="1"/>
            <a:r>
              <a:rPr lang="en-US" smtClean="0"/>
              <a:t>HYPOCHONDRIASIS.</a:t>
            </a:r>
          </a:p>
          <a:p>
            <a:pPr algn="l" eaLnBrk="1" hangingPunct="1"/>
            <a:r>
              <a:rPr lang="en-US" smtClean="0"/>
              <a:t>PSYCHOGENIC PAIN DISORDER.</a:t>
            </a:r>
          </a:p>
          <a:p>
            <a:pPr algn="l" eaLnBrk="1" hangingPunct="1"/>
            <a:r>
              <a:rPr lang="en-US" smtClean="0"/>
              <a:t>CONVERSION DISORDER.</a:t>
            </a:r>
          </a:p>
          <a:p>
            <a:pPr algn="l" eaLnBrk="1" hangingPunct="1"/>
            <a:r>
              <a:rPr lang="en-US" smtClean="0"/>
              <a:t>BODY DYSMORPHIC DISORDER.</a:t>
            </a:r>
          </a:p>
          <a:p>
            <a:pPr algn="l" eaLnBrk="1" hangingPunct="1"/>
            <a:endParaRPr lang="en-US" smtClean="0"/>
          </a:p>
          <a:p>
            <a:pPr algn="l" eaLnBrk="1" hangingPunct="1"/>
            <a:r>
              <a:rPr lang="en-US" b="1" i="1" u="sng" smtClean="0"/>
              <a:t>SOMATOFORM # PSYCHOSOMATIC</a:t>
            </a:r>
            <a:r>
              <a:rPr lang="en-US" smtClean="0"/>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2"/>
          <p:cNvSpPr>
            <a:spLocks noGrp="1" noChangeArrowheads="1"/>
          </p:cNvSpPr>
          <p:nvPr>
            <p:ph type="title" idx="4294967295"/>
          </p:nvPr>
        </p:nvSpPr>
        <p:spPr/>
        <p:txBody>
          <a:bodyPr/>
          <a:lstStyle/>
          <a:p>
            <a:pPr eaLnBrk="1" hangingPunct="1">
              <a:defRPr/>
            </a:pPr>
            <a:endParaRPr lang="en-US" smtClean="0">
              <a:effectLst>
                <a:outerShdw blurRad="38100" dist="38100" dir="2700000" algn="tl">
                  <a:srgbClr val="000000"/>
                </a:outerShdw>
              </a:effectLst>
            </a:endParaRPr>
          </a:p>
        </p:txBody>
      </p:sp>
      <p:graphicFrame>
        <p:nvGraphicFramePr>
          <p:cNvPr id="16387" name="Group 3"/>
          <p:cNvGraphicFramePr>
            <a:graphicFrameLocks noGrp="1"/>
          </p:cNvGraphicFramePr>
          <p:nvPr>
            <p:ph idx="4294967295"/>
          </p:nvPr>
        </p:nvGraphicFramePr>
        <p:xfrm>
          <a:off x="395288" y="333375"/>
          <a:ext cx="8229600" cy="6037900"/>
        </p:xfrm>
        <a:graphic>
          <a:graphicData uri="http://schemas.openxmlformats.org/drawingml/2006/table">
            <a:tbl>
              <a:tblPr/>
              <a:tblGrid>
                <a:gridCol w="2625725"/>
                <a:gridCol w="1489075"/>
                <a:gridCol w="2057400"/>
                <a:gridCol w="2057400"/>
              </a:tblGrid>
              <a:tr h="118903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1" u="sng" strike="noStrike" cap="none" normalizeH="0" baseline="0" dirty="0" smtClean="0">
                          <a:ln>
                            <a:noFill/>
                          </a:ln>
                          <a:solidFill>
                            <a:schemeClr val="tx1"/>
                          </a:solidFill>
                          <a:effectLst/>
                          <a:latin typeface="Arial" pitchFamily="34" charset="0"/>
                          <a:cs typeface="Arial" pitchFamily="34" charset="0"/>
                        </a:rPr>
                        <a:t>Disorder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Main somatic symptom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Patient’s main concern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Other Synonyms or Example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118903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1" u="sng" strike="noStrike" cap="none" normalizeH="0" baseline="0" smtClean="0">
                          <a:ln>
                            <a:noFill/>
                          </a:ln>
                          <a:solidFill>
                            <a:schemeClr val="accent2">
                              <a:lumMod val="75000"/>
                            </a:schemeClr>
                          </a:solidFill>
                          <a:effectLst/>
                          <a:latin typeface="Arial" pitchFamily="34" charset="0"/>
                          <a:cs typeface="Arial" pitchFamily="34" charset="0"/>
                        </a:rPr>
                        <a:t>1-somatization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Several / many systems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Symptom itself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Briquet syndrome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1" u="sng" strike="noStrike" cap="none" normalizeH="0" baseline="0" smtClean="0">
                          <a:ln>
                            <a:noFill/>
                          </a:ln>
                          <a:solidFill>
                            <a:schemeClr val="accent2">
                              <a:lumMod val="75000"/>
                            </a:schemeClr>
                          </a:solidFill>
                          <a:effectLst/>
                          <a:latin typeface="Arial" pitchFamily="34" charset="0"/>
                          <a:cs typeface="Arial" pitchFamily="34" charset="0"/>
                        </a:rPr>
                        <a:t>2-hypochondriasis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Single or multiple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Interpretation of symptom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DaCosta syndrome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1" u="sng" strike="noStrike" cap="none" normalizeH="0" baseline="0" smtClean="0">
                          <a:ln>
                            <a:noFill/>
                          </a:ln>
                          <a:solidFill>
                            <a:schemeClr val="accent2">
                              <a:lumMod val="75000"/>
                            </a:schemeClr>
                          </a:solidFill>
                          <a:effectLst/>
                          <a:latin typeface="Arial" pitchFamily="34" charset="0"/>
                          <a:cs typeface="Arial" pitchFamily="34" charset="0"/>
                        </a:rPr>
                        <a:t>3-conversion disorder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Sensori-motor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Seeking attention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Hysteria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1" u="sng" strike="noStrike" cap="none" normalizeH="0" baseline="0" smtClean="0">
                          <a:ln>
                            <a:noFill/>
                          </a:ln>
                          <a:solidFill>
                            <a:schemeClr val="accent2">
                              <a:lumMod val="75000"/>
                            </a:schemeClr>
                          </a:solidFill>
                          <a:effectLst/>
                          <a:latin typeface="Arial" pitchFamily="34" charset="0"/>
                          <a:cs typeface="Arial" pitchFamily="34" charset="0"/>
                        </a:rPr>
                        <a:t>4-psychogenic pain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pain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symptom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 Psychogenic headache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903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1" u="sng" strike="noStrike" cap="none" normalizeH="0" baseline="0" dirty="0" smtClean="0">
                          <a:ln>
                            <a:noFill/>
                          </a:ln>
                          <a:solidFill>
                            <a:schemeClr val="accent2">
                              <a:lumMod val="75000"/>
                            </a:schemeClr>
                          </a:solidFill>
                          <a:effectLst/>
                          <a:latin typeface="Arial" pitchFamily="34" charset="0"/>
                          <a:cs typeface="Arial" pitchFamily="34" charset="0"/>
                        </a:rPr>
                        <a:t>5-Body </a:t>
                      </a:r>
                      <a:r>
                        <a:rPr kumimoji="0" lang="en-US" sz="2400" b="1" i="1" u="sng" strike="noStrike" cap="none" normalizeH="0" baseline="0" dirty="0" err="1" smtClean="0">
                          <a:ln>
                            <a:noFill/>
                          </a:ln>
                          <a:solidFill>
                            <a:schemeClr val="accent2">
                              <a:lumMod val="75000"/>
                            </a:schemeClr>
                          </a:solidFill>
                          <a:effectLst/>
                          <a:latin typeface="Arial" pitchFamily="34" charset="0"/>
                          <a:cs typeface="Arial" pitchFamily="34" charset="0"/>
                        </a:rPr>
                        <a:t>dysmorphic</a:t>
                      </a:r>
                      <a:r>
                        <a:rPr kumimoji="0" lang="en-US" sz="2400" b="1" i="1" u="sng" strike="noStrike" cap="none" normalizeH="0" baseline="0" dirty="0" smtClean="0">
                          <a:ln>
                            <a:noFill/>
                          </a:ln>
                          <a:solidFill>
                            <a:schemeClr val="accent2">
                              <a:lumMod val="75000"/>
                            </a:schemeClr>
                          </a:solidFill>
                          <a:effectLst/>
                          <a:latin typeface="Arial" pitchFamily="34" charset="0"/>
                          <a:cs typeface="Arial" pitchFamily="34" charset="0"/>
                        </a:rPr>
                        <a:t> disorder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Body image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interpretation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Dysmorpho-phobia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solidFill>
            <a:schemeClr val="accent1">
              <a:lumMod val="40000"/>
              <a:lumOff val="60000"/>
            </a:schemeClr>
          </a:solidFill>
        </p:spPr>
        <p:txBody>
          <a:bodyPr/>
          <a:lstStyle/>
          <a:p>
            <a:pPr eaLnBrk="1" hangingPunct="1">
              <a:defRPr/>
            </a:pPr>
            <a:r>
              <a:rPr lang="en-US" sz="3200" b="1" dirty="0" smtClean="0">
                <a:solidFill>
                  <a:srgbClr val="FF0000"/>
                </a:solidFill>
                <a:effectLst>
                  <a:outerShdw blurRad="38100" dist="38100" dir="2700000" algn="tl">
                    <a:srgbClr val="000000"/>
                  </a:outerShdw>
                </a:effectLst>
              </a:rPr>
              <a:t>PSYCHOTIC  &amp;  OTHER   DISORDERS</a:t>
            </a:r>
          </a:p>
        </p:txBody>
      </p:sp>
      <p:sp>
        <p:nvSpPr>
          <p:cNvPr id="17411" name="Rectangle 3"/>
          <p:cNvSpPr>
            <a:spLocks noGrp="1" noChangeArrowheads="1"/>
          </p:cNvSpPr>
          <p:nvPr>
            <p:ph type="body" idx="4294967295"/>
          </p:nvPr>
        </p:nvSpPr>
        <p:spPr>
          <a:xfrm>
            <a:off x="457200" y="1639888"/>
            <a:ext cx="8229600" cy="4525962"/>
          </a:xfrm>
        </p:spPr>
        <p:txBody>
          <a:bodyPr/>
          <a:lstStyle/>
          <a:p>
            <a:pPr algn="l" eaLnBrk="1" hangingPunct="1"/>
            <a:r>
              <a:rPr lang="en-US" b="1" dirty="0" smtClean="0"/>
              <a:t>SOMATIC DELUSIONS.</a:t>
            </a:r>
          </a:p>
          <a:p>
            <a:pPr algn="l" eaLnBrk="1" hangingPunct="1"/>
            <a:r>
              <a:rPr lang="en-US" b="1" dirty="0" smtClean="0"/>
              <a:t>BODY DYSMORPHIC DELUSIONS.</a:t>
            </a:r>
          </a:p>
          <a:p>
            <a:pPr algn="l" eaLnBrk="1" hangingPunct="1"/>
            <a:endParaRPr lang="en-US" b="1" dirty="0" smtClean="0"/>
          </a:p>
          <a:p>
            <a:pPr algn="l" eaLnBrk="1" hangingPunct="1"/>
            <a:r>
              <a:rPr lang="en-US" b="1" dirty="0" smtClean="0"/>
              <a:t>SOMATIC PRESENTATIONS WITH EATING DISORDERS / SEXUAL DISORDERS / SLEEP DISORDERS/ SUBSTANCE ABUSE….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defRPr/>
            </a:pPr>
            <a:endParaRPr lang="en-US" smtClean="0">
              <a:effectLst>
                <a:outerShdw blurRad="38100" dist="38100" dir="2700000" algn="tl">
                  <a:srgbClr val="000000"/>
                </a:outerShdw>
              </a:effectLst>
            </a:endParaRPr>
          </a:p>
        </p:txBody>
      </p:sp>
      <p:sp>
        <p:nvSpPr>
          <p:cNvPr id="19459" name="Rectangle 3"/>
          <p:cNvSpPr>
            <a:spLocks noGrp="1" noChangeArrowheads="1"/>
          </p:cNvSpPr>
          <p:nvPr>
            <p:ph type="body" idx="4294967295"/>
          </p:nvPr>
        </p:nvSpPr>
        <p:spPr/>
        <p:txBody>
          <a:bodyPr/>
          <a:lstStyle/>
          <a:p>
            <a:pPr algn="l" eaLnBrk="1" hangingPunct="1">
              <a:buFontTx/>
              <a:buNone/>
            </a:pPr>
            <a:endParaRPr lang="en-US" smtClean="0"/>
          </a:p>
        </p:txBody>
      </p:sp>
      <p:graphicFrame>
        <p:nvGraphicFramePr>
          <p:cNvPr id="19460" name="Group 4"/>
          <p:cNvGraphicFramePr>
            <a:graphicFrameLocks noGrp="1"/>
          </p:cNvGraphicFramePr>
          <p:nvPr/>
        </p:nvGraphicFramePr>
        <p:xfrm>
          <a:off x="1692275" y="549275"/>
          <a:ext cx="6096000" cy="4849813"/>
        </p:xfrm>
        <a:graphic>
          <a:graphicData uri="http://schemas.openxmlformats.org/drawingml/2006/table">
            <a:tbl>
              <a:tblPr/>
              <a:tblGrid>
                <a:gridCol w="2325688"/>
                <a:gridCol w="1109662"/>
                <a:gridCol w="1350963"/>
                <a:gridCol w="1309687"/>
              </a:tblGrid>
              <a:tr h="795338">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endParaRPr kumimoji="0" lang="en-US"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1800" b="1" i="1" u="sng" strike="noStrike" cap="none" normalizeH="0" baseline="0" smtClean="0">
                          <a:ln>
                            <a:noFill/>
                          </a:ln>
                          <a:solidFill>
                            <a:schemeClr val="tx1"/>
                          </a:solidFill>
                          <a:effectLst/>
                          <a:latin typeface="Arial" pitchFamily="34" charset="0"/>
                          <a:cs typeface="Arial" pitchFamily="34" charset="0"/>
                        </a:rPr>
                        <a:t>hysteria</a:t>
                      </a:r>
                      <a:endParaRPr kumimoji="0" lang="en-US" sz="2800" b="1" i="1" u="sng"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1800" b="1" i="1" u="sng" strike="noStrike" cap="none" normalizeH="0" baseline="0" smtClean="0">
                          <a:ln>
                            <a:noFill/>
                          </a:ln>
                          <a:solidFill>
                            <a:schemeClr val="tx1"/>
                          </a:solidFill>
                          <a:effectLst/>
                          <a:latin typeface="Arial" pitchFamily="34" charset="0"/>
                          <a:cs typeface="Arial" pitchFamily="34" charset="0"/>
                        </a:rPr>
                        <a:t>Factitious</a:t>
                      </a:r>
                      <a:endParaRPr kumimoji="0" lang="en-US" sz="2800" b="1" i="1" u="sng"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1800" b="1" i="1" u="sng" strike="noStrike" cap="none" normalizeH="0" baseline="0" smtClean="0">
                          <a:ln>
                            <a:noFill/>
                          </a:ln>
                          <a:solidFill>
                            <a:schemeClr val="tx1"/>
                          </a:solidFill>
                          <a:effectLst/>
                          <a:latin typeface="Arial" pitchFamily="34" charset="0"/>
                          <a:cs typeface="Arial" pitchFamily="34" charset="0"/>
                        </a:rPr>
                        <a:t>Malinger.</a:t>
                      </a:r>
                      <a:endParaRPr kumimoji="0" lang="en-US" sz="2800" b="1" i="1" u="sng"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508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1ry gain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2ry gain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Voluntary./con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Age/sex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F/y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M/m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M/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Stress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-ve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PMP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Hist,Bp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Bp..??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Anti-soc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647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Attitude: “hospitalization.” “investigation”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accept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demand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smtClean="0">
                          <a:ln>
                            <a:noFill/>
                          </a:ln>
                          <a:solidFill>
                            <a:schemeClr val="tx1"/>
                          </a:solidFill>
                          <a:effectLst/>
                          <a:latin typeface="Arial" pitchFamily="34" charset="0"/>
                          <a:cs typeface="Arial" pitchFamily="34" charset="0"/>
                        </a:rPr>
                        <a:t>resist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ctrTitle" idx="4294967295"/>
          </p:nvPr>
        </p:nvSpPr>
        <p:spPr>
          <a:xfrm>
            <a:off x="304800" y="1981200"/>
            <a:ext cx="8229600" cy="1736725"/>
          </a:xfrm>
          <a:solidFill>
            <a:schemeClr val="accent2">
              <a:lumMod val="60000"/>
              <a:lumOff val="40000"/>
            </a:schemeClr>
          </a:solidFill>
        </p:spPr>
        <p:txBody>
          <a:bodyPr/>
          <a:lstStyle/>
          <a:p>
            <a:pPr eaLnBrk="1" hangingPunct="1">
              <a:defRPr/>
            </a:pPr>
            <a:r>
              <a:rPr lang="en-US" sz="3600" b="1" dirty="0" smtClean="0">
                <a:effectLst>
                  <a:outerShdw blurRad="38100" dist="38100" dir="2700000" algn="tl">
                    <a:srgbClr val="000000"/>
                  </a:outerShdw>
                </a:effectLst>
              </a:rPr>
              <a:t> </a:t>
            </a:r>
            <a:r>
              <a:rPr lang="en-US" sz="3600" b="1" dirty="0" smtClean="0">
                <a:effectLst>
                  <a:outerShdw blurRad="38100" dist="38100" dir="2700000" algn="tl">
                    <a:srgbClr val="000000"/>
                  </a:outerShdw>
                </a:effectLst>
              </a:rPr>
              <a:t>Treatment </a:t>
            </a:r>
            <a:r>
              <a:rPr lang="en-US" sz="3600" b="1" dirty="0" smtClean="0">
                <a:effectLst>
                  <a:outerShdw blurRad="38100" dist="38100" dir="2700000" algn="tl">
                    <a:srgbClr val="000000"/>
                  </a:outerShdw>
                </a:effectLst>
              </a:rPr>
              <a:t>of Depression in Primary care &amp;  the “Medically Ill”</a:t>
            </a:r>
            <a:r>
              <a:rPr lang="en-US" sz="4800" dirty="0" smtClean="0">
                <a:effectLst>
                  <a:outerShdw blurRad="38100" dist="38100" dir="2700000" algn="tl">
                    <a:srgbClr val="000000"/>
                  </a:outerShdw>
                </a:effectLst>
              </a:rPr>
              <a:t/>
            </a:r>
            <a:br>
              <a:rPr lang="en-US" sz="4800" dirty="0" smtClean="0">
                <a:effectLst>
                  <a:outerShdw blurRad="38100" dist="38100" dir="2700000" algn="tl">
                    <a:srgbClr val="000000"/>
                  </a:outerShdw>
                </a:effectLst>
              </a:rPr>
            </a:br>
            <a:r>
              <a:rPr lang="en-US" sz="3200" dirty="0" smtClean="0">
                <a:effectLst>
                  <a:outerShdw blurRad="38100" dist="38100" dir="2700000" algn="tl">
                    <a:srgbClr val="000000"/>
                  </a:outerShdw>
                </a:effectLst>
              </a:rPr>
              <a:t>(</a:t>
            </a:r>
            <a:r>
              <a:rPr lang="en-US" sz="3200" b="1" i="1" dirty="0" smtClean="0">
                <a:effectLst>
                  <a:outerShdw blurRad="38100" dist="38100" dir="2700000" algn="tl">
                    <a:srgbClr val="000000"/>
                  </a:outerShdw>
                </a:effectLst>
              </a:rPr>
              <a:t>State of Art in Psychopharmacology)</a:t>
            </a:r>
          </a:p>
        </p:txBody>
      </p:sp>
      <p:sp>
        <p:nvSpPr>
          <p:cNvPr id="21507" name="Rectangle 3"/>
          <p:cNvSpPr>
            <a:spLocks noGrp="1" noChangeArrowheads="1"/>
          </p:cNvSpPr>
          <p:nvPr>
            <p:ph type="subTitle" idx="4294967295"/>
          </p:nvPr>
        </p:nvSpPr>
        <p:spPr>
          <a:xfrm>
            <a:off x="1371600" y="3429000"/>
            <a:ext cx="6400800" cy="1752600"/>
          </a:xfrm>
        </p:spPr>
        <p:txBody>
          <a:bodyPr/>
          <a:lstStyle/>
          <a:p>
            <a:pPr marL="0" indent="0" algn="ctr" eaLnBrk="1" hangingPunct="1">
              <a:buFontTx/>
              <a:buNone/>
              <a:defRPr/>
            </a:pPr>
            <a:endParaRPr lang="en-US" smtClean="0">
              <a:effectLst>
                <a:outerShdw blurRad="38100" dist="38100" dir="2700000" algn="tl">
                  <a:srgbClr val="000000"/>
                </a:outerShdw>
              </a:effectLst>
            </a:endParaRPr>
          </a:p>
          <a:p>
            <a:pPr marL="0" indent="0" algn="ctr" eaLnBrk="1" hangingPunct="1">
              <a:buFontTx/>
              <a:buNone/>
              <a:defRPr/>
            </a:pPr>
            <a:endParaRPr lang="en-US" sz="2800" b="1" i="1" u="sng" smtClean="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solidFill>
            <a:schemeClr val="accent1">
              <a:lumMod val="40000"/>
              <a:lumOff val="60000"/>
            </a:schemeClr>
          </a:solidFill>
        </p:spPr>
        <p:txBody>
          <a:bodyPr/>
          <a:lstStyle/>
          <a:p>
            <a:pPr eaLnBrk="1" hangingPunct="1">
              <a:defRPr/>
            </a:pPr>
            <a:r>
              <a:rPr lang="en-US" b="1" dirty="0" smtClean="0">
                <a:solidFill>
                  <a:srgbClr val="FF0000"/>
                </a:solidFill>
                <a:effectLst>
                  <a:outerShdw blurRad="38100" dist="38100" dir="2700000" algn="tl">
                    <a:srgbClr val="000000"/>
                  </a:outerShdw>
                </a:effectLst>
              </a:rPr>
              <a:t>1</a:t>
            </a:r>
            <a:r>
              <a:rPr lang="en-US" b="1" baseline="30000" dirty="0" smtClean="0">
                <a:solidFill>
                  <a:srgbClr val="FF0000"/>
                </a:solidFill>
                <a:effectLst>
                  <a:outerShdw blurRad="38100" dist="38100" dir="2700000" algn="tl">
                    <a:srgbClr val="000000"/>
                  </a:outerShdw>
                </a:effectLst>
              </a:rPr>
              <a:t>st</a:t>
            </a:r>
            <a:r>
              <a:rPr lang="en-US" b="1" dirty="0" smtClean="0">
                <a:solidFill>
                  <a:srgbClr val="FF0000"/>
                </a:solidFill>
                <a:effectLst>
                  <a:outerShdw blurRad="38100" dist="38100" dir="2700000" algn="tl">
                    <a:srgbClr val="000000"/>
                  </a:outerShdw>
                </a:effectLst>
              </a:rPr>
              <a:t> generation ADs (Classic)</a:t>
            </a:r>
          </a:p>
        </p:txBody>
      </p:sp>
      <p:sp>
        <p:nvSpPr>
          <p:cNvPr id="22531" name="Rectangle 3"/>
          <p:cNvSpPr>
            <a:spLocks noGrp="1" noChangeArrowheads="1"/>
          </p:cNvSpPr>
          <p:nvPr>
            <p:ph type="body" idx="4294967295"/>
          </p:nvPr>
        </p:nvSpPr>
        <p:spPr/>
        <p:txBody>
          <a:bodyPr/>
          <a:lstStyle/>
          <a:p>
            <a:pPr algn="l" eaLnBrk="1" hangingPunct="1"/>
            <a:r>
              <a:rPr lang="en-US" b="1" i="1" u="sng" dirty="0" smtClean="0">
                <a:solidFill>
                  <a:schemeClr val="tx2">
                    <a:lumMod val="60000"/>
                    <a:lumOff val="40000"/>
                  </a:schemeClr>
                </a:solidFill>
              </a:rPr>
              <a:t>MECHANISMS </a:t>
            </a:r>
            <a:r>
              <a:rPr lang="en-US" dirty="0" smtClean="0">
                <a:solidFill>
                  <a:schemeClr val="tx2">
                    <a:lumMod val="60000"/>
                    <a:lumOff val="40000"/>
                  </a:schemeClr>
                </a:solidFill>
              </a:rPr>
              <a:t>:</a:t>
            </a:r>
          </a:p>
          <a:p>
            <a:pPr algn="l" eaLnBrk="1" hangingPunct="1">
              <a:buFontTx/>
              <a:buNone/>
            </a:pPr>
            <a:r>
              <a:rPr lang="en-US" dirty="0" smtClean="0"/>
              <a:t>   1-non-selective   MA     reuptake inhibition.</a:t>
            </a:r>
          </a:p>
          <a:p>
            <a:pPr algn="l" eaLnBrk="1" hangingPunct="1">
              <a:buFontTx/>
              <a:buNone/>
            </a:pPr>
            <a:r>
              <a:rPr lang="en-US" dirty="0" smtClean="0"/>
              <a:t>   2-non-selective  non-  reversible inhibition  of MAO. </a:t>
            </a:r>
          </a:p>
          <a:p>
            <a:pPr algn="l" eaLnBrk="1" hangingPunct="1">
              <a:buFontTx/>
              <a:buNone/>
            </a:pPr>
            <a:r>
              <a:rPr lang="en-US" dirty="0" smtClean="0"/>
              <a:t>   3-Increase  MA release.??</a:t>
            </a:r>
          </a:p>
          <a:p>
            <a:pPr algn="l" eaLnBrk="1" hangingPunct="1">
              <a:buFontTx/>
              <a:buNone/>
            </a:pPr>
            <a:r>
              <a:rPr lang="en-US" dirty="0" smtClean="0"/>
              <a:t>..</a:t>
            </a:r>
            <a:r>
              <a:rPr lang="en-US" b="1" i="1" u="sng" dirty="0" smtClean="0">
                <a:solidFill>
                  <a:schemeClr val="tx2">
                    <a:lumMod val="60000"/>
                    <a:lumOff val="40000"/>
                  </a:schemeClr>
                </a:solidFill>
              </a:rPr>
              <a:t>EXAMPLES</a:t>
            </a:r>
            <a:r>
              <a:rPr lang="en-US" dirty="0" smtClean="0">
                <a:solidFill>
                  <a:schemeClr val="tx2">
                    <a:lumMod val="60000"/>
                    <a:lumOff val="40000"/>
                  </a:schemeClr>
                </a:solidFill>
              </a:rPr>
              <a:t> : </a:t>
            </a:r>
            <a:r>
              <a:rPr lang="en-US" dirty="0" smtClean="0"/>
              <a:t>TCA , MAOIs…</a:t>
            </a:r>
          </a:p>
          <a:p>
            <a:pPr algn="l" eaLnBrk="1" hangingPunct="1">
              <a:buFontTx/>
              <a:buNone/>
            </a:pPr>
            <a:endParaRPr lang="en-US" dirty="0" smtClean="0"/>
          </a:p>
          <a:p>
            <a:pPr algn="l" eaLnBrk="1" hangingPunct="1">
              <a:buFontTx/>
              <a:buNone/>
            </a:pP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solidFill>
            <a:schemeClr val="accent1">
              <a:lumMod val="40000"/>
              <a:lumOff val="60000"/>
            </a:schemeClr>
          </a:solidFill>
        </p:spPr>
        <p:txBody>
          <a:bodyPr/>
          <a:lstStyle/>
          <a:p>
            <a:pPr eaLnBrk="1" hangingPunct="1">
              <a:defRPr/>
            </a:pPr>
            <a:r>
              <a:rPr lang="en-US" b="1" dirty="0" smtClean="0">
                <a:solidFill>
                  <a:srgbClr val="FF0000"/>
                </a:solidFill>
                <a:effectLst>
                  <a:outerShdw blurRad="38100" dist="38100" dir="2700000" algn="tl">
                    <a:srgbClr val="000000"/>
                  </a:outerShdw>
                </a:effectLst>
              </a:rPr>
              <a:t>2</a:t>
            </a:r>
            <a:r>
              <a:rPr lang="en-US" b="1" baseline="30000" dirty="0" smtClean="0">
                <a:solidFill>
                  <a:srgbClr val="FF0000"/>
                </a:solidFill>
                <a:effectLst>
                  <a:outerShdw blurRad="38100" dist="38100" dir="2700000" algn="tl">
                    <a:srgbClr val="000000"/>
                  </a:outerShdw>
                </a:effectLst>
              </a:rPr>
              <a:t>nd</a:t>
            </a:r>
            <a:r>
              <a:rPr lang="en-US" b="1" dirty="0" smtClean="0">
                <a:solidFill>
                  <a:srgbClr val="FF0000"/>
                </a:solidFill>
                <a:effectLst>
                  <a:outerShdw blurRad="38100" dist="38100" dir="2700000" algn="tl">
                    <a:srgbClr val="000000"/>
                  </a:outerShdw>
                </a:effectLst>
              </a:rPr>
              <a:t>  generation ADs</a:t>
            </a:r>
          </a:p>
        </p:txBody>
      </p:sp>
      <p:sp>
        <p:nvSpPr>
          <p:cNvPr id="23555" name="Rectangle 3"/>
          <p:cNvSpPr>
            <a:spLocks noGrp="1" noChangeArrowheads="1"/>
          </p:cNvSpPr>
          <p:nvPr>
            <p:ph type="body" idx="4294967295"/>
          </p:nvPr>
        </p:nvSpPr>
        <p:spPr/>
        <p:txBody>
          <a:bodyPr/>
          <a:lstStyle/>
          <a:p>
            <a:pPr algn="l" eaLnBrk="1" hangingPunct="1">
              <a:lnSpc>
                <a:spcPct val="90000"/>
              </a:lnSpc>
            </a:pPr>
            <a:r>
              <a:rPr lang="en-US" sz="2800" b="1" i="1" u="sng" dirty="0" smtClean="0">
                <a:solidFill>
                  <a:schemeClr val="tx2">
                    <a:lumMod val="60000"/>
                    <a:lumOff val="40000"/>
                  </a:schemeClr>
                </a:solidFill>
              </a:rPr>
              <a:t>MECHANISMS: </a:t>
            </a:r>
          </a:p>
          <a:p>
            <a:pPr algn="l" eaLnBrk="1" hangingPunct="1">
              <a:lnSpc>
                <a:spcPct val="90000"/>
              </a:lnSpc>
              <a:buFontTx/>
              <a:buNone/>
            </a:pPr>
            <a:r>
              <a:rPr lang="en-US" sz="2800" dirty="0" smtClean="0"/>
              <a:t>     1-selective 5HT reuptake inhibition.</a:t>
            </a:r>
          </a:p>
          <a:p>
            <a:pPr algn="l" eaLnBrk="1" hangingPunct="1">
              <a:lnSpc>
                <a:spcPct val="90000"/>
              </a:lnSpc>
              <a:buFontTx/>
              <a:buNone/>
            </a:pPr>
            <a:r>
              <a:rPr lang="en-US" sz="2800" dirty="0" smtClean="0"/>
              <a:t>      2-reversible and  selective MAO inhibition.</a:t>
            </a:r>
          </a:p>
          <a:p>
            <a:pPr algn="l" eaLnBrk="1" hangingPunct="1">
              <a:lnSpc>
                <a:spcPct val="90000"/>
              </a:lnSpc>
              <a:buFontTx/>
              <a:buNone/>
            </a:pPr>
            <a:endParaRPr lang="en-US" sz="2800" dirty="0" smtClean="0"/>
          </a:p>
          <a:p>
            <a:pPr algn="l" eaLnBrk="1" hangingPunct="1">
              <a:lnSpc>
                <a:spcPct val="90000"/>
              </a:lnSpc>
              <a:buFontTx/>
              <a:buNone/>
            </a:pPr>
            <a:r>
              <a:rPr lang="en-US" sz="2800" dirty="0" smtClean="0"/>
              <a:t>...</a:t>
            </a:r>
            <a:r>
              <a:rPr lang="en-US" sz="2800" b="1" i="1" u="sng" dirty="0" smtClean="0">
                <a:solidFill>
                  <a:schemeClr val="tx2">
                    <a:lumMod val="60000"/>
                    <a:lumOff val="40000"/>
                  </a:schemeClr>
                </a:solidFill>
              </a:rPr>
              <a:t>EXAMPLES </a:t>
            </a:r>
            <a:r>
              <a:rPr lang="en-US" sz="2800" dirty="0" smtClean="0">
                <a:solidFill>
                  <a:schemeClr val="tx2">
                    <a:lumMod val="60000"/>
                    <a:lumOff val="40000"/>
                  </a:schemeClr>
                </a:solidFill>
              </a:rPr>
              <a:t>: </a:t>
            </a:r>
            <a:r>
              <a:rPr lang="en-US" sz="2800" dirty="0" smtClean="0"/>
              <a:t>SSRIs :</a:t>
            </a:r>
          </a:p>
          <a:p>
            <a:pPr algn="l" eaLnBrk="1" hangingPunct="1">
              <a:lnSpc>
                <a:spcPct val="90000"/>
              </a:lnSpc>
              <a:buFontTx/>
              <a:buNone/>
            </a:pPr>
            <a:r>
              <a:rPr lang="en-US" sz="2800" dirty="0" smtClean="0"/>
              <a:t>   - </a:t>
            </a:r>
            <a:r>
              <a:rPr lang="en-US" sz="2800" dirty="0" err="1" smtClean="0"/>
              <a:t>Fluoxetine</a:t>
            </a:r>
            <a:r>
              <a:rPr lang="en-US" sz="2800" dirty="0" smtClean="0"/>
              <a:t> , </a:t>
            </a:r>
            <a:r>
              <a:rPr lang="en-US" sz="2800" dirty="0" err="1" smtClean="0"/>
              <a:t>paroxetine</a:t>
            </a:r>
            <a:r>
              <a:rPr lang="en-US" sz="2800" dirty="0" smtClean="0"/>
              <a:t> , </a:t>
            </a:r>
            <a:r>
              <a:rPr lang="en-US" sz="2800" dirty="0" err="1" smtClean="0"/>
              <a:t>citalopram</a:t>
            </a:r>
            <a:r>
              <a:rPr lang="en-US" sz="2800" dirty="0" smtClean="0"/>
              <a:t> ,                        </a:t>
            </a:r>
            <a:r>
              <a:rPr lang="en-US" sz="2800" dirty="0" err="1" smtClean="0"/>
              <a:t>es-citalopram</a:t>
            </a:r>
            <a:r>
              <a:rPr lang="en-US" sz="2800" dirty="0" smtClean="0"/>
              <a:t>, </a:t>
            </a:r>
            <a:r>
              <a:rPr lang="en-US" sz="2800" dirty="0" err="1" smtClean="0"/>
              <a:t>sertraline</a:t>
            </a:r>
            <a:r>
              <a:rPr lang="en-US" sz="2800" dirty="0" smtClean="0"/>
              <a:t> , </a:t>
            </a:r>
            <a:r>
              <a:rPr lang="en-US" sz="2800" dirty="0" err="1" smtClean="0"/>
              <a:t>fluvoxamine</a:t>
            </a:r>
            <a:r>
              <a:rPr lang="en-US" sz="2800" dirty="0" smtClean="0"/>
              <a:t>….</a:t>
            </a:r>
          </a:p>
          <a:p>
            <a:pPr algn="l" eaLnBrk="1" hangingPunct="1">
              <a:lnSpc>
                <a:spcPct val="90000"/>
              </a:lnSpc>
              <a:buFontTx/>
              <a:buNone/>
            </a:pPr>
            <a:endParaRPr lang="en-US"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solidFill>
            <a:schemeClr val="accent1">
              <a:lumMod val="40000"/>
              <a:lumOff val="60000"/>
            </a:schemeClr>
          </a:solidFill>
        </p:spPr>
        <p:txBody>
          <a:bodyPr/>
          <a:lstStyle/>
          <a:p>
            <a:pPr eaLnBrk="1" hangingPunct="1">
              <a:defRPr/>
            </a:pPr>
            <a:r>
              <a:rPr lang="en-US" b="1" dirty="0" smtClean="0">
                <a:solidFill>
                  <a:srgbClr val="FF0000"/>
                </a:solidFill>
                <a:effectLst>
                  <a:outerShdw blurRad="38100" dist="38100" dir="2700000" algn="tl">
                    <a:srgbClr val="000000"/>
                  </a:outerShdw>
                </a:effectLst>
              </a:rPr>
              <a:t>3</a:t>
            </a:r>
            <a:r>
              <a:rPr lang="en-US" b="1" baseline="30000" dirty="0" smtClean="0">
                <a:solidFill>
                  <a:srgbClr val="FF0000"/>
                </a:solidFill>
                <a:effectLst>
                  <a:outerShdw blurRad="38100" dist="38100" dir="2700000" algn="tl">
                    <a:srgbClr val="000000"/>
                  </a:outerShdw>
                </a:effectLst>
              </a:rPr>
              <a:t>rd</a:t>
            </a:r>
            <a:r>
              <a:rPr lang="en-US" b="1" dirty="0" smtClean="0">
                <a:solidFill>
                  <a:srgbClr val="FF0000"/>
                </a:solidFill>
                <a:effectLst>
                  <a:outerShdw blurRad="38100" dist="38100" dir="2700000" algn="tl">
                    <a:srgbClr val="000000"/>
                  </a:outerShdw>
                </a:effectLst>
              </a:rPr>
              <a:t> generation ADs.</a:t>
            </a:r>
          </a:p>
        </p:txBody>
      </p:sp>
      <p:sp>
        <p:nvSpPr>
          <p:cNvPr id="24579" name="Rectangle 3"/>
          <p:cNvSpPr>
            <a:spLocks noGrp="1" noChangeArrowheads="1"/>
          </p:cNvSpPr>
          <p:nvPr>
            <p:ph type="body" idx="4294967295"/>
          </p:nvPr>
        </p:nvSpPr>
        <p:spPr/>
        <p:txBody>
          <a:bodyPr>
            <a:normAutofit/>
          </a:bodyPr>
          <a:lstStyle/>
          <a:p>
            <a:pPr algn="l" eaLnBrk="1" hangingPunct="1">
              <a:lnSpc>
                <a:spcPct val="90000"/>
              </a:lnSpc>
            </a:pPr>
            <a:r>
              <a:rPr lang="en-US" b="1" u="sng" dirty="0" smtClean="0">
                <a:solidFill>
                  <a:schemeClr val="tx2">
                    <a:lumMod val="75000"/>
                  </a:schemeClr>
                </a:solidFill>
              </a:rPr>
              <a:t>Dual ( or “Multiple” ) action drugs </a:t>
            </a:r>
            <a:r>
              <a:rPr lang="en-US" dirty="0" smtClean="0"/>
              <a:t>:                </a:t>
            </a:r>
            <a:r>
              <a:rPr lang="en-US" b="1" dirty="0" smtClean="0">
                <a:solidFill>
                  <a:schemeClr val="accent2"/>
                </a:solidFill>
              </a:rPr>
              <a:t>1-Same action (</a:t>
            </a:r>
            <a:r>
              <a:rPr lang="en-US" b="1" dirty="0" err="1" smtClean="0">
                <a:solidFill>
                  <a:schemeClr val="accent2"/>
                </a:solidFill>
              </a:rPr>
              <a:t>e.g.reuptake</a:t>
            </a:r>
            <a:r>
              <a:rPr lang="en-US" b="1" dirty="0" smtClean="0">
                <a:solidFill>
                  <a:schemeClr val="accent2"/>
                </a:solidFill>
              </a:rPr>
              <a:t>) ,but  different   NTs :    </a:t>
            </a:r>
          </a:p>
          <a:p>
            <a:pPr algn="l" eaLnBrk="1" hangingPunct="1">
              <a:lnSpc>
                <a:spcPct val="90000"/>
              </a:lnSpc>
              <a:buNone/>
            </a:pPr>
            <a:r>
              <a:rPr lang="en-US" dirty="0"/>
              <a:t> </a:t>
            </a:r>
            <a:r>
              <a:rPr lang="en-US" dirty="0" smtClean="0"/>
              <a:t>            A)-SNRIs      B)-DNRIs    C)-SDRI ? ? </a:t>
            </a:r>
          </a:p>
          <a:p>
            <a:pPr algn="l" eaLnBrk="1" hangingPunct="1">
              <a:lnSpc>
                <a:spcPct val="90000"/>
              </a:lnSpc>
              <a:buNone/>
            </a:pPr>
            <a:r>
              <a:rPr lang="en-US" dirty="0" smtClean="0"/>
              <a:t>    </a:t>
            </a:r>
            <a:r>
              <a:rPr lang="en-US" b="1" dirty="0" smtClean="0">
                <a:solidFill>
                  <a:schemeClr val="accent2"/>
                </a:solidFill>
              </a:rPr>
              <a:t>2-Different actions at same NT (+/- other):  </a:t>
            </a:r>
          </a:p>
          <a:p>
            <a:pPr algn="l" eaLnBrk="1" hangingPunct="1">
              <a:lnSpc>
                <a:spcPct val="90000"/>
              </a:lnSpc>
              <a:buNone/>
            </a:pPr>
            <a:r>
              <a:rPr lang="en-US" dirty="0"/>
              <a:t> </a:t>
            </a:r>
            <a:r>
              <a:rPr lang="en-US" dirty="0" smtClean="0"/>
              <a:t>           A)-</a:t>
            </a:r>
            <a:r>
              <a:rPr lang="en-US" dirty="0" err="1" smtClean="0"/>
              <a:t>NaSSA</a:t>
            </a:r>
            <a:r>
              <a:rPr lang="en-US" dirty="0" smtClean="0"/>
              <a:t>.     B)-SARIs. </a:t>
            </a:r>
          </a:p>
          <a:p>
            <a:pPr algn="l" eaLnBrk="1" hangingPunct="1">
              <a:lnSpc>
                <a:spcPct val="90000"/>
              </a:lnSpc>
              <a:buNone/>
            </a:pPr>
            <a:r>
              <a:rPr lang="en-US" dirty="0"/>
              <a:t> </a:t>
            </a:r>
            <a:r>
              <a:rPr lang="en-US" dirty="0" smtClean="0"/>
              <a:t>  </a:t>
            </a:r>
            <a:r>
              <a:rPr lang="en-US" b="1" dirty="0" smtClean="0">
                <a:solidFill>
                  <a:schemeClr val="accent2"/>
                </a:solidFill>
              </a:rPr>
              <a:t>3-Different mechanisms of same action:  </a:t>
            </a:r>
          </a:p>
          <a:p>
            <a:pPr algn="l" eaLnBrk="1" hangingPunct="1">
              <a:lnSpc>
                <a:spcPct val="90000"/>
              </a:lnSpc>
              <a:buNone/>
            </a:pPr>
            <a:r>
              <a:rPr lang="en-US" dirty="0"/>
              <a:t> </a:t>
            </a:r>
            <a:r>
              <a:rPr lang="en-US" dirty="0" smtClean="0"/>
              <a:t>           </a:t>
            </a:r>
            <a:r>
              <a:rPr lang="en-US" dirty="0" err="1" smtClean="0"/>
              <a:t>e.g.ASRI</a:t>
            </a:r>
            <a:r>
              <a:rPr lang="en-US" dirty="0" smtClean="0"/>
              <a:t>? (dual 5HT action)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en-US" smtClean="0"/>
          </a:p>
        </p:txBody>
      </p:sp>
      <p:pic>
        <p:nvPicPr>
          <p:cNvPr id="25603" name="Picture 2"/>
          <p:cNvPicPr>
            <a:picLocks noGrp="1" noChangeAspect="1" noChangeArrowheads="1"/>
          </p:cNvPicPr>
          <p:nvPr>
            <p:ph idx="1"/>
          </p:nvPr>
        </p:nvPicPr>
        <p:blipFill>
          <a:blip r:embed="rId2" cstate="print"/>
          <a:srcRect/>
          <a:stretch>
            <a:fillRect/>
          </a:stretch>
        </p:blipFill>
        <p:spPr>
          <a:xfrm>
            <a:off x="-274320" y="304800"/>
            <a:ext cx="9601200" cy="7201345"/>
          </a:xfr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a:xfrm>
            <a:off x="457200" y="2286000"/>
            <a:ext cx="8229600" cy="1143000"/>
          </a:xfrm>
          <a:solidFill>
            <a:schemeClr val="accent2">
              <a:lumMod val="60000"/>
              <a:lumOff val="40000"/>
            </a:schemeClr>
          </a:solidFill>
        </p:spPr>
        <p:txBody>
          <a:bodyPr>
            <a:normAutofit fontScale="90000"/>
          </a:bodyPr>
          <a:lstStyle/>
          <a:p>
            <a:r>
              <a:rPr lang="en-US" b="1" i="1" dirty="0" smtClean="0"/>
              <a:t>Theories to Explain </a:t>
            </a:r>
            <a:br>
              <a:rPr lang="en-US" b="1" i="1" dirty="0" smtClean="0"/>
            </a:br>
            <a:r>
              <a:rPr lang="en-US" b="1" i="1" dirty="0" smtClean="0"/>
              <a:t> Depression-Medical </a:t>
            </a:r>
            <a:r>
              <a:rPr lang="en-US" b="1" i="1" dirty="0" err="1" smtClean="0"/>
              <a:t>Comorbidity</a:t>
            </a:r>
            <a:endParaRPr lang="en-US" b="1" i="1" dirty="0" smtClean="0"/>
          </a:p>
        </p:txBody>
      </p:sp>
      <p:sp>
        <p:nvSpPr>
          <p:cNvPr id="4" name="Content Placeholder 3"/>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solidFill>
            <a:schemeClr val="accent1">
              <a:lumMod val="40000"/>
              <a:lumOff val="60000"/>
            </a:schemeClr>
          </a:solidFill>
        </p:spPr>
        <p:txBody>
          <a:bodyPr/>
          <a:lstStyle/>
          <a:p>
            <a:r>
              <a:rPr lang="en-US" sz="4000" b="1" dirty="0" smtClean="0">
                <a:solidFill>
                  <a:srgbClr val="FF0000"/>
                </a:solidFill>
              </a:rPr>
              <a:t>Theories to Explain ?</a:t>
            </a:r>
          </a:p>
        </p:txBody>
      </p:sp>
      <p:sp>
        <p:nvSpPr>
          <p:cNvPr id="3" name="Content Placeholder 2"/>
          <p:cNvSpPr>
            <a:spLocks noGrp="1"/>
          </p:cNvSpPr>
          <p:nvPr>
            <p:ph idx="1"/>
          </p:nvPr>
        </p:nvSpPr>
        <p:spPr/>
        <p:txBody>
          <a:bodyPr/>
          <a:lstStyle/>
          <a:p>
            <a:pPr algn="l">
              <a:buFontTx/>
              <a:buNone/>
              <a:defRPr/>
            </a:pPr>
            <a:r>
              <a:rPr lang="en-US" b="1" u="sng" dirty="0" smtClean="0">
                <a:solidFill>
                  <a:schemeClr val="accent2"/>
                </a:solidFill>
              </a:rPr>
              <a:t>A-BIOLOGICAL </a:t>
            </a:r>
            <a:r>
              <a:rPr lang="en-US" dirty="0" smtClean="0">
                <a:solidFill>
                  <a:schemeClr val="accent2"/>
                </a:solidFill>
              </a:rPr>
              <a:t>:</a:t>
            </a:r>
          </a:p>
          <a:p>
            <a:pPr algn="l">
              <a:buFontTx/>
              <a:buNone/>
              <a:defRPr/>
            </a:pPr>
            <a:r>
              <a:rPr lang="en-US" dirty="0" smtClean="0"/>
              <a:t>e.g. genetic predisposition, </a:t>
            </a:r>
            <a:r>
              <a:rPr lang="en-US" dirty="0" err="1" smtClean="0"/>
              <a:t>neuro</a:t>
            </a:r>
            <a:r>
              <a:rPr lang="en-US" dirty="0" smtClean="0"/>
              <a:t>-anatomical, </a:t>
            </a:r>
            <a:r>
              <a:rPr lang="en-US" dirty="0" err="1" smtClean="0"/>
              <a:t>neuro</a:t>
            </a:r>
            <a:r>
              <a:rPr lang="en-US" dirty="0" smtClean="0"/>
              <a:t>-biochemical, …</a:t>
            </a:r>
          </a:p>
          <a:p>
            <a:pPr algn="l">
              <a:buFontTx/>
              <a:buNone/>
              <a:defRPr/>
            </a:pPr>
            <a:r>
              <a:rPr lang="en-US" b="1" u="sng" dirty="0" smtClean="0">
                <a:solidFill>
                  <a:schemeClr val="accent2"/>
                </a:solidFill>
              </a:rPr>
              <a:t>B-PSYCHO-SOCIAL</a:t>
            </a:r>
            <a:r>
              <a:rPr lang="en-US" dirty="0" smtClean="0">
                <a:solidFill>
                  <a:schemeClr val="accent2"/>
                </a:solidFill>
              </a:rPr>
              <a:t> :</a:t>
            </a:r>
          </a:p>
          <a:p>
            <a:pPr algn="l">
              <a:buFontTx/>
              <a:buNone/>
              <a:defRPr/>
            </a:pPr>
            <a:r>
              <a:rPr lang="en-US" dirty="0" smtClean="0"/>
              <a:t> adjustment disorder or </a:t>
            </a:r>
            <a:r>
              <a:rPr lang="en-US" dirty="0" err="1" smtClean="0"/>
              <a:t>maladaptation</a:t>
            </a:r>
            <a:r>
              <a:rPr lang="en-US" dirty="0" smtClean="0"/>
              <a:t> syndrome…</a:t>
            </a:r>
          </a:p>
          <a:p>
            <a:pPr algn="l">
              <a:buFontTx/>
              <a:buNone/>
              <a:defRPr/>
            </a:pPr>
            <a:r>
              <a:rPr lang="en-US" b="1" u="sng" dirty="0" smtClean="0">
                <a:solidFill>
                  <a:schemeClr val="accent2"/>
                </a:solidFill>
              </a:rPr>
              <a:t>C-IATROGENIC</a:t>
            </a:r>
            <a:r>
              <a:rPr lang="en-US" dirty="0" smtClean="0">
                <a:solidFill>
                  <a:schemeClr val="accent2"/>
                </a:solidFill>
              </a:rPr>
              <a:t>:</a:t>
            </a:r>
          </a:p>
          <a:p>
            <a:pPr algn="l">
              <a:buFontTx/>
              <a:buNone/>
              <a:defRPr/>
            </a:pPr>
            <a:r>
              <a:rPr lang="en-US" dirty="0" err="1" smtClean="0"/>
              <a:t>e.g.steroids</a:t>
            </a:r>
            <a:r>
              <a:rPr lang="en-US" dirty="0" smtClean="0"/>
              <a:t>, interferon, chemotherapy….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ippocampal dysfunction 4 (no text)"/>
          <p:cNvPicPr>
            <a:picLocks noChangeAspect="1" noChangeArrowheads="1"/>
          </p:cNvPicPr>
          <p:nvPr/>
        </p:nvPicPr>
        <p:blipFill>
          <a:blip r:embed="rId3" cstate="print"/>
          <a:srcRect/>
          <a:stretch>
            <a:fillRect/>
          </a:stretch>
        </p:blipFill>
        <p:spPr bwMode="auto">
          <a:xfrm>
            <a:off x="2916238" y="1628775"/>
            <a:ext cx="3402012" cy="4900613"/>
          </a:xfrm>
          <a:prstGeom prst="rect">
            <a:avLst/>
          </a:prstGeom>
          <a:noFill/>
          <a:ln w="9525">
            <a:noFill/>
            <a:miter lim="800000"/>
            <a:headEnd/>
            <a:tailEnd/>
          </a:ln>
        </p:spPr>
      </p:pic>
      <p:sp>
        <p:nvSpPr>
          <p:cNvPr id="33795" name="Rectangle 3"/>
          <p:cNvSpPr>
            <a:spLocks noGrp="1" noChangeArrowheads="1"/>
          </p:cNvSpPr>
          <p:nvPr>
            <p:ph type="title"/>
          </p:nvPr>
        </p:nvSpPr>
        <p:spPr/>
        <p:txBody>
          <a:bodyPr>
            <a:normAutofit fontScale="90000"/>
          </a:bodyPr>
          <a:lstStyle/>
          <a:p>
            <a:pPr eaLnBrk="1" hangingPunct="1"/>
            <a:r>
              <a:rPr lang="en-US" b="1" dirty="0" err="1" smtClean="0">
                <a:solidFill>
                  <a:srgbClr val="FF0000"/>
                </a:solidFill>
              </a:rPr>
              <a:t>Hippocampal</a:t>
            </a:r>
            <a:r>
              <a:rPr lang="en-US" b="1" dirty="0" smtClean="0">
                <a:solidFill>
                  <a:srgbClr val="FF0000"/>
                </a:solidFill>
              </a:rPr>
              <a:t> dysfunction &amp;</a:t>
            </a:r>
            <a:br>
              <a:rPr lang="en-US" b="1" dirty="0" smtClean="0">
                <a:solidFill>
                  <a:srgbClr val="FF0000"/>
                </a:solidFill>
              </a:rPr>
            </a:br>
            <a:r>
              <a:rPr lang="en-US" b="1" dirty="0" err="1" smtClean="0">
                <a:solidFill>
                  <a:srgbClr val="FF0000"/>
                </a:solidFill>
              </a:rPr>
              <a:t>neuroendocrine</a:t>
            </a:r>
            <a:r>
              <a:rPr lang="en-US" b="1" dirty="0" smtClean="0">
                <a:solidFill>
                  <a:srgbClr val="FF0000"/>
                </a:solidFill>
              </a:rPr>
              <a:t> </a:t>
            </a:r>
            <a:r>
              <a:rPr lang="en-US" b="1" dirty="0" err="1" smtClean="0">
                <a:solidFill>
                  <a:srgbClr val="FF0000"/>
                </a:solidFill>
              </a:rPr>
              <a:t>dysregulation</a:t>
            </a:r>
            <a:endParaRPr lang="en-US" b="1" dirty="0" smtClean="0">
              <a:solidFill>
                <a:srgbClr val="FF0000"/>
              </a:solidFill>
            </a:endParaRPr>
          </a:p>
        </p:txBody>
      </p:sp>
      <p:sp>
        <p:nvSpPr>
          <p:cNvPr id="33796" name="Rectangle 4"/>
          <p:cNvSpPr>
            <a:spLocks noChangeArrowheads="1"/>
          </p:cNvSpPr>
          <p:nvPr/>
        </p:nvSpPr>
        <p:spPr bwMode="auto">
          <a:xfrm>
            <a:off x="266700" y="6288088"/>
            <a:ext cx="3195638" cy="214312"/>
          </a:xfrm>
          <a:prstGeom prst="rect">
            <a:avLst/>
          </a:prstGeom>
          <a:noFill/>
          <a:ln w="8001">
            <a:noFill/>
            <a:miter lim="800000"/>
            <a:headEnd/>
            <a:tailEnd/>
          </a:ln>
        </p:spPr>
        <p:txBody>
          <a:bodyPr>
            <a:spAutoFit/>
          </a:bodyPr>
          <a:lstStyle/>
          <a:p>
            <a:pPr algn="l">
              <a:lnSpc>
                <a:spcPct val="80000"/>
              </a:lnSpc>
            </a:pPr>
            <a:r>
              <a:rPr lang="da-DK" sz="1000">
                <a:hlinkClick r:id="rId4" action="ppaction://hlinkfile"/>
              </a:rPr>
              <a:t>Nestler EJ, et al. </a:t>
            </a:r>
            <a:r>
              <a:rPr lang="da-DK" sz="1000" i="1">
                <a:hlinkClick r:id="rId4" action="ppaction://hlinkfile"/>
              </a:rPr>
              <a:t>Neuron.</a:t>
            </a:r>
            <a:r>
              <a:rPr lang="da-DK" sz="1000">
                <a:hlinkClick r:id="rId4" action="ppaction://hlinkfile"/>
              </a:rPr>
              <a:t> 2002;34(1):13-25.</a:t>
            </a:r>
            <a:r>
              <a:rPr lang="en-US" sz="1000">
                <a:hlinkClick r:id="rId4" action="ppaction://hlinkfile"/>
              </a:rPr>
              <a:t> </a:t>
            </a:r>
            <a:endParaRPr lang="en-US" sz="1000"/>
          </a:p>
        </p:txBody>
      </p:sp>
      <p:sp>
        <p:nvSpPr>
          <p:cNvPr id="33797" name="Line 5"/>
          <p:cNvSpPr>
            <a:spLocks noChangeShapeType="1"/>
          </p:cNvSpPr>
          <p:nvPr/>
        </p:nvSpPr>
        <p:spPr bwMode="auto">
          <a:xfrm flipV="1">
            <a:off x="5097463" y="2986088"/>
            <a:ext cx="1600200" cy="481012"/>
          </a:xfrm>
          <a:prstGeom prst="line">
            <a:avLst/>
          </a:prstGeom>
          <a:noFill/>
          <a:ln w="28575">
            <a:solidFill>
              <a:schemeClr val="tx1"/>
            </a:solidFill>
            <a:round/>
            <a:headEnd/>
            <a:tailEnd/>
          </a:ln>
        </p:spPr>
        <p:txBody>
          <a:bodyPr/>
          <a:lstStyle/>
          <a:p>
            <a:endParaRPr lang="en-US"/>
          </a:p>
        </p:txBody>
      </p:sp>
      <p:sp>
        <p:nvSpPr>
          <p:cNvPr id="33798" name="Text Box 6"/>
          <p:cNvSpPr txBox="1">
            <a:spLocks noChangeArrowheads="1"/>
          </p:cNvSpPr>
          <p:nvPr/>
        </p:nvSpPr>
        <p:spPr bwMode="auto">
          <a:xfrm>
            <a:off x="5930900" y="2827338"/>
            <a:ext cx="2997200" cy="300037"/>
          </a:xfrm>
          <a:prstGeom prst="rect">
            <a:avLst/>
          </a:prstGeom>
          <a:noFill/>
          <a:ln w="8001">
            <a:noFill/>
            <a:miter lim="800000"/>
            <a:headEnd/>
            <a:tailEnd/>
          </a:ln>
        </p:spPr>
        <p:txBody>
          <a:bodyPr>
            <a:spAutoFit/>
          </a:bodyPr>
          <a:lstStyle/>
          <a:p>
            <a:pPr algn="ctr">
              <a:lnSpc>
                <a:spcPct val="85000"/>
              </a:lnSpc>
              <a:spcBef>
                <a:spcPct val="40000"/>
              </a:spcBef>
            </a:pPr>
            <a:r>
              <a:rPr lang="en-US" sz="1600"/>
              <a:t>Hippocampus</a:t>
            </a:r>
          </a:p>
        </p:txBody>
      </p:sp>
      <p:sp>
        <p:nvSpPr>
          <p:cNvPr id="33799" name="Line 7"/>
          <p:cNvSpPr>
            <a:spLocks noChangeShapeType="1"/>
          </p:cNvSpPr>
          <p:nvPr/>
        </p:nvSpPr>
        <p:spPr bwMode="auto">
          <a:xfrm>
            <a:off x="4945063" y="3530600"/>
            <a:ext cx="1536700" cy="522288"/>
          </a:xfrm>
          <a:prstGeom prst="line">
            <a:avLst/>
          </a:prstGeom>
          <a:noFill/>
          <a:ln w="28575">
            <a:solidFill>
              <a:schemeClr val="tx1"/>
            </a:solidFill>
            <a:round/>
            <a:headEnd/>
            <a:tailEnd/>
          </a:ln>
        </p:spPr>
        <p:txBody>
          <a:bodyPr/>
          <a:lstStyle/>
          <a:p>
            <a:endParaRPr lang="en-US"/>
          </a:p>
        </p:txBody>
      </p:sp>
      <p:sp>
        <p:nvSpPr>
          <p:cNvPr id="33800" name="Text Box 8"/>
          <p:cNvSpPr txBox="1">
            <a:spLocks noChangeArrowheads="1"/>
          </p:cNvSpPr>
          <p:nvPr/>
        </p:nvSpPr>
        <p:spPr bwMode="auto">
          <a:xfrm>
            <a:off x="5499100" y="3932238"/>
            <a:ext cx="2997200" cy="300037"/>
          </a:xfrm>
          <a:prstGeom prst="rect">
            <a:avLst/>
          </a:prstGeom>
          <a:noFill/>
          <a:ln w="8001">
            <a:noFill/>
            <a:miter lim="800000"/>
            <a:headEnd/>
            <a:tailEnd/>
          </a:ln>
        </p:spPr>
        <p:txBody>
          <a:bodyPr>
            <a:spAutoFit/>
          </a:bodyPr>
          <a:lstStyle/>
          <a:p>
            <a:pPr algn="ctr">
              <a:lnSpc>
                <a:spcPct val="85000"/>
              </a:lnSpc>
              <a:spcBef>
                <a:spcPct val="40000"/>
              </a:spcBef>
            </a:pPr>
            <a:r>
              <a:rPr lang="en-US" sz="1600"/>
              <a:t>Amygdala</a:t>
            </a:r>
          </a:p>
        </p:txBody>
      </p:sp>
      <p:sp>
        <p:nvSpPr>
          <p:cNvPr id="33801" name="Line 9"/>
          <p:cNvSpPr>
            <a:spLocks noChangeShapeType="1"/>
          </p:cNvSpPr>
          <p:nvPr/>
        </p:nvSpPr>
        <p:spPr bwMode="auto">
          <a:xfrm flipV="1">
            <a:off x="2214563" y="3455988"/>
            <a:ext cx="1549400" cy="392112"/>
          </a:xfrm>
          <a:prstGeom prst="line">
            <a:avLst/>
          </a:prstGeom>
          <a:noFill/>
          <a:ln w="28575">
            <a:solidFill>
              <a:schemeClr val="tx1"/>
            </a:solidFill>
            <a:round/>
            <a:headEnd/>
            <a:tailEnd/>
          </a:ln>
        </p:spPr>
        <p:txBody>
          <a:bodyPr/>
          <a:lstStyle/>
          <a:p>
            <a:endParaRPr lang="en-US"/>
          </a:p>
        </p:txBody>
      </p:sp>
      <p:sp>
        <p:nvSpPr>
          <p:cNvPr id="33802" name="Text Box 10"/>
          <p:cNvSpPr txBox="1">
            <a:spLocks noChangeArrowheads="1"/>
          </p:cNvSpPr>
          <p:nvPr/>
        </p:nvSpPr>
        <p:spPr bwMode="auto">
          <a:xfrm>
            <a:off x="0" y="3703638"/>
            <a:ext cx="2997200" cy="300037"/>
          </a:xfrm>
          <a:prstGeom prst="rect">
            <a:avLst/>
          </a:prstGeom>
          <a:noFill/>
          <a:ln w="8001">
            <a:noFill/>
            <a:miter lim="800000"/>
            <a:headEnd/>
            <a:tailEnd/>
          </a:ln>
        </p:spPr>
        <p:txBody>
          <a:bodyPr>
            <a:spAutoFit/>
          </a:bodyPr>
          <a:lstStyle/>
          <a:p>
            <a:pPr algn="ctr">
              <a:lnSpc>
                <a:spcPct val="85000"/>
              </a:lnSpc>
              <a:spcBef>
                <a:spcPct val="40000"/>
              </a:spcBef>
            </a:pPr>
            <a:r>
              <a:rPr lang="en-US" sz="1600"/>
              <a:t>Hippocampus</a:t>
            </a:r>
          </a:p>
        </p:txBody>
      </p:sp>
      <p:sp>
        <p:nvSpPr>
          <p:cNvPr id="33803" name="Line 11"/>
          <p:cNvSpPr>
            <a:spLocks noChangeShapeType="1"/>
          </p:cNvSpPr>
          <p:nvPr/>
        </p:nvSpPr>
        <p:spPr bwMode="auto">
          <a:xfrm flipV="1">
            <a:off x="1668463" y="3200400"/>
            <a:ext cx="2608262" cy="12700"/>
          </a:xfrm>
          <a:prstGeom prst="line">
            <a:avLst/>
          </a:prstGeom>
          <a:noFill/>
          <a:ln w="28575">
            <a:solidFill>
              <a:schemeClr val="tx1"/>
            </a:solidFill>
            <a:round/>
            <a:headEnd/>
            <a:tailEnd/>
          </a:ln>
        </p:spPr>
        <p:txBody>
          <a:bodyPr/>
          <a:lstStyle/>
          <a:p>
            <a:endParaRPr lang="en-US"/>
          </a:p>
        </p:txBody>
      </p:sp>
      <p:sp>
        <p:nvSpPr>
          <p:cNvPr id="33804" name="Text Box 12"/>
          <p:cNvSpPr txBox="1">
            <a:spLocks noChangeArrowheads="1"/>
          </p:cNvSpPr>
          <p:nvPr/>
        </p:nvSpPr>
        <p:spPr bwMode="auto">
          <a:xfrm>
            <a:off x="206375" y="3043238"/>
            <a:ext cx="1536700" cy="300037"/>
          </a:xfrm>
          <a:prstGeom prst="rect">
            <a:avLst/>
          </a:prstGeom>
          <a:noFill/>
          <a:ln w="8001">
            <a:noFill/>
            <a:miter lim="800000"/>
            <a:headEnd/>
            <a:tailEnd/>
          </a:ln>
        </p:spPr>
        <p:txBody>
          <a:bodyPr>
            <a:spAutoFit/>
          </a:bodyPr>
          <a:lstStyle/>
          <a:p>
            <a:pPr algn="ctr">
              <a:lnSpc>
                <a:spcPct val="85000"/>
              </a:lnSpc>
              <a:spcBef>
                <a:spcPct val="40000"/>
              </a:spcBef>
            </a:pPr>
            <a:r>
              <a:rPr lang="en-US" sz="1600"/>
              <a:t>Hypothalamus</a:t>
            </a:r>
          </a:p>
        </p:txBody>
      </p:sp>
      <p:grpSp>
        <p:nvGrpSpPr>
          <p:cNvPr id="2" name="Group 13"/>
          <p:cNvGrpSpPr>
            <a:grpSpLocks/>
          </p:cNvGrpSpPr>
          <p:nvPr/>
        </p:nvGrpSpPr>
        <p:grpSpPr bwMode="auto">
          <a:xfrm>
            <a:off x="4741863" y="2984500"/>
            <a:ext cx="165100" cy="365125"/>
            <a:chOff x="4144" y="1011"/>
            <a:chExt cx="104" cy="230"/>
          </a:xfrm>
        </p:grpSpPr>
        <p:sp>
          <p:nvSpPr>
            <p:cNvPr id="33821" name="Oval 14"/>
            <p:cNvSpPr>
              <a:spLocks noChangeArrowheads="1"/>
            </p:cNvSpPr>
            <p:nvPr/>
          </p:nvSpPr>
          <p:spPr bwMode="auto">
            <a:xfrm>
              <a:off x="4144" y="1096"/>
              <a:ext cx="104" cy="104"/>
            </a:xfrm>
            <a:prstGeom prst="ellipse">
              <a:avLst/>
            </a:prstGeom>
            <a:solidFill>
              <a:schemeClr val="tx1"/>
            </a:solidFill>
            <a:ln w="12700">
              <a:solidFill>
                <a:schemeClr val="tx1"/>
              </a:solidFill>
              <a:round/>
              <a:headEnd/>
              <a:tailEnd/>
            </a:ln>
          </p:spPr>
          <p:txBody>
            <a:bodyPr wrap="none" lIns="0" tIns="0" rIns="0" bIns="0" anchor="ctr"/>
            <a:lstStyle/>
            <a:p>
              <a:endParaRPr lang="en-US"/>
            </a:p>
          </p:txBody>
        </p:sp>
        <p:sp>
          <p:nvSpPr>
            <p:cNvPr id="33822" name="Text Box 15"/>
            <p:cNvSpPr txBox="1">
              <a:spLocks noChangeArrowheads="1"/>
            </p:cNvSpPr>
            <p:nvPr/>
          </p:nvSpPr>
          <p:spPr bwMode="auto">
            <a:xfrm>
              <a:off x="4168" y="1011"/>
              <a:ext cx="64" cy="230"/>
            </a:xfrm>
            <a:prstGeom prst="rect">
              <a:avLst/>
            </a:prstGeom>
            <a:noFill/>
            <a:ln w="12700">
              <a:noFill/>
              <a:miter lim="800000"/>
              <a:headEnd/>
              <a:tailEnd/>
            </a:ln>
          </p:spPr>
          <p:txBody>
            <a:bodyPr lIns="0" tIns="0" rIns="0" bIns="0">
              <a:spAutoFit/>
            </a:bodyPr>
            <a:lstStyle/>
            <a:p>
              <a:pPr algn="l">
                <a:spcBef>
                  <a:spcPct val="50000"/>
                </a:spcBef>
              </a:pPr>
              <a:r>
                <a:rPr lang="en-US" sz="2400">
                  <a:solidFill>
                    <a:srgbClr val="000000"/>
                  </a:solidFill>
                </a:rPr>
                <a:t>-</a:t>
              </a:r>
            </a:p>
          </p:txBody>
        </p:sp>
      </p:grpSp>
      <p:sp>
        <p:nvSpPr>
          <p:cNvPr id="33806" name="Oval 16"/>
          <p:cNvSpPr>
            <a:spLocks noChangeArrowheads="1"/>
          </p:cNvSpPr>
          <p:nvPr/>
        </p:nvSpPr>
        <p:spPr bwMode="auto">
          <a:xfrm>
            <a:off x="4697413" y="3471863"/>
            <a:ext cx="165100" cy="165100"/>
          </a:xfrm>
          <a:prstGeom prst="ellipse">
            <a:avLst/>
          </a:prstGeom>
          <a:solidFill>
            <a:schemeClr val="tx1"/>
          </a:solidFill>
          <a:ln w="12700">
            <a:solidFill>
              <a:schemeClr val="tx1"/>
            </a:solidFill>
            <a:round/>
            <a:headEnd/>
            <a:tailEnd/>
          </a:ln>
        </p:spPr>
        <p:txBody>
          <a:bodyPr wrap="none" lIns="0" tIns="0" rIns="0" bIns="0" anchor="ctr"/>
          <a:lstStyle/>
          <a:p>
            <a:endParaRPr lang="en-US"/>
          </a:p>
        </p:txBody>
      </p:sp>
      <p:sp>
        <p:nvSpPr>
          <p:cNvPr id="33807" name="Text Box 17"/>
          <p:cNvSpPr txBox="1">
            <a:spLocks noChangeArrowheads="1"/>
          </p:cNvSpPr>
          <p:nvPr/>
        </p:nvSpPr>
        <p:spPr bwMode="auto">
          <a:xfrm>
            <a:off x="4702175" y="3381375"/>
            <a:ext cx="101600" cy="334963"/>
          </a:xfrm>
          <a:prstGeom prst="rect">
            <a:avLst/>
          </a:prstGeom>
          <a:noFill/>
          <a:ln w="12700">
            <a:noFill/>
            <a:miter lim="800000"/>
            <a:headEnd/>
            <a:tailEnd/>
          </a:ln>
        </p:spPr>
        <p:txBody>
          <a:bodyPr lIns="0" tIns="0" rIns="0" bIns="0">
            <a:spAutoFit/>
          </a:bodyPr>
          <a:lstStyle/>
          <a:p>
            <a:pPr algn="l">
              <a:spcBef>
                <a:spcPct val="50000"/>
              </a:spcBef>
            </a:pPr>
            <a:r>
              <a:rPr lang="en-US" sz="2200">
                <a:solidFill>
                  <a:srgbClr val="000000"/>
                </a:solidFill>
              </a:rPr>
              <a:t>+</a:t>
            </a:r>
          </a:p>
        </p:txBody>
      </p:sp>
      <p:grpSp>
        <p:nvGrpSpPr>
          <p:cNvPr id="3" name="Group 18"/>
          <p:cNvGrpSpPr>
            <a:grpSpLocks/>
          </p:cNvGrpSpPr>
          <p:nvPr/>
        </p:nvGrpSpPr>
        <p:grpSpPr bwMode="auto">
          <a:xfrm>
            <a:off x="3857625" y="3227388"/>
            <a:ext cx="165100" cy="365125"/>
            <a:chOff x="4144" y="1011"/>
            <a:chExt cx="104" cy="230"/>
          </a:xfrm>
        </p:grpSpPr>
        <p:sp>
          <p:nvSpPr>
            <p:cNvPr id="33819" name="Oval 19"/>
            <p:cNvSpPr>
              <a:spLocks noChangeArrowheads="1"/>
            </p:cNvSpPr>
            <p:nvPr/>
          </p:nvSpPr>
          <p:spPr bwMode="auto">
            <a:xfrm>
              <a:off x="4144" y="1096"/>
              <a:ext cx="104" cy="104"/>
            </a:xfrm>
            <a:prstGeom prst="ellipse">
              <a:avLst/>
            </a:prstGeom>
            <a:solidFill>
              <a:schemeClr val="tx1"/>
            </a:solidFill>
            <a:ln w="12700">
              <a:solidFill>
                <a:schemeClr val="tx1"/>
              </a:solidFill>
              <a:round/>
              <a:headEnd/>
              <a:tailEnd/>
            </a:ln>
          </p:spPr>
          <p:txBody>
            <a:bodyPr wrap="none" lIns="0" tIns="0" rIns="0" bIns="0" anchor="ctr"/>
            <a:lstStyle/>
            <a:p>
              <a:endParaRPr lang="en-US"/>
            </a:p>
          </p:txBody>
        </p:sp>
        <p:sp>
          <p:nvSpPr>
            <p:cNvPr id="33820" name="Text Box 20"/>
            <p:cNvSpPr txBox="1">
              <a:spLocks noChangeArrowheads="1"/>
            </p:cNvSpPr>
            <p:nvPr/>
          </p:nvSpPr>
          <p:spPr bwMode="auto">
            <a:xfrm>
              <a:off x="4168" y="1011"/>
              <a:ext cx="64" cy="230"/>
            </a:xfrm>
            <a:prstGeom prst="rect">
              <a:avLst/>
            </a:prstGeom>
            <a:noFill/>
            <a:ln w="12700">
              <a:noFill/>
              <a:miter lim="800000"/>
              <a:headEnd/>
              <a:tailEnd/>
            </a:ln>
          </p:spPr>
          <p:txBody>
            <a:bodyPr lIns="0" tIns="0" rIns="0" bIns="0">
              <a:spAutoFit/>
            </a:bodyPr>
            <a:lstStyle/>
            <a:p>
              <a:pPr algn="l">
                <a:spcBef>
                  <a:spcPct val="50000"/>
                </a:spcBef>
              </a:pPr>
              <a:r>
                <a:rPr lang="en-US" sz="2400">
                  <a:solidFill>
                    <a:srgbClr val="000000"/>
                  </a:solidFill>
                </a:rPr>
                <a:t>-</a:t>
              </a:r>
            </a:p>
          </p:txBody>
        </p:sp>
      </p:grpSp>
      <p:grpSp>
        <p:nvGrpSpPr>
          <p:cNvPr id="4" name="Group 21"/>
          <p:cNvGrpSpPr>
            <a:grpSpLocks/>
          </p:cNvGrpSpPr>
          <p:nvPr/>
        </p:nvGrpSpPr>
        <p:grpSpPr bwMode="auto">
          <a:xfrm>
            <a:off x="3392488" y="3730625"/>
            <a:ext cx="165100" cy="365125"/>
            <a:chOff x="4144" y="1011"/>
            <a:chExt cx="104" cy="230"/>
          </a:xfrm>
        </p:grpSpPr>
        <p:sp>
          <p:nvSpPr>
            <p:cNvPr id="33817" name="Oval 22"/>
            <p:cNvSpPr>
              <a:spLocks noChangeArrowheads="1"/>
            </p:cNvSpPr>
            <p:nvPr/>
          </p:nvSpPr>
          <p:spPr bwMode="auto">
            <a:xfrm>
              <a:off x="4144" y="1096"/>
              <a:ext cx="104" cy="104"/>
            </a:xfrm>
            <a:prstGeom prst="ellipse">
              <a:avLst/>
            </a:prstGeom>
            <a:solidFill>
              <a:schemeClr val="tx1"/>
            </a:solidFill>
            <a:ln w="12700">
              <a:solidFill>
                <a:schemeClr val="tx1"/>
              </a:solidFill>
              <a:round/>
              <a:headEnd/>
              <a:tailEnd/>
            </a:ln>
          </p:spPr>
          <p:txBody>
            <a:bodyPr wrap="none" lIns="0" tIns="0" rIns="0" bIns="0" anchor="ctr"/>
            <a:lstStyle/>
            <a:p>
              <a:endParaRPr lang="en-US"/>
            </a:p>
          </p:txBody>
        </p:sp>
        <p:sp>
          <p:nvSpPr>
            <p:cNvPr id="33818" name="Text Box 23"/>
            <p:cNvSpPr txBox="1">
              <a:spLocks noChangeArrowheads="1"/>
            </p:cNvSpPr>
            <p:nvPr/>
          </p:nvSpPr>
          <p:spPr bwMode="auto">
            <a:xfrm>
              <a:off x="4168" y="1011"/>
              <a:ext cx="64" cy="230"/>
            </a:xfrm>
            <a:prstGeom prst="rect">
              <a:avLst/>
            </a:prstGeom>
            <a:noFill/>
            <a:ln w="12700">
              <a:noFill/>
              <a:miter lim="800000"/>
              <a:headEnd/>
              <a:tailEnd/>
            </a:ln>
          </p:spPr>
          <p:txBody>
            <a:bodyPr lIns="0" tIns="0" rIns="0" bIns="0">
              <a:spAutoFit/>
            </a:bodyPr>
            <a:lstStyle/>
            <a:p>
              <a:pPr algn="l">
                <a:spcBef>
                  <a:spcPct val="50000"/>
                </a:spcBef>
              </a:pPr>
              <a:r>
                <a:rPr lang="en-US" sz="2400">
                  <a:solidFill>
                    <a:srgbClr val="000000"/>
                  </a:solidFill>
                </a:rPr>
                <a:t>-</a:t>
              </a:r>
            </a:p>
          </p:txBody>
        </p:sp>
      </p:grpSp>
      <p:sp>
        <p:nvSpPr>
          <p:cNvPr id="33810" name="Text Box 24"/>
          <p:cNvSpPr txBox="1">
            <a:spLocks noChangeArrowheads="1"/>
          </p:cNvSpPr>
          <p:nvPr/>
        </p:nvSpPr>
        <p:spPr bwMode="auto">
          <a:xfrm>
            <a:off x="3529013" y="5262563"/>
            <a:ext cx="2997200" cy="508000"/>
          </a:xfrm>
          <a:prstGeom prst="rect">
            <a:avLst/>
          </a:prstGeom>
          <a:noFill/>
          <a:ln w="8001">
            <a:noFill/>
            <a:miter lim="800000"/>
            <a:headEnd/>
            <a:tailEnd/>
          </a:ln>
        </p:spPr>
        <p:txBody>
          <a:bodyPr>
            <a:spAutoFit/>
          </a:bodyPr>
          <a:lstStyle/>
          <a:p>
            <a:pPr algn="ctr">
              <a:lnSpc>
                <a:spcPct val="85000"/>
              </a:lnSpc>
              <a:spcBef>
                <a:spcPct val="40000"/>
              </a:spcBef>
            </a:pPr>
            <a:r>
              <a:rPr lang="en-US" sz="1600"/>
              <a:t>Adrenal</a:t>
            </a:r>
            <a:br>
              <a:rPr lang="en-US" sz="1600"/>
            </a:br>
            <a:r>
              <a:rPr lang="en-US" sz="1600"/>
              <a:t>cortex</a:t>
            </a:r>
          </a:p>
        </p:txBody>
      </p:sp>
      <p:sp>
        <p:nvSpPr>
          <p:cNvPr id="33811" name="Text Box 25"/>
          <p:cNvSpPr txBox="1">
            <a:spLocks noChangeArrowheads="1"/>
          </p:cNvSpPr>
          <p:nvPr/>
        </p:nvSpPr>
        <p:spPr bwMode="auto">
          <a:xfrm>
            <a:off x="3343275" y="4562475"/>
            <a:ext cx="2997200" cy="300038"/>
          </a:xfrm>
          <a:prstGeom prst="rect">
            <a:avLst/>
          </a:prstGeom>
          <a:noFill/>
          <a:ln w="8001">
            <a:noFill/>
            <a:miter lim="800000"/>
            <a:headEnd/>
            <a:tailEnd/>
          </a:ln>
        </p:spPr>
        <p:txBody>
          <a:bodyPr>
            <a:spAutoFit/>
          </a:bodyPr>
          <a:lstStyle/>
          <a:p>
            <a:pPr algn="ctr">
              <a:lnSpc>
                <a:spcPct val="85000"/>
              </a:lnSpc>
              <a:spcBef>
                <a:spcPct val="40000"/>
              </a:spcBef>
            </a:pPr>
            <a:r>
              <a:rPr lang="en-US" sz="1600"/>
              <a:t>ACTH</a:t>
            </a:r>
          </a:p>
        </p:txBody>
      </p:sp>
      <p:sp>
        <p:nvSpPr>
          <p:cNvPr id="33812" name="Text Box 26"/>
          <p:cNvSpPr txBox="1">
            <a:spLocks noChangeArrowheads="1"/>
          </p:cNvSpPr>
          <p:nvPr/>
        </p:nvSpPr>
        <p:spPr bwMode="auto">
          <a:xfrm>
            <a:off x="3571875" y="4184650"/>
            <a:ext cx="2997200" cy="300038"/>
          </a:xfrm>
          <a:prstGeom prst="rect">
            <a:avLst/>
          </a:prstGeom>
          <a:noFill/>
          <a:ln w="8001">
            <a:noFill/>
            <a:miter lim="800000"/>
            <a:headEnd/>
            <a:tailEnd/>
          </a:ln>
        </p:spPr>
        <p:txBody>
          <a:bodyPr>
            <a:spAutoFit/>
          </a:bodyPr>
          <a:lstStyle/>
          <a:p>
            <a:pPr algn="ctr">
              <a:lnSpc>
                <a:spcPct val="85000"/>
              </a:lnSpc>
              <a:spcBef>
                <a:spcPct val="40000"/>
              </a:spcBef>
            </a:pPr>
            <a:r>
              <a:rPr lang="en-US" sz="1600"/>
              <a:t>Pituitary</a:t>
            </a:r>
          </a:p>
        </p:txBody>
      </p:sp>
      <p:sp>
        <p:nvSpPr>
          <p:cNvPr id="33813" name="Text Box 27"/>
          <p:cNvSpPr txBox="1">
            <a:spLocks noChangeArrowheads="1"/>
          </p:cNvSpPr>
          <p:nvPr/>
        </p:nvSpPr>
        <p:spPr bwMode="auto">
          <a:xfrm>
            <a:off x="2284413" y="4297363"/>
            <a:ext cx="779462" cy="300037"/>
          </a:xfrm>
          <a:prstGeom prst="rect">
            <a:avLst/>
          </a:prstGeom>
          <a:noFill/>
          <a:ln w="8001">
            <a:noFill/>
            <a:miter lim="800000"/>
            <a:headEnd/>
            <a:tailEnd/>
          </a:ln>
        </p:spPr>
        <p:txBody>
          <a:bodyPr>
            <a:spAutoFit/>
          </a:bodyPr>
          <a:lstStyle/>
          <a:p>
            <a:pPr algn="ctr">
              <a:lnSpc>
                <a:spcPct val="85000"/>
              </a:lnSpc>
              <a:spcBef>
                <a:spcPct val="40000"/>
              </a:spcBef>
            </a:pPr>
            <a:r>
              <a:rPr lang="en-US" sz="1600"/>
              <a:t>CRF</a:t>
            </a:r>
          </a:p>
        </p:txBody>
      </p:sp>
      <p:sp>
        <p:nvSpPr>
          <p:cNvPr id="33814" name="Line 28"/>
          <p:cNvSpPr>
            <a:spLocks noChangeShapeType="1"/>
          </p:cNvSpPr>
          <p:nvPr/>
        </p:nvSpPr>
        <p:spPr bwMode="auto">
          <a:xfrm flipV="1">
            <a:off x="2938463" y="3622675"/>
            <a:ext cx="1412875" cy="796925"/>
          </a:xfrm>
          <a:prstGeom prst="line">
            <a:avLst/>
          </a:prstGeom>
          <a:noFill/>
          <a:ln w="28575">
            <a:solidFill>
              <a:schemeClr val="tx1"/>
            </a:solidFill>
            <a:round/>
            <a:headEnd/>
            <a:tailEnd/>
          </a:ln>
        </p:spPr>
        <p:txBody>
          <a:bodyPr/>
          <a:lstStyle/>
          <a:p>
            <a:endParaRPr lang="en-US"/>
          </a:p>
        </p:txBody>
      </p:sp>
      <p:sp>
        <p:nvSpPr>
          <p:cNvPr id="33815" name="Text Box 29"/>
          <p:cNvSpPr txBox="1">
            <a:spLocks noChangeArrowheads="1"/>
          </p:cNvSpPr>
          <p:nvPr/>
        </p:nvSpPr>
        <p:spPr bwMode="auto">
          <a:xfrm>
            <a:off x="369888" y="5129213"/>
            <a:ext cx="2997200" cy="508000"/>
          </a:xfrm>
          <a:prstGeom prst="rect">
            <a:avLst/>
          </a:prstGeom>
          <a:noFill/>
          <a:ln w="8001">
            <a:noFill/>
            <a:miter lim="800000"/>
            <a:headEnd/>
            <a:tailEnd/>
          </a:ln>
        </p:spPr>
        <p:txBody>
          <a:bodyPr>
            <a:spAutoFit/>
          </a:bodyPr>
          <a:lstStyle/>
          <a:p>
            <a:pPr algn="ctr">
              <a:lnSpc>
                <a:spcPct val="85000"/>
              </a:lnSpc>
              <a:spcBef>
                <a:spcPct val="40000"/>
              </a:spcBef>
            </a:pPr>
            <a:r>
              <a:rPr lang="en-US" sz="1600"/>
              <a:t>Glucocorticoids</a:t>
            </a:r>
            <a:br>
              <a:rPr lang="en-US" sz="1600"/>
            </a:br>
            <a:r>
              <a:rPr lang="en-US" sz="1600"/>
              <a:t>Dexamethasone</a:t>
            </a:r>
          </a:p>
        </p:txBody>
      </p:sp>
      <p:sp>
        <p:nvSpPr>
          <p:cNvPr id="33816" name="Line 30"/>
          <p:cNvSpPr>
            <a:spLocks noChangeShapeType="1"/>
          </p:cNvSpPr>
          <p:nvPr/>
        </p:nvSpPr>
        <p:spPr bwMode="auto">
          <a:xfrm flipV="1">
            <a:off x="2640013" y="4567238"/>
            <a:ext cx="1016000" cy="755650"/>
          </a:xfrm>
          <a:prstGeom prst="line">
            <a:avLst/>
          </a:prstGeom>
          <a:noFill/>
          <a:ln w="2857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b="1" dirty="0" smtClean="0">
                <a:solidFill>
                  <a:srgbClr val="FF0000"/>
                </a:solidFill>
              </a:rPr>
              <a:t>MDD as a systemic disorder !?</a:t>
            </a:r>
          </a:p>
        </p:txBody>
      </p:sp>
      <p:sp>
        <p:nvSpPr>
          <p:cNvPr id="34819" name="Rectangle 3"/>
          <p:cNvSpPr>
            <a:spLocks noChangeArrowheads="1"/>
          </p:cNvSpPr>
          <p:nvPr/>
        </p:nvSpPr>
        <p:spPr bwMode="auto">
          <a:xfrm>
            <a:off x="552450" y="6329363"/>
            <a:ext cx="184150" cy="261937"/>
          </a:xfrm>
          <a:prstGeom prst="rect">
            <a:avLst/>
          </a:prstGeom>
          <a:noFill/>
          <a:ln w="9525" algn="ctr">
            <a:noFill/>
            <a:miter lim="800000"/>
            <a:headEnd/>
            <a:tailEnd/>
          </a:ln>
        </p:spPr>
        <p:txBody>
          <a:bodyPr wrap="none">
            <a:spAutoFit/>
          </a:bodyPr>
          <a:lstStyle/>
          <a:p>
            <a:pPr algn="l" eaLnBrk="0" hangingPunct="0">
              <a:lnSpc>
                <a:spcPct val="80000"/>
              </a:lnSpc>
            </a:pPr>
            <a:endParaRPr lang="en-US" sz="1400">
              <a:solidFill>
                <a:srgbClr val="FFCC00"/>
              </a:solidFill>
              <a:latin typeface="Arial Narrow" pitchFamily="34" charset="0"/>
            </a:endParaRPr>
          </a:p>
        </p:txBody>
      </p:sp>
      <p:pic>
        <p:nvPicPr>
          <p:cNvPr id="34820" name="Picture 4" descr="heart"/>
          <p:cNvPicPr>
            <a:picLocks noChangeAspect="1" noChangeArrowheads="1"/>
          </p:cNvPicPr>
          <p:nvPr/>
        </p:nvPicPr>
        <p:blipFill>
          <a:blip r:embed="rId3" cstate="print"/>
          <a:srcRect/>
          <a:stretch>
            <a:fillRect/>
          </a:stretch>
        </p:blipFill>
        <p:spPr bwMode="auto">
          <a:xfrm>
            <a:off x="4794250" y="1595438"/>
            <a:ext cx="814388" cy="1228725"/>
          </a:xfrm>
          <a:prstGeom prst="rect">
            <a:avLst/>
          </a:prstGeom>
          <a:noFill/>
          <a:ln w="9525">
            <a:noFill/>
            <a:miter lim="800000"/>
            <a:headEnd/>
            <a:tailEnd/>
          </a:ln>
        </p:spPr>
      </p:pic>
      <p:pic>
        <p:nvPicPr>
          <p:cNvPr id="34821" name="Picture 5" descr="kidney"/>
          <p:cNvPicPr>
            <a:picLocks noChangeAspect="1" noChangeArrowheads="1"/>
          </p:cNvPicPr>
          <p:nvPr/>
        </p:nvPicPr>
        <p:blipFill>
          <a:blip r:embed="rId4" cstate="print"/>
          <a:srcRect/>
          <a:stretch>
            <a:fillRect/>
          </a:stretch>
        </p:blipFill>
        <p:spPr bwMode="auto">
          <a:xfrm>
            <a:off x="2409825" y="2279650"/>
            <a:ext cx="935038" cy="2235200"/>
          </a:xfrm>
          <a:prstGeom prst="rect">
            <a:avLst/>
          </a:prstGeom>
          <a:noFill/>
          <a:ln w="9525">
            <a:noFill/>
            <a:miter lim="800000"/>
            <a:headEnd/>
            <a:tailEnd/>
          </a:ln>
        </p:spPr>
      </p:pic>
      <p:pic>
        <p:nvPicPr>
          <p:cNvPr id="34822" name="Picture 6" descr="brain"/>
          <p:cNvPicPr>
            <a:picLocks noChangeAspect="1" noChangeArrowheads="1"/>
          </p:cNvPicPr>
          <p:nvPr/>
        </p:nvPicPr>
        <p:blipFill>
          <a:blip r:embed="rId5" cstate="print"/>
          <a:srcRect/>
          <a:stretch>
            <a:fillRect/>
          </a:stretch>
        </p:blipFill>
        <p:spPr bwMode="auto">
          <a:xfrm>
            <a:off x="517525" y="1647825"/>
            <a:ext cx="1200150" cy="1112838"/>
          </a:xfrm>
          <a:prstGeom prst="rect">
            <a:avLst/>
          </a:prstGeom>
          <a:noFill/>
          <a:ln w="9525">
            <a:noFill/>
            <a:miter lim="800000"/>
            <a:headEnd/>
            <a:tailEnd/>
          </a:ln>
        </p:spPr>
      </p:pic>
      <p:sp>
        <p:nvSpPr>
          <p:cNvPr id="34823" name="Text Box 7"/>
          <p:cNvSpPr txBox="1">
            <a:spLocks noChangeArrowheads="1"/>
          </p:cNvSpPr>
          <p:nvPr/>
        </p:nvSpPr>
        <p:spPr bwMode="black">
          <a:xfrm>
            <a:off x="196850" y="4240213"/>
            <a:ext cx="2370138" cy="960437"/>
          </a:xfrm>
          <a:prstGeom prst="rect">
            <a:avLst/>
          </a:prstGeom>
          <a:noFill/>
          <a:ln w="9525">
            <a:noFill/>
            <a:miter lim="800000"/>
            <a:headEnd/>
            <a:tailEnd/>
          </a:ln>
        </p:spPr>
        <p:txBody>
          <a:bodyPr lIns="0" tIns="0" rIns="0" bIns="0">
            <a:spAutoFit/>
          </a:bodyPr>
          <a:lstStyle/>
          <a:p>
            <a:pPr marL="174625" indent="-174625" algn="l" eaLnBrk="0" hangingPunct="0">
              <a:lnSpc>
                <a:spcPct val="90000"/>
              </a:lnSpc>
              <a:spcBef>
                <a:spcPct val="50000"/>
              </a:spcBef>
              <a:buFontTx/>
              <a:buAutoNum type="arabicPeriod"/>
            </a:pPr>
            <a:r>
              <a:rPr lang="en-US" sz="1400" b="1"/>
              <a:t>Hypothalamus stimulates the pituitary gland to release excessive ACTH, continuously driving the </a:t>
            </a:r>
            <a:br>
              <a:rPr lang="en-US" sz="1400" b="1"/>
            </a:br>
            <a:r>
              <a:rPr lang="en-US" sz="1400" b="1"/>
              <a:t>adrenal gland</a:t>
            </a:r>
          </a:p>
        </p:txBody>
      </p:sp>
      <p:sp>
        <p:nvSpPr>
          <p:cNvPr id="34824" name="Text Box 8"/>
          <p:cNvSpPr txBox="1">
            <a:spLocks noChangeArrowheads="1"/>
          </p:cNvSpPr>
          <p:nvPr/>
        </p:nvSpPr>
        <p:spPr bwMode="black">
          <a:xfrm>
            <a:off x="5756275" y="1873250"/>
            <a:ext cx="2954338" cy="960438"/>
          </a:xfrm>
          <a:prstGeom prst="rect">
            <a:avLst/>
          </a:prstGeom>
          <a:noFill/>
          <a:ln w="9525">
            <a:noFill/>
            <a:miter lim="800000"/>
            <a:headEnd/>
            <a:tailEnd/>
          </a:ln>
        </p:spPr>
        <p:txBody>
          <a:bodyPr lIns="0" tIns="0" rIns="0" bIns="0">
            <a:spAutoFit/>
          </a:bodyPr>
          <a:lstStyle/>
          <a:p>
            <a:pPr marL="174625" indent="-174625" algn="l" eaLnBrk="0" hangingPunct="0">
              <a:lnSpc>
                <a:spcPct val="90000"/>
              </a:lnSpc>
            </a:pPr>
            <a:r>
              <a:rPr lang="en-US" sz="1400" b="1" dirty="0"/>
              <a:t>3. Increase </a:t>
            </a:r>
            <a:r>
              <a:rPr lang="en-US" sz="1400" b="1" dirty="0">
                <a:solidFill>
                  <a:srgbClr val="FF0000"/>
                </a:solidFill>
              </a:rPr>
              <a:t>in </a:t>
            </a:r>
            <a:r>
              <a:rPr lang="en-US" sz="1400" b="1" dirty="0" err="1">
                <a:solidFill>
                  <a:srgbClr val="FF0000"/>
                </a:solidFill>
              </a:rPr>
              <a:t>catecholamines</a:t>
            </a:r>
            <a:r>
              <a:rPr lang="en-US" sz="1400" b="1" dirty="0">
                <a:solidFill>
                  <a:srgbClr val="FF0000"/>
                </a:solidFill>
              </a:rPr>
              <a:t> </a:t>
            </a:r>
            <a:r>
              <a:rPr lang="en-US" sz="1400" b="1" dirty="0"/>
              <a:t>can lead to myocardial ischemia,</a:t>
            </a:r>
          </a:p>
          <a:p>
            <a:pPr marL="174625" indent="-174625" algn="l" eaLnBrk="0" hangingPunct="0">
              <a:lnSpc>
                <a:spcPct val="90000"/>
              </a:lnSpc>
            </a:pPr>
            <a:r>
              <a:rPr lang="en-US" sz="1400" b="1" dirty="0"/>
              <a:t>	diminished heart rate variability, and can contribute to ventricular arrhythmias</a:t>
            </a:r>
          </a:p>
        </p:txBody>
      </p:sp>
      <p:sp>
        <p:nvSpPr>
          <p:cNvPr id="34825" name="Text Box 9"/>
          <p:cNvSpPr txBox="1">
            <a:spLocks noChangeArrowheads="1"/>
          </p:cNvSpPr>
          <p:nvPr/>
        </p:nvSpPr>
        <p:spPr bwMode="black">
          <a:xfrm>
            <a:off x="1863725" y="1487488"/>
            <a:ext cx="2617788" cy="576262"/>
          </a:xfrm>
          <a:prstGeom prst="rect">
            <a:avLst/>
          </a:prstGeom>
          <a:noFill/>
          <a:ln w="9525">
            <a:noFill/>
            <a:miter lim="800000"/>
            <a:headEnd/>
            <a:tailEnd/>
          </a:ln>
        </p:spPr>
        <p:txBody>
          <a:bodyPr lIns="0" tIns="0" rIns="0" bIns="0">
            <a:spAutoFit/>
          </a:bodyPr>
          <a:lstStyle/>
          <a:p>
            <a:pPr marL="174625" indent="-174625" algn="l" eaLnBrk="0" hangingPunct="0">
              <a:lnSpc>
                <a:spcPct val="90000"/>
              </a:lnSpc>
            </a:pPr>
            <a:r>
              <a:rPr lang="en-US" sz="1400" b="1" dirty="0"/>
              <a:t>2. The adrenal gland releases excessive amounts of </a:t>
            </a:r>
            <a:r>
              <a:rPr lang="en-US" sz="1400" b="1" dirty="0" err="1">
                <a:solidFill>
                  <a:srgbClr val="FF0000"/>
                </a:solidFill>
              </a:rPr>
              <a:t>catecholamines</a:t>
            </a:r>
            <a:r>
              <a:rPr lang="en-US" sz="1400" b="1" dirty="0">
                <a:solidFill>
                  <a:srgbClr val="FF0000"/>
                </a:solidFill>
              </a:rPr>
              <a:t> a</a:t>
            </a:r>
            <a:r>
              <a:rPr lang="en-US" sz="1400" b="1" dirty="0"/>
              <a:t>nd </a:t>
            </a:r>
            <a:r>
              <a:rPr lang="en-US" sz="1400" b="1" dirty="0" err="1">
                <a:solidFill>
                  <a:srgbClr val="00FFFF"/>
                </a:solidFill>
              </a:rPr>
              <a:t>cortisol</a:t>
            </a:r>
            <a:endParaRPr lang="en-US" sz="1400" b="1" dirty="0">
              <a:solidFill>
                <a:srgbClr val="00FFFF"/>
              </a:solidFill>
            </a:endParaRPr>
          </a:p>
        </p:txBody>
      </p:sp>
      <p:sp>
        <p:nvSpPr>
          <p:cNvPr id="34826" name="Text Box 10"/>
          <p:cNvSpPr txBox="1">
            <a:spLocks noChangeArrowheads="1"/>
          </p:cNvSpPr>
          <p:nvPr/>
        </p:nvSpPr>
        <p:spPr bwMode="black">
          <a:xfrm>
            <a:off x="6297613" y="3146425"/>
            <a:ext cx="2846387" cy="969496"/>
          </a:xfrm>
          <a:prstGeom prst="rect">
            <a:avLst/>
          </a:prstGeom>
          <a:noFill/>
          <a:ln w="9525">
            <a:noFill/>
            <a:miter lim="800000"/>
            <a:headEnd/>
            <a:tailEnd/>
          </a:ln>
        </p:spPr>
        <p:txBody>
          <a:bodyPr lIns="0" tIns="0" rIns="0" bIns="0">
            <a:spAutoFit/>
          </a:bodyPr>
          <a:lstStyle/>
          <a:p>
            <a:pPr marL="174625" indent="-174625" algn="l" eaLnBrk="0" hangingPunct="0">
              <a:lnSpc>
                <a:spcPct val="90000"/>
              </a:lnSpc>
            </a:pPr>
            <a:r>
              <a:rPr lang="en-US" sz="1400" b="1" dirty="0"/>
              <a:t>4. Increase in </a:t>
            </a:r>
            <a:r>
              <a:rPr lang="en-US" sz="1400" b="1" dirty="0" err="1">
                <a:solidFill>
                  <a:srgbClr val="FF0000"/>
                </a:solidFill>
              </a:rPr>
              <a:t>catecholamines</a:t>
            </a:r>
            <a:r>
              <a:rPr lang="en-US" sz="1400" b="1" dirty="0"/>
              <a:t> causes platelet activation; increase in cytokines and interleukins may also contribute to atherosclerosis and eventual hypertension</a:t>
            </a:r>
          </a:p>
        </p:txBody>
      </p:sp>
      <p:pic>
        <p:nvPicPr>
          <p:cNvPr id="34827" name="Picture 11" descr="vessel"/>
          <p:cNvPicPr>
            <a:picLocks noChangeAspect="1" noChangeArrowheads="1"/>
          </p:cNvPicPr>
          <p:nvPr/>
        </p:nvPicPr>
        <p:blipFill>
          <a:blip r:embed="rId6" cstate="print"/>
          <a:srcRect/>
          <a:stretch>
            <a:fillRect/>
          </a:stretch>
        </p:blipFill>
        <p:spPr bwMode="auto">
          <a:xfrm>
            <a:off x="4908550" y="3387725"/>
            <a:ext cx="1193800" cy="762000"/>
          </a:xfrm>
          <a:prstGeom prst="rect">
            <a:avLst/>
          </a:prstGeom>
          <a:noFill/>
          <a:ln w="9525">
            <a:noFill/>
            <a:miter lim="800000"/>
            <a:headEnd/>
            <a:tailEnd/>
          </a:ln>
        </p:spPr>
      </p:pic>
      <p:sp>
        <p:nvSpPr>
          <p:cNvPr id="34828" name="Freeform 12"/>
          <p:cNvSpPr>
            <a:spLocks/>
          </p:cNvSpPr>
          <p:nvPr/>
        </p:nvSpPr>
        <p:spPr bwMode="black">
          <a:xfrm>
            <a:off x="928688" y="2487613"/>
            <a:ext cx="1787525" cy="823912"/>
          </a:xfrm>
          <a:custGeom>
            <a:avLst/>
            <a:gdLst>
              <a:gd name="T0" fmla="*/ 2147483647 w 1267"/>
              <a:gd name="T1" fmla="*/ 0 h 519"/>
              <a:gd name="T2" fmla="*/ 2147483647 w 1267"/>
              <a:gd name="T3" fmla="*/ 2147483647 h 519"/>
              <a:gd name="T4" fmla="*/ 2147483647 w 1267"/>
              <a:gd name="T5" fmla="*/ 2147483647 h 519"/>
              <a:gd name="T6" fmla="*/ 2147483647 w 1267"/>
              <a:gd name="T7" fmla="*/ 2147483647 h 519"/>
              <a:gd name="T8" fmla="*/ 0 60000 65536"/>
              <a:gd name="T9" fmla="*/ 0 60000 65536"/>
              <a:gd name="T10" fmla="*/ 0 60000 65536"/>
              <a:gd name="T11" fmla="*/ 0 60000 65536"/>
              <a:gd name="T12" fmla="*/ 0 w 1267"/>
              <a:gd name="T13" fmla="*/ 0 h 519"/>
              <a:gd name="T14" fmla="*/ 1267 w 1267"/>
              <a:gd name="T15" fmla="*/ 519 h 519"/>
            </a:gdLst>
            <a:ahLst/>
            <a:cxnLst>
              <a:cxn ang="T8">
                <a:pos x="T0" y="T1"/>
              </a:cxn>
              <a:cxn ang="T9">
                <a:pos x="T2" y="T3"/>
              </a:cxn>
              <a:cxn ang="T10">
                <a:pos x="T4" y="T5"/>
              </a:cxn>
              <a:cxn ang="T11">
                <a:pos x="T6" y="T7"/>
              </a:cxn>
            </a:cxnLst>
            <a:rect l="T12" t="T13" r="T14" b="T15"/>
            <a:pathLst>
              <a:path w="1267" h="519">
                <a:moveTo>
                  <a:pt x="8" y="0"/>
                </a:moveTo>
                <a:cubicBezTo>
                  <a:pt x="22" y="69"/>
                  <a:pt x="0" y="336"/>
                  <a:pt x="94" y="415"/>
                </a:cubicBezTo>
                <a:cubicBezTo>
                  <a:pt x="188" y="494"/>
                  <a:pt x="377" y="519"/>
                  <a:pt x="573" y="474"/>
                </a:cubicBezTo>
                <a:cubicBezTo>
                  <a:pt x="769" y="429"/>
                  <a:pt x="1123" y="214"/>
                  <a:pt x="1267" y="146"/>
                </a:cubicBezTo>
              </a:path>
            </a:pathLst>
          </a:custGeom>
          <a:noFill/>
          <a:ln w="28575" cap="flat" cmpd="sng">
            <a:solidFill>
              <a:schemeClr val="tx1"/>
            </a:solidFill>
            <a:prstDash val="solid"/>
            <a:round/>
            <a:headEnd type="none" w="med" len="med"/>
            <a:tailEnd type="triangle" w="med" len="med"/>
          </a:ln>
        </p:spPr>
        <p:txBody>
          <a:bodyPr wrap="none" lIns="0" tIns="0" rIns="0" bIns="0">
            <a:spAutoFit/>
          </a:bodyPr>
          <a:lstStyle/>
          <a:p>
            <a:endParaRPr lang="en-US"/>
          </a:p>
        </p:txBody>
      </p:sp>
      <p:sp>
        <p:nvSpPr>
          <p:cNvPr id="34829" name="Freeform 13"/>
          <p:cNvSpPr>
            <a:spLocks/>
          </p:cNvSpPr>
          <p:nvPr/>
        </p:nvSpPr>
        <p:spPr bwMode="black">
          <a:xfrm>
            <a:off x="2949575" y="2228850"/>
            <a:ext cx="1663700" cy="398463"/>
          </a:xfrm>
          <a:custGeom>
            <a:avLst/>
            <a:gdLst>
              <a:gd name="T0" fmla="*/ 0 w 1179"/>
              <a:gd name="T1" fmla="*/ 2147483647 h 251"/>
              <a:gd name="T2" fmla="*/ 2147483647 w 1179"/>
              <a:gd name="T3" fmla="*/ 2147483647 h 251"/>
              <a:gd name="T4" fmla="*/ 2147483647 w 1179"/>
              <a:gd name="T5" fmla="*/ 2147483647 h 251"/>
              <a:gd name="T6" fmla="*/ 0 60000 65536"/>
              <a:gd name="T7" fmla="*/ 0 60000 65536"/>
              <a:gd name="T8" fmla="*/ 0 60000 65536"/>
              <a:gd name="T9" fmla="*/ 0 w 1179"/>
              <a:gd name="T10" fmla="*/ 0 h 251"/>
              <a:gd name="T11" fmla="*/ 1179 w 1179"/>
              <a:gd name="T12" fmla="*/ 251 h 251"/>
            </a:gdLst>
            <a:ahLst/>
            <a:cxnLst>
              <a:cxn ang="T6">
                <a:pos x="T0" y="T1"/>
              </a:cxn>
              <a:cxn ang="T7">
                <a:pos x="T2" y="T3"/>
              </a:cxn>
              <a:cxn ang="T8">
                <a:pos x="T4" y="T5"/>
              </a:cxn>
            </a:cxnLst>
            <a:rect l="T9" t="T10" r="T11" b="T12"/>
            <a:pathLst>
              <a:path w="1179" h="251">
                <a:moveTo>
                  <a:pt x="0" y="251"/>
                </a:moveTo>
                <a:cubicBezTo>
                  <a:pt x="93" y="149"/>
                  <a:pt x="186" y="48"/>
                  <a:pt x="382" y="24"/>
                </a:cubicBezTo>
                <a:cubicBezTo>
                  <a:pt x="578" y="0"/>
                  <a:pt x="1046" y="92"/>
                  <a:pt x="1179" y="105"/>
                </a:cubicBezTo>
              </a:path>
            </a:pathLst>
          </a:custGeom>
          <a:noFill/>
          <a:ln w="28575" cap="flat" cmpd="sng">
            <a:solidFill>
              <a:srgbClr val="FFFF00"/>
            </a:solidFill>
            <a:prstDash val="solid"/>
            <a:round/>
            <a:headEnd type="none" w="med" len="med"/>
            <a:tailEnd type="triangle" w="med" len="med"/>
          </a:ln>
        </p:spPr>
        <p:txBody>
          <a:bodyPr wrap="none" lIns="0" tIns="0" rIns="0" bIns="0">
            <a:spAutoFit/>
          </a:bodyPr>
          <a:lstStyle/>
          <a:p>
            <a:endParaRPr lang="en-US"/>
          </a:p>
        </p:txBody>
      </p:sp>
      <p:sp>
        <p:nvSpPr>
          <p:cNvPr id="34830" name="Freeform 14"/>
          <p:cNvSpPr>
            <a:spLocks/>
          </p:cNvSpPr>
          <p:nvPr/>
        </p:nvSpPr>
        <p:spPr bwMode="black">
          <a:xfrm>
            <a:off x="2962275" y="2214563"/>
            <a:ext cx="65" cy="276999"/>
          </a:xfrm>
          <a:custGeom>
            <a:avLst/>
            <a:gdLst>
              <a:gd name="T0" fmla="*/ 0 w 1615"/>
              <a:gd name="T1" fmla="*/ 2147483647 h 742"/>
              <a:gd name="T2" fmla="*/ 2147483647 w 1615"/>
              <a:gd name="T3" fmla="*/ 2147483647 h 742"/>
              <a:gd name="T4" fmla="*/ 2147483647 w 1615"/>
              <a:gd name="T5" fmla="*/ 2147483647 h 742"/>
              <a:gd name="T6" fmla="*/ 0 60000 65536"/>
              <a:gd name="T7" fmla="*/ 0 60000 65536"/>
              <a:gd name="T8" fmla="*/ 0 60000 65536"/>
              <a:gd name="T9" fmla="*/ 0 w 1615"/>
              <a:gd name="T10" fmla="*/ 0 h 742"/>
              <a:gd name="T11" fmla="*/ 1615 w 1615"/>
              <a:gd name="T12" fmla="*/ 742 h 742"/>
            </a:gdLst>
            <a:ahLst/>
            <a:cxnLst>
              <a:cxn ang="T6">
                <a:pos x="T0" y="T1"/>
              </a:cxn>
              <a:cxn ang="T7">
                <a:pos x="T2" y="T3"/>
              </a:cxn>
              <a:cxn ang="T8">
                <a:pos x="T4" y="T5"/>
              </a:cxn>
            </a:cxnLst>
            <a:rect l="T9" t="T10" r="T11" b="T12"/>
            <a:pathLst>
              <a:path w="1615" h="742">
                <a:moveTo>
                  <a:pt x="0" y="258"/>
                </a:moveTo>
                <a:cubicBezTo>
                  <a:pt x="65" y="221"/>
                  <a:pt x="97" y="58"/>
                  <a:pt x="386" y="29"/>
                </a:cubicBezTo>
                <a:cubicBezTo>
                  <a:pt x="675" y="0"/>
                  <a:pt x="1359" y="593"/>
                  <a:pt x="1615" y="742"/>
                </a:cubicBezTo>
              </a:path>
            </a:pathLst>
          </a:custGeom>
          <a:noFill/>
          <a:ln w="28575" cap="flat" cmpd="sng">
            <a:solidFill>
              <a:srgbClr val="FFFF00"/>
            </a:solidFill>
            <a:prstDash val="solid"/>
            <a:round/>
            <a:headEnd type="none" w="med" len="med"/>
            <a:tailEnd type="triangle" w="med" len="med"/>
          </a:ln>
        </p:spPr>
        <p:txBody>
          <a:bodyPr wrap="none" lIns="0" tIns="0" rIns="0" bIns="0">
            <a:spAutoFit/>
          </a:bodyPr>
          <a:lstStyle/>
          <a:p>
            <a:endParaRPr lang="en-US" dirty="0">
              <a:solidFill>
                <a:schemeClr val="tx2">
                  <a:lumMod val="60000"/>
                  <a:lumOff val="40000"/>
                </a:schemeClr>
              </a:solidFill>
            </a:endParaRPr>
          </a:p>
        </p:txBody>
      </p:sp>
      <p:sp>
        <p:nvSpPr>
          <p:cNvPr id="34831" name="Freeform 15"/>
          <p:cNvSpPr>
            <a:spLocks/>
          </p:cNvSpPr>
          <p:nvPr/>
        </p:nvSpPr>
        <p:spPr bwMode="black">
          <a:xfrm>
            <a:off x="2955925" y="2578100"/>
            <a:ext cx="1168400" cy="1208088"/>
          </a:xfrm>
          <a:custGeom>
            <a:avLst/>
            <a:gdLst>
              <a:gd name="T0" fmla="*/ 0 w 828"/>
              <a:gd name="T1" fmla="*/ 2147483647 h 761"/>
              <a:gd name="T2" fmla="*/ 2147483647 w 828"/>
              <a:gd name="T3" fmla="*/ 2147483647 h 761"/>
              <a:gd name="T4" fmla="*/ 2147483647 w 828"/>
              <a:gd name="T5" fmla="*/ 2147483647 h 761"/>
              <a:gd name="T6" fmla="*/ 0 60000 65536"/>
              <a:gd name="T7" fmla="*/ 0 60000 65536"/>
              <a:gd name="T8" fmla="*/ 0 60000 65536"/>
              <a:gd name="T9" fmla="*/ 0 w 828"/>
              <a:gd name="T10" fmla="*/ 0 h 761"/>
              <a:gd name="T11" fmla="*/ 828 w 828"/>
              <a:gd name="T12" fmla="*/ 761 h 761"/>
            </a:gdLst>
            <a:ahLst/>
            <a:cxnLst>
              <a:cxn ang="T6">
                <a:pos x="T0" y="T1"/>
              </a:cxn>
              <a:cxn ang="T7">
                <a:pos x="T2" y="T3"/>
              </a:cxn>
              <a:cxn ang="T8">
                <a:pos x="T4" y="T5"/>
              </a:cxn>
            </a:cxnLst>
            <a:rect l="T9" t="T10" r="T11" b="T12"/>
            <a:pathLst>
              <a:path w="828" h="761">
                <a:moveTo>
                  <a:pt x="0" y="104"/>
                </a:moveTo>
                <a:cubicBezTo>
                  <a:pt x="86" y="105"/>
                  <a:pt x="378" y="0"/>
                  <a:pt x="516" y="109"/>
                </a:cubicBezTo>
                <a:cubicBezTo>
                  <a:pt x="654" y="218"/>
                  <a:pt x="763" y="625"/>
                  <a:pt x="828" y="761"/>
                </a:cubicBezTo>
              </a:path>
            </a:pathLst>
          </a:custGeom>
          <a:noFill/>
          <a:ln w="28575" cap="flat" cmpd="sng">
            <a:solidFill>
              <a:srgbClr val="00FFFF"/>
            </a:solidFill>
            <a:prstDash val="solid"/>
            <a:round/>
            <a:headEnd type="none" w="med" len="med"/>
            <a:tailEnd type="triangle" w="med" len="med"/>
          </a:ln>
        </p:spPr>
        <p:txBody>
          <a:bodyPr wrap="none" lIns="0" tIns="0" rIns="0" bIns="0">
            <a:spAutoFit/>
          </a:bodyPr>
          <a:lstStyle/>
          <a:p>
            <a:endParaRPr lang="en-US"/>
          </a:p>
        </p:txBody>
      </p:sp>
      <p:sp>
        <p:nvSpPr>
          <p:cNvPr id="34832" name="Oval 16"/>
          <p:cNvSpPr>
            <a:spLocks noChangeArrowheads="1"/>
          </p:cNvSpPr>
          <p:nvPr/>
        </p:nvSpPr>
        <p:spPr bwMode="black">
          <a:xfrm>
            <a:off x="4037013" y="3906838"/>
            <a:ext cx="114300" cy="88900"/>
          </a:xfrm>
          <a:prstGeom prst="ellipse">
            <a:avLst/>
          </a:prstGeom>
          <a:gradFill rotWithShape="0">
            <a:gsLst>
              <a:gs pos="0">
                <a:srgbClr val="E41202"/>
              </a:gs>
              <a:gs pos="100000">
                <a:srgbClr val="FFFFFF"/>
              </a:gs>
            </a:gsLst>
            <a:path path="shape">
              <a:fillToRect l="50000" t="50000" r="50000" b="50000"/>
            </a:path>
          </a:gradFill>
          <a:ln w="9525">
            <a:noFill/>
            <a:round/>
            <a:headEnd/>
            <a:tailEnd/>
          </a:ln>
        </p:spPr>
        <p:txBody>
          <a:bodyPr wrap="none" lIns="0" tIns="0" rIns="0" bIns="0" anchor="ctr">
            <a:spAutoFit/>
          </a:bodyPr>
          <a:lstStyle/>
          <a:p>
            <a:endParaRPr lang="en-US"/>
          </a:p>
        </p:txBody>
      </p:sp>
      <p:sp>
        <p:nvSpPr>
          <p:cNvPr id="34833" name="Oval 17"/>
          <p:cNvSpPr>
            <a:spLocks noChangeArrowheads="1"/>
          </p:cNvSpPr>
          <p:nvPr/>
        </p:nvSpPr>
        <p:spPr bwMode="black">
          <a:xfrm>
            <a:off x="4171950" y="4059238"/>
            <a:ext cx="114300" cy="88900"/>
          </a:xfrm>
          <a:prstGeom prst="ellipse">
            <a:avLst/>
          </a:prstGeom>
          <a:gradFill rotWithShape="0">
            <a:gsLst>
              <a:gs pos="0">
                <a:srgbClr val="E41202"/>
              </a:gs>
              <a:gs pos="100000">
                <a:srgbClr val="FFFFFF"/>
              </a:gs>
            </a:gsLst>
            <a:path path="shape">
              <a:fillToRect l="50000" t="50000" r="50000" b="50000"/>
            </a:path>
          </a:gradFill>
          <a:ln w="9525">
            <a:noFill/>
            <a:round/>
            <a:headEnd/>
            <a:tailEnd/>
          </a:ln>
        </p:spPr>
        <p:txBody>
          <a:bodyPr wrap="none" lIns="0" tIns="0" rIns="0" bIns="0" anchor="ctr">
            <a:spAutoFit/>
          </a:bodyPr>
          <a:lstStyle/>
          <a:p>
            <a:endParaRPr lang="en-US"/>
          </a:p>
        </p:txBody>
      </p:sp>
      <p:sp>
        <p:nvSpPr>
          <p:cNvPr id="34834" name="Oval 18"/>
          <p:cNvSpPr>
            <a:spLocks noChangeArrowheads="1"/>
          </p:cNvSpPr>
          <p:nvPr/>
        </p:nvSpPr>
        <p:spPr bwMode="black">
          <a:xfrm>
            <a:off x="3995738" y="4057650"/>
            <a:ext cx="114300" cy="88900"/>
          </a:xfrm>
          <a:prstGeom prst="ellipse">
            <a:avLst/>
          </a:prstGeom>
          <a:gradFill rotWithShape="0">
            <a:gsLst>
              <a:gs pos="0">
                <a:srgbClr val="E41202"/>
              </a:gs>
              <a:gs pos="100000">
                <a:srgbClr val="FFFFFF"/>
              </a:gs>
            </a:gsLst>
            <a:path path="shape">
              <a:fillToRect l="50000" t="50000" r="50000" b="50000"/>
            </a:path>
          </a:gradFill>
          <a:ln w="9525">
            <a:noFill/>
            <a:round/>
            <a:headEnd/>
            <a:tailEnd/>
          </a:ln>
        </p:spPr>
        <p:txBody>
          <a:bodyPr wrap="none" lIns="0" tIns="0" rIns="0" bIns="0" anchor="ctr">
            <a:spAutoFit/>
          </a:bodyPr>
          <a:lstStyle/>
          <a:p>
            <a:endParaRPr lang="en-US"/>
          </a:p>
        </p:txBody>
      </p:sp>
      <p:sp>
        <p:nvSpPr>
          <p:cNvPr id="34835" name="Oval 19"/>
          <p:cNvSpPr>
            <a:spLocks noChangeArrowheads="1"/>
          </p:cNvSpPr>
          <p:nvPr/>
        </p:nvSpPr>
        <p:spPr bwMode="black">
          <a:xfrm>
            <a:off x="4038600" y="3505200"/>
            <a:ext cx="114300" cy="88900"/>
          </a:xfrm>
          <a:prstGeom prst="ellipse">
            <a:avLst/>
          </a:prstGeom>
          <a:gradFill rotWithShape="0">
            <a:gsLst>
              <a:gs pos="0">
                <a:srgbClr val="E41202"/>
              </a:gs>
              <a:gs pos="100000">
                <a:srgbClr val="FFFFFF"/>
              </a:gs>
            </a:gsLst>
            <a:path path="shape">
              <a:fillToRect l="50000" t="50000" r="50000" b="50000"/>
            </a:path>
          </a:gradFill>
          <a:ln w="9525">
            <a:noFill/>
            <a:round/>
            <a:headEnd/>
            <a:tailEnd/>
          </a:ln>
        </p:spPr>
        <p:txBody>
          <a:bodyPr wrap="none" lIns="0" tIns="0" rIns="0" bIns="0" anchor="ctr">
            <a:spAutoFit/>
          </a:bodyPr>
          <a:lstStyle/>
          <a:p>
            <a:endParaRPr lang="en-US"/>
          </a:p>
        </p:txBody>
      </p:sp>
      <p:sp>
        <p:nvSpPr>
          <p:cNvPr id="34836" name="Oval 20"/>
          <p:cNvSpPr>
            <a:spLocks noChangeArrowheads="1"/>
          </p:cNvSpPr>
          <p:nvPr/>
        </p:nvSpPr>
        <p:spPr bwMode="black">
          <a:xfrm>
            <a:off x="4210050" y="3894138"/>
            <a:ext cx="114300" cy="88900"/>
          </a:xfrm>
          <a:prstGeom prst="ellipse">
            <a:avLst/>
          </a:prstGeom>
          <a:gradFill rotWithShape="0">
            <a:gsLst>
              <a:gs pos="0">
                <a:srgbClr val="E41202"/>
              </a:gs>
              <a:gs pos="100000">
                <a:srgbClr val="FFFFFF"/>
              </a:gs>
            </a:gsLst>
            <a:path path="shape">
              <a:fillToRect l="50000" t="50000" r="50000" b="50000"/>
            </a:path>
          </a:gradFill>
          <a:ln w="9525">
            <a:noFill/>
            <a:round/>
            <a:headEnd/>
            <a:tailEnd/>
          </a:ln>
        </p:spPr>
        <p:txBody>
          <a:bodyPr wrap="none" lIns="0" tIns="0" rIns="0" bIns="0" anchor="ctr">
            <a:spAutoFit/>
          </a:bodyPr>
          <a:lstStyle/>
          <a:p>
            <a:endParaRPr lang="en-US"/>
          </a:p>
        </p:txBody>
      </p:sp>
      <p:sp>
        <p:nvSpPr>
          <p:cNvPr id="34837" name="Oval 21"/>
          <p:cNvSpPr>
            <a:spLocks noChangeArrowheads="1"/>
          </p:cNvSpPr>
          <p:nvPr/>
        </p:nvSpPr>
        <p:spPr bwMode="black">
          <a:xfrm>
            <a:off x="4338638" y="4022725"/>
            <a:ext cx="114300" cy="88900"/>
          </a:xfrm>
          <a:prstGeom prst="ellipse">
            <a:avLst/>
          </a:prstGeom>
          <a:gradFill rotWithShape="0">
            <a:gsLst>
              <a:gs pos="0">
                <a:srgbClr val="E41202"/>
              </a:gs>
              <a:gs pos="100000">
                <a:srgbClr val="FFFFFF"/>
              </a:gs>
            </a:gsLst>
            <a:path path="shape">
              <a:fillToRect l="50000" t="50000" r="50000" b="50000"/>
            </a:path>
          </a:gradFill>
          <a:ln w="9525">
            <a:noFill/>
            <a:round/>
            <a:headEnd/>
            <a:tailEnd/>
          </a:ln>
        </p:spPr>
        <p:txBody>
          <a:bodyPr wrap="none" lIns="0" tIns="0" rIns="0" bIns="0" anchor="ctr">
            <a:spAutoFit/>
          </a:bodyPr>
          <a:lstStyle/>
          <a:p>
            <a:endParaRPr lang="en-US"/>
          </a:p>
        </p:txBody>
      </p:sp>
      <p:sp>
        <p:nvSpPr>
          <p:cNvPr id="34838" name="Oval 22"/>
          <p:cNvSpPr>
            <a:spLocks noChangeArrowheads="1"/>
          </p:cNvSpPr>
          <p:nvPr/>
        </p:nvSpPr>
        <p:spPr bwMode="black">
          <a:xfrm>
            <a:off x="4279900" y="4168775"/>
            <a:ext cx="114300" cy="88900"/>
          </a:xfrm>
          <a:prstGeom prst="ellipse">
            <a:avLst/>
          </a:prstGeom>
          <a:gradFill rotWithShape="0">
            <a:gsLst>
              <a:gs pos="0">
                <a:srgbClr val="E41202"/>
              </a:gs>
              <a:gs pos="100000">
                <a:srgbClr val="FFFFFF"/>
              </a:gs>
            </a:gsLst>
            <a:path path="shape">
              <a:fillToRect l="50000" t="50000" r="50000" b="50000"/>
            </a:path>
          </a:gradFill>
          <a:ln w="9525">
            <a:noFill/>
            <a:round/>
            <a:headEnd/>
            <a:tailEnd/>
          </a:ln>
        </p:spPr>
        <p:txBody>
          <a:bodyPr wrap="none" lIns="0" tIns="0" rIns="0" bIns="0" anchor="ctr">
            <a:spAutoFit/>
          </a:bodyPr>
          <a:lstStyle/>
          <a:p>
            <a:endParaRPr lang="en-US"/>
          </a:p>
        </p:txBody>
      </p:sp>
      <p:sp>
        <p:nvSpPr>
          <p:cNvPr id="34839" name="Freeform 23"/>
          <p:cNvSpPr>
            <a:spLocks/>
          </p:cNvSpPr>
          <p:nvPr/>
        </p:nvSpPr>
        <p:spPr bwMode="black">
          <a:xfrm>
            <a:off x="3106738" y="2586038"/>
            <a:ext cx="1952625" cy="862012"/>
          </a:xfrm>
          <a:custGeom>
            <a:avLst/>
            <a:gdLst>
              <a:gd name="T0" fmla="*/ 0 w 1383"/>
              <a:gd name="T1" fmla="*/ 2147483647 h 543"/>
              <a:gd name="T2" fmla="*/ 2147483647 w 1383"/>
              <a:gd name="T3" fmla="*/ 2147483647 h 543"/>
              <a:gd name="T4" fmla="*/ 2147483647 w 1383"/>
              <a:gd name="T5" fmla="*/ 2147483647 h 543"/>
              <a:gd name="T6" fmla="*/ 0 60000 65536"/>
              <a:gd name="T7" fmla="*/ 0 60000 65536"/>
              <a:gd name="T8" fmla="*/ 0 60000 65536"/>
              <a:gd name="T9" fmla="*/ 0 w 1383"/>
              <a:gd name="T10" fmla="*/ 0 h 543"/>
              <a:gd name="T11" fmla="*/ 1383 w 1383"/>
              <a:gd name="T12" fmla="*/ 543 h 543"/>
            </a:gdLst>
            <a:ahLst/>
            <a:cxnLst>
              <a:cxn ang="T6">
                <a:pos x="T0" y="T1"/>
              </a:cxn>
              <a:cxn ang="T7">
                <a:pos x="T2" y="T3"/>
              </a:cxn>
              <a:cxn ang="T8">
                <a:pos x="T4" y="T5"/>
              </a:cxn>
            </a:cxnLst>
            <a:rect l="T9" t="T10" r="T11" b="T12"/>
            <a:pathLst>
              <a:path w="1383" h="543">
                <a:moveTo>
                  <a:pt x="0" y="90"/>
                </a:moveTo>
                <a:cubicBezTo>
                  <a:pt x="95" y="93"/>
                  <a:pt x="349" y="0"/>
                  <a:pt x="570" y="106"/>
                </a:cubicBezTo>
                <a:cubicBezTo>
                  <a:pt x="791" y="212"/>
                  <a:pt x="1214" y="452"/>
                  <a:pt x="1383" y="543"/>
                </a:cubicBezTo>
              </a:path>
            </a:pathLst>
          </a:custGeom>
          <a:noFill/>
          <a:ln w="28575" cap="flat" cmpd="sng">
            <a:solidFill>
              <a:srgbClr val="00FFFF"/>
            </a:solidFill>
            <a:prstDash val="solid"/>
            <a:round/>
            <a:headEnd type="none" w="med" len="med"/>
            <a:tailEnd type="triangle" w="med" len="med"/>
          </a:ln>
        </p:spPr>
        <p:txBody>
          <a:bodyPr wrap="none" lIns="0" tIns="0" rIns="0" bIns="0">
            <a:spAutoFit/>
          </a:bodyPr>
          <a:lstStyle/>
          <a:p>
            <a:endParaRPr lang="en-US"/>
          </a:p>
        </p:txBody>
      </p:sp>
      <p:sp>
        <p:nvSpPr>
          <p:cNvPr id="34840" name="Text Box 24"/>
          <p:cNvSpPr txBox="1">
            <a:spLocks noChangeArrowheads="1"/>
          </p:cNvSpPr>
          <p:nvPr/>
        </p:nvSpPr>
        <p:spPr bwMode="black">
          <a:xfrm>
            <a:off x="3344863" y="4652963"/>
            <a:ext cx="3016250" cy="960437"/>
          </a:xfrm>
          <a:prstGeom prst="rect">
            <a:avLst/>
          </a:prstGeom>
          <a:noFill/>
          <a:ln w="9525">
            <a:noFill/>
            <a:miter lim="800000"/>
            <a:headEnd/>
            <a:tailEnd/>
          </a:ln>
        </p:spPr>
        <p:txBody>
          <a:bodyPr lIns="0" tIns="0" rIns="0" bIns="0">
            <a:spAutoFit/>
          </a:bodyPr>
          <a:lstStyle/>
          <a:p>
            <a:pPr marL="174625" indent="-174625" algn="l" eaLnBrk="0" hangingPunct="0">
              <a:lnSpc>
                <a:spcPct val="90000"/>
              </a:lnSpc>
            </a:pPr>
            <a:r>
              <a:rPr lang="en-US" sz="1400" b="1" dirty="0"/>
              <a:t>5</a:t>
            </a:r>
            <a:r>
              <a:rPr lang="en-US" sz="1400" b="1" dirty="0">
                <a:solidFill>
                  <a:schemeClr val="tx2">
                    <a:lumMod val="60000"/>
                    <a:lumOff val="40000"/>
                  </a:schemeClr>
                </a:solidFill>
              </a:rPr>
              <a:t>. </a:t>
            </a:r>
            <a:r>
              <a:rPr lang="en-US" sz="1400" b="1" dirty="0" err="1">
                <a:solidFill>
                  <a:schemeClr val="tx2">
                    <a:lumMod val="60000"/>
                    <a:lumOff val="40000"/>
                  </a:schemeClr>
                </a:solidFill>
              </a:rPr>
              <a:t>Cortisol</a:t>
            </a:r>
            <a:r>
              <a:rPr lang="en-US" sz="1400" b="1" dirty="0">
                <a:solidFill>
                  <a:schemeClr val="tx2">
                    <a:lumMod val="60000"/>
                    <a:lumOff val="40000"/>
                  </a:schemeClr>
                </a:solidFill>
              </a:rPr>
              <a:t> </a:t>
            </a:r>
            <a:r>
              <a:rPr lang="en-US" sz="1400" b="1" dirty="0">
                <a:solidFill>
                  <a:schemeClr val="tx2"/>
                </a:solidFill>
              </a:rPr>
              <a:t>antagonizes insulin and contributes to </a:t>
            </a:r>
            <a:r>
              <a:rPr lang="en-US" sz="1400" b="1" dirty="0" err="1">
                <a:solidFill>
                  <a:schemeClr val="tx2"/>
                </a:solidFill>
              </a:rPr>
              <a:t>dyslipidemia</a:t>
            </a:r>
            <a:r>
              <a:rPr lang="en-US" sz="1400" b="1" dirty="0">
                <a:solidFill>
                  <a:schemeClr val="tx2"/>
                </a:solidFill>
              </a:rPr>
              <a:t>, type 2 diabetes, and obesity; increases in </a:t>
            </a:r>
            <a:r>
              <a:rPr lang="en-US" sz="1400" b="1" dirty="0" err="1">
                <a:solidFill>
                  <a:schemeClr val="tx2"/>
                </a:solidFill>
              </a:rPr>
              <a:t>cortisol</a:t>
            </a:r>
            <a:r>
              <a:rPr lang="en-US" sz="1400" b="1" dirty="0">
                <a:solidFill>
                  <a:schemeClr val="tx2"/>
                </a:solidFill>
              </a:rPr>
              <a:t> also </a:t>
            </a:r>
            <a:r>
              <a:rPr lang="en-US" sz="1400" b="1" dirty="0"/>
              <a:t>suppress the immune system</a:t>
            </a:r>
          </a:p>
        </p:txBody>
      </p:sp>
      <p:sp>
        <p:nvSpPr>
          <p:cNvPr id="34841" name="Text Box 25"/>
          <p:cNvSpPr txBox="1">
            <a:spLocks noChangeArrowheads="1"/>
          </p:cNvSpPr>
          <p:nvPr/>
        </p:nvSpPr>
        <p:spPr bwMode="black">
          <a:xfrm>
            <a:off x="1212850" y="2979738"/>
            <a:ext cx="493713" cy="212725"/>
          </a:xfrm>
          <a:prstGeom prst="rect">
            <a:avLst/>
          </a:prstGeom>
          <a:noFill/>
          <a:ln w="9525">
            <a:noFill/>
            <a:miter lim="800000"/>
            <a:headEnd/>
            <a:tailEnd/>
          </a:ln>
        </p:spPr>
        <p:txBody>
          <a:bodyPr wrap="none" lIns="0" tIns="0" rIns="0" bIns="0">
            <a:spAutoFit/>
          </a:bodyPr>
          <a:lstStyle/>
          <a:p>
            <a:pPr algn="l" eaLnBrk="0" hangingPunct="0">
              <a:spcBef>
                <a:spcPct val="50000"/>
              </a:spcBef>
            </a:pPr>
            <a:r>
              <a:rPr lang="en-US" sz="1400" b="1">
                <a:solidFill>
                  <a:schemeClr val="folHlink"/>
                </a:solidFill>
              </a:rPr>
              <a:t>ACTH</a:t>
            </a:r>
            <a:endParaRPr lang="en-US" sz="1400" b="1"/>
          </a:p>
        </p:txBody>
      </p:sp>
      <p:sp>
        <p:nvSpPr>
          <p:cNvPr id="34842" name="Rectangle 26"/>
          <p:cNvSpPr>
            <a:spLocks noChangeArrowheads="1"/>
          </p:cNvSpPr>
          <p:nvPr/>
        </p:nvSpPr>
        <p:spPr bwMode="auto">
          <a:xfrm>
            <a:off x="290513" y="6265863"/>
            <a:ext cx="8321675" cy="222250"/>
          </a:xfrm>
          <a:prstGeom prst="rect">
            <a:avLst/>
          </a:prstGeom>
          <a:noFill/>
          <a:ln w="8001">
            <a:noFill/>
            <a:miter lim="800000"/>
            <a:headEnd/>
            <a:tailEnd/>
          </a:ln>
        </p:spPr>
        <p:txBody>
          <a:bodyPr>
            <a:spAutoFit/>
          </a:bodyPr>
          <a:lstStyle/>
          <a:p>
            <a:pPr algn="l">
              <a:lnSpc>
                <a:spcPct val="85000"/>
              </a:lnSpc>
            </a:pPr>
            <a:r>
              <a:rPr lang="en-US" sz="1000"/>
              <a:t>Adapted from: </a:t>
            </a:r>
            <a:r>
              <a:rPr lang="en-US" sz="1000">
                <a:hlinkClick r:id="rId7" action="ppaction://hlinkfile"/>
              </a:rPr>
              <a:t>Musselman DL, et al. </a:t>
            </a:r>
            <a:r>
              <a:rPr lang="en-US" sz="1000" i="1">
                <a:hlinkClick r:id="rId7" action="ppaction://hlinkfile"/>
              </a:rPr>
              <a:t>Arch Gen Psychiatry.</a:t>
            </a:r>
            <a:r>
              <a:rPr lang="en-US" sz="1000">
                <a:hlinkClick r:id="rId7" action="ppaction://hlinkfile"/>
              </a:rPr>
              <a:t> 1998;55(7):580-592.</a:t>
            </a:r>
            <a:endParaRPr lang="en-US" sz="100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362200"/>
            <a:ext cx="8229600" cy="1143000"/>
          </a:xfrm>
          <a:solidFill>
            <a:schemeClr val="accent2">
              <a:lumMod val="60000"/>
              <a:lumOff val="40000"/>
            </a:schemeClr>
          </a:solidFill>
        </p:spPr>
        <p:txBody>
          <a:bodyPr>
            <a:normAutofit fontScale="90000"/>
          </a:bodyPr>
          <a:lstStyle/>
          <a:p>
            <a:r>
              <a:rPr lang="en-US" dirty="0" smtClean="0"/>
              <a:t>( </a:t>
            </a:r>
            <a:r>
              <a:rPr lang="en-US" b="1" i="1" dirty="0" smtClean="0"/>
              <a:t>GENERAL  PRINCIPLES &amp;   ASPECTS TO BE CONSIDERED ??</a:t>
            </a:r>
            <a:r>
              <a:rPr lang="en-US" dirty="0" smtClean="0"/>
              <a:t> )</a:t>
            </a:r>
          </a:p>
        </p:txBody>
      </p:sp>
      <p:sp>
        <p:nvSpPr>
          <p:cNvPr id="4" name="Content Placeholder 3"/>
          <p:cNvSpPr>
            <a:spLocks noGrp="1"/>
          </p:cNvSpPr>
          <p:nvPr>
            <p:ph idx="1"/>
          </p:nvPr>
        </p:nvSpPr>
        <p:spPr/>
        <p:txBody>
          <a:bodyPr/>
          <a:lstStyle/>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solidFill>
            <a:schemeClr val="accent1">
              <a:lumMod val="40000"/>
              <a:lumOff val="60000"/>
            </a:schemeClr>
          </a:solidFill>
        </p:spPr>
        <p:txBody>
          <a:bodyPr>
            <a:normAutofit/>
          </a:bodyPr>
          <a:lstStyle/>
          <a:p>
            <a:pPr eaLnBrk="1" hangingPunct="1"/>
            <a:r>
              <a:rPr lang="en-US" sz="2800" b="1" i="1" dirty="0" smtClean="0">
                <a:solidFill>
                  <a:srgbClr val="FF0000"/>
                </a:solidFill>
              </a:rPr>
              <a:t>Psychopharmacology of Depression in the Medically ill (Aspects to be considered)</a:t>
            </a:r>
          </a:p>
        </p:txBody>
      </p:sp>
      <p:sp>
        <p:nvSpPr>
          <p:cNvPr id="37891" name="Rectangle 3"/>
          <p:cNvSpPr>
            <a:spLocks noGrp="1" noChangeArrowheads="1"/>
          </p:cNvSpPr>
          <p:nvPr>
            <p:ph type="body" idx="1"/>
          </p:nvPr>
        </p:nvSpPr>
        <p:spPr/>
        <p:txBody>
          <a:bodyPr/>
          <a:lstStyle/>
          <a:p>
            <a:pPr algn="l" eaLnBrk="1" hangingPunct="1"/>
            <a:r>
              <a:rPr lang="en-US" sz="2800" b="1" dirty="0" smtClean="0"/>
              <a:t>A)-Medical adverse effects of anti-depressants</a:t>
            </a:r>
          </a:p>
          <a:p>
            <a:pPr algn="l" eaLnBrk="1" hangingPunct="1"/>
            <a:r>
              <a:rPr lang="en-US" sz="2800" b="1" dirty="0" smtClean="0"/>
              <a:t>B)-Iatrogenic depression with medical drugs</a:t>
            </a:r>
          </a:p>
          <a:p>
            <a:pPr algn="l" eaLnBrk="1" hangingPunct="1"/>
            <a:r>
              <a:rPr lang="en-US" sz="2800" b="1" dirty="0" smtClean="0"/>
              <a:t>C)-ADs &amp; Medical drugs : possible drug-drug interactions ?</a:t>
            </a:r>
          </a:p>
          <a:p>
            <a:pPr algn="l" eaLnBrk="1" hangingPunct="1"/>
            <a:r>
              <a:rPr lang="en-US" sz="2800" b="1" dirty="0" smtClean="0"/>
              <a:t>D)-Choice of AD in the </a:t>
            </a:r>
            <a:r>
              <a:rPr lang="en-US" sz="2800" b="1" dirty="0" err="1" smtClean="0"/>
              <a:t>medicallly</a:t>
            </a:r>
            <a:r>
              <a:rPr lang="en-US" sz="2800" b="1" dirty="0" smtClean="0"/>
              <a:t> ill people : Precautions ?</a:t>
            </a:r>
          </a:p>
          <a:p>
            <a:pPr algn="l" eaLnBrk="1" hangingPunct="1"/>
            <a:r>
              <a:rPr lang="en-US" sz="2800" b="1" dirty="0" smtClean="0"/>
              <a:t>E)-dealing with “psychiatric emergencies” in medically ill patients ( Alternate routes of drug </a:t>
            </a:r>
            <a:r>
              <a:rPr lang="en-US" sz="2800" b="1" dirty="0" err="1" smtClean="0"/>
              <a:t>adminstration</a:t>
            </a:r>
            <a:r>
              <a:rPr lang="en-US" sz="2800" b="1" dirty="0" smtClean="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solidFill>
            <a:schemeClr val="accent1">
              <a:lumMod val="40000"/>
              <a:lumOff val="60000"/>
            </a:schemeClr>
          </a:solidFill>
        </p:spPr>
        <p:txBody>
          <a:bodyPr>
            <a:normAutofit/>
          </a:bodyPr>
          <a:lstStyle/>
          <a:p>
            <a:pPr eaLnBrk="1" hangingPunct="1"/>
            <a:r>
              <a:rPr lang="en-US" sz="3600" b="1" dirty="0" smtClean="0">
                <a:solidFill>
                  <a:srgbClr val="FF0000"/>
                </a:solidFill>
              </a:rPr>
              <a:t>Principles of Drug-Drug Interactions</a:t>
            </a:r>
          </a:p>
        </p:txBody>
      </p:sp>
      <p:sp>
        <p:nvSpPr>
          <p:cNvPr id="38915" name="Rectangle 3"/>
          <p:cNvSpPr>
            <a:spLocks noGrp="1" noChangeArrowheads="1"/>
          </p:cNvSpPr>
          <p:nvPr>
            <p:ph type="body" idx="1"/>
          </p:nvPr>
        </p:nvSpPr>
        <p:spPr/>
        <p:txBody>
          <a:bodyPr/>
          <a:lstStyle/>
          <a:p>
            <a:pPr algn="l" eaLnBrk="1" hangingPunct="1">
              <a:lnSpc>
                <a:spcPct val="90000"/>
              </a:lnSpc>
              <a:buFontTx/>
              <a:buNone/>
            </a:pPr>
            <a:r>
              <a:rPr lang="en-US" sz="2800" dirty="0" smtClean="0">
                <a:solidFill>
                  <a:schemeClr val="tx2">
                    <a:lumMod val="60000"/>
                    <a:lumOff val="40000"/>
                  </a:schemeClr>
                </a:solidFill>
              </a:rPr>
              <a:t>A</a:t>
            </a:r>
            <a:r>
              <a:rPr lang="en-US" sz="2800" b="1" i="1" u="sng" dirty="0" smtClean="0">
                <a:solidFill>
                  <a:schemeClr val="tx2">
                    <a:lumMod val="60000"/>
                    <a:lumOff val="40000"/>
                  </a:schemeClr>
                </a:solidFill>
              </a:rPr>
              <a:t>)- PHARMACOKINETICS</a:t>
            </a:r>
            <a:r>
              <a:rPr lang="en-US" sz="2800" dirty="0" smtClean="0">
                <a:solidFill>
                  <a:schemeClr val="tx2">
                    <a:lumMod val="60000"/>
                    <a:lumOff val="40000"/>
                  </a:schemeClr>
                </a:solidFill>
              </a:rPr>
              <a:t> : (ADME)</a:t>
            </a:r>
          </a:p>
          <a:p>
            <a:pPr algn="l" eaLnBrk="1" hangingPunct="1">
              <a:lnSpc>
                <a:spcPct val="90000"/>
              </a:lnSpc>
              <a:buFontTx/>
              <a:buNone/>
            </a:pPr>
            <a:r>
              <a:rPr lang="en-US" sz="2800" dirty="0" smtClean="0"/>
              <a:t>1-Absorption</a:t>
            </a:r>
          </a:p>
          <a:p>
            <a:pPr algn="l" eaLnBrk="1" hangingPunct="1">
              <a:lnSpc>
                <a:spcPct val="90000"/>
              </a:lnSpc>
              <a:buFontTx/>
              <a:buNone/>
            </a:pPr>
            <a:r>
              <a:rPr lang="en-US" sz="2800" dirty="0" smtClean="0"/>
              <a:t>2-Distribution</a:t>
            </a:r>
          </a:p>
          <a:p>
            <a:pPr algn="l" eaLnBrk="1" hangingPunct="1">
              <a:lnSpc>
                <a:spcPct val="90000"/>
              </a:lnSpc>
              <a:buFontTx/>
              <a:buNone/>
            </a:pPr>
            <a:r>
              <a:rPr lang="en-US" sz="2800" dirty="0" smtClean="0"/>
              <a:t>3-Metabolism</a:t>
            </a:r>
          </a:p>
          <a:p>
            <a:pPr algn="l" eaLnBrk="1" hangingPunct="1">
              <a:lnSpc>
                <a:spcPct val="90000"/>
              </a:lnSpc>
              <a:buFontTx/>
              <a:buNone/>
            </a:pPr>
            <a:r>
              <a:rPr lang="en-US" sz="2800" dirty="0" smtClean="0"/>
              <a:t>4-Excretion/ Elimination</a:t>
            </a:r>
          </a:p>
          <a:p>
            <a:pPr algn="l" eaLnBrk="1" hangingPunct="1">
              <a:lnSpc>
                <a:spcPct val="90000"/>
              </a:lnSpc>
              <a:buFontTx/>
              <a:buNone/>
            </a:pPr>
            <a:r>
              <a:rPr lang="en-US" sz="2800" dirty="0" smtClean="0">
                <a:solidFill>
                  <a:schemeClr val="tx2">
                    <a:lumMod val="60000"/>
                    <a:lumOff val="40000"/>
                  </a:schemeClr>
                </a:solidFill>
              </a:rPr>
              <a:t>B)- </a:t>
            </a:r>
            <a:r>
              <a:rPr lang="en-US" sz="2800" b="1" i="1" u="sng" dirty="0" smtClean="0">
                <a:solidFill>
                  <a:schemeClr val="tx2">
                    <a:lumMod val="60000"/>
                    <a:lumOff val="40000"/>
                  </a:schemeClr>
                </a:solidFill>
              </a:rPr>
              <a:t>PHARMACODYNAMICS</a:t>
            </a:r>
            <a:r>
              <a:rPr lang="en-US" sz="2800" dirty="0" smtClean="0">
                <a:solidFill>
                  <a:schemeClr val="tx2">
                    <a:lumMod val="60000"/>
                    <a:lumOff val="40000"/>
                  </a:schemeClr>
                </a:solidFill>
              </a:rPr>
              <a:t> </a:t>
            </a:r>
          </a:p>
          <a:p>
            <a:pPr algn="l" eaLnBrk="1" hangingPunct="1">
              <a:lnSpc>
                <a:spcPct val="90000"/>
              </a:lnSpc>
              <a:buFontTx/>
              <a:buNone/>
            </a:pPr>
            <a:r>
              <a:rPr lang="en-US" sz="2800" dirty="0" smtClean="0"/>
              <a:t>1-Synergetic</a:t>
            </a:r>
          </a:p>
          <a:p>
            <a:pPr algn="l" eaLnBrk="1" hangingPunct="1">
              <a:lnSpc>
                <a:spcPct val="90000"/>
              </a:lnSpc>
              <a:buFontTx/>
              <a:buNone/>
            </a:pPr>
            <a:r>
              <a:rPr lang="en-US" sz="2800" dirty="0" smtClean="0"/>
              <a:t>2-Antagonistic</a:t>
            </a:r>
          </a:p>
          <a:p>
            <a:pPr algn="l" eaLnBrk="1" hangingPunct="1">
              <a:lnSpc>
                <a:spcPct val="90000"/>
              </a:lnSpc>
              <a:buFontTx/>
              <a:buNone/>
            </a:pPr>
            <a:r>
              <a:rPr lang="en-US" sz="2800" dirty="0" smtClean="0">
                <a:solidFill>
                  <a:schemeClr val="tx2">
                    <a:lumMod val="60000"/>
                    <a:lumOff val="40000"/>
                  </a:schemeClr>
                </a:solidFill>
              </a:rPr>
              <a:t>C)-</a:t>
            </a:r>
            <a:r>
              <a:rPr lang="en-US" sz="2800" b="1" i="1" u="sng" dirty="0" smtClean="0">
                <a:solidFill>
                  <a:schemeClr val="tx2">
                    <a:lumMod val="60000"/>
                    <a:lumOff val="40000"/>
                  </a:schemeClr>
                </a:solidFill>
              </a:rPr>
              <a:t>IDIO-SYNCRATIC</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Metabolism ?</a:t>
            </a:r>
          </a:p>
        </p:txBody>
      </p:sp>
      <p:graphicFrame>
        <p:nvGraphicFramePr>
          <p:cNvPr id="8195" name="Group 3"/>
          <p:cNvGraphicFramePr>
            <a:graphicFrameLocks noGrp="1"/>
          </p:cNvGraphicFramePr>
          <p:nvPr>
            <p:ph idx="1"/>
          </p:nvPr>
        </p:nvGraphicFramePr>
        <p:xfrm>
          <a:off x="457200" y="1219200"/>
          <a:ext cx="8229600" cy="5339080"/>
        </p:xfrm>
        <a:graphic>
          <a:graphicData uri="http://schemas.openxmlformats.org/drawingml/2006/table">
            <a:tbl>
              <a:tblPr rtl="1"/>
              <a:tblGrid>
                <a:gridCol w="3352800"/>
                <a:gridCol w="3200400"/>
                <a:gridCol w="1676400"/>
              </a:tblGrid>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charset="0"/>
                          <a:cs typeface="Arial" charset="0"/>
                        </a:rPr>
                        <a:t>Phase II Metabolism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charset="0"/>
                          <a:cs typeface="Arial" charset="0"/>
                        </a:rPr>
                        <a:t>Phase I Metabolism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2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Hepatic &amp; gut conjugation enzymes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Hepatic &amp; gut oxidation enzymes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definition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5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UGTs (uridine 5 diphosphate gluconosyltrasferases)    (1A &amp; 2B)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CYP enzymes mainly in gut &amp; liver                           ( 1A2,3A4, 2D6…)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Primary systems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4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-Sulfotransferases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-Methyltransferases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-MAO</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-Dehydrogenases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-Hydrolysis by esterases &amp; amidases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Secondary systems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2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Generally inactive ( except morphine &amp; codeine)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May be active or inactive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Metabolites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5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LORAZ,OXAZEP.,TEMAZ..,LAMOTR.,..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Most drugs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Examples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362200"/>
            <a:ext cx="8229600" cy="1143000"/>
          </a:xfrm>
          <a:solidFill>
            <a:schemeClr val="accent2">
              <a:lumMod val="60000"/>
              <a:lumOff val="40000"/>
            </a:schemeClr>
          </a:solidFill>
        </p:spPr>
        <p:txBody>
          <a:bodyPr>
            <a:normAutofit fontScale="90000"/>
          </a:bodyPr>
          <a:lstStyle/>
          <a:p>
            <a:r>
              <a:rPr lang="en-US" sz="4800" dirty="0" smtClean="0"/>
              <a:t> </a:t>
            </a:r>
            <a:r>
              <a:rPr lang="en-US" b="1" i="1" dirty="0" smtClean="0"/>
              <a:t>Psychopharmacology of Depression in the Various Medical Disorders </a:t>
            </a:r>
            <a:endParaRPr lang="en-US" dirty="0" smtClean="0"/>
          </a:p>
        </p:txBody>
      </p:sp>
      <p:sp>
        <p:nvSpPr>
          <p:cNvPr id="4" name="Content Placeholder 3"/>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solidFill>
            <a:schemeClr val="accent1">
              <a:lumMod val="40000"/>
              <a:lumOff val="60000"/>
            </a:schemeClr>
          </a:solidFill>
        </p:spPr>
        <p:txBody>
          <a:bodyPr/>
          <a:lstStyle/>
          <a:p>
            <a:pPr eaLnBrk="1" hangingPunct="1"/>
            <a:r>
              <a:rPr lang="en-US" b="1" dirty="0" smtClean="0">
                <a:solidFill>
                  <a:srgbClr val="FF0000"/>
                </a:solidFill>
              </a:rPr>
              <a:t>EXAMPLES</a:t>
            </a:r>
          </a:p>
        </p:txBody>
      </p:sp>
      <p:sp>
        <p:nvSpPr>
          <p:cNvPr id="45059" name="Rectangle 3"/>
          <p:cNvSpPr>
            <a:spLocks noGrp="1" noChangeArrowheads="1"/>
          </p:cNvSpPr>
          <p:nvPr>
            <p:ph type="body" idx="1"/>
          </p:nvPr>
        </p:nvSpPr>
        <p:spPr/>
        <p:txBody>
          <a:bodyPr/>
          <a:lstStyle/>
          <a:p>
            <a:pPr algn="l" eaLnBrk="1" hangingPunct="1">
              <a:lnSpc>
                <a:spcPct val="80000"/>
              </a:lnSpc>
            </a:pPr>
            <a:r>
              <a:rPr lang="en-US" sz="2400" b="1" dirty="0" smtClean="0"/>
              <a:t>GIT disorders          </a:t>
            </a:r>
          </a:p>
          <a:p>
            <a:pPr algn="l" eaLnBrk="1" hangingPunct="1">
              <a:lnSpc>
                <a:spcPct val="80000"/>
              </a:lnSpc>
            </a:pPr>
            <a:r>
              <a:rPr lang="en-US" sz="2400" b="1" dirty="0" smtClean="0"/>
              <a:t>Renal disorders       </a:t>
            </a:r>
          </a:p>
          <a:p>
            <a:pPr algn="l" eaLnBrk="1" hangingPunct="1">
              <a:lnSpc>
                <a:spcPct val="80000"/>
              </a:lnSpc>
            </a:pPr>
            <a:r>
              <a:rPr lang="en-US" sz="2400" b="1" dirty="0" smtClean="0"/>
              <a:t>CVS disorders         </a:t>
            </a:r>
          </a:p>
          <a:p>
            <a:pPr algn="l" eaLnBrk="1" hangingPunct="1">
              <a:lnSpc>
                <a:spcPct val="80000"/>
              </a:lnSpc>
            </a:pPr>
            <a:r>
              <a:rPr lang="en-US" sz="2400" b="1" dirty="0" smtClean="0"/>
              <a:t>Respiratory disorders</a:t>
            </a:r>
          </a:p>
          <a:p>
            <a:pPr algn="l" eaLnBrk="1" hangingPunct="1">
              <a:lnSpc>
                <a:spcPct val="80000"/>
              </a:lnSpc>
            </a:pPr>
            <a:r>
              <a:rPr lang="en-US" sz="2400" b="1" dirty="0" smtClean="0"/>
              <a:t>Oncology</a:t>
            </a:r>
          </a:p>
          <a:p>
            <a:pPr algn="l" eaLnBrk="1" hangingPunct="1">
              <a:lnSpc>
                <a:spcPct val="80000"/>
              </a:lnSpc>
            </a:pPr>
            <a:r>
              <a:rPr lang="en-US" sz="2400" b="1" dirty="0" smtClean="0"/>
              <a:t>CNS disorders</a:t>
            </a:r>
          </a:p>
          <a:p>
            <a:pPr algn="l" eaLnBrk="1" hangingPunct="1">
              <a:lnSpc>
                <a:spcPct val="80000"/>
              </a:lnSpc>
            </a:pPr>
            <a:r>
              <a:rPr lang="en-US" sz="2400" b="1" dirty="0" smtClean="0"/>
              <a:t>Endocrine &amp; metabolic disorders</a:t>
            </a:r>
          </a:p>
          <a:p>
            <a:pPr algn="l" eaLnBrk="1" hangingPunct="1">
              <a:lnSpc>
                <a:spcPct val="80000"/>
              </a:lnSpc>
            </a:pPr>
            <a:r>
              <a:rPr lang="en-US" sz="2400" b="1" dirty="0" smtClean="0"/>
              <a:t>Obstetrics &amp; </a:t>
            </a:r>
            <a:r>
              <a:rPr lang="en-US" sz="2400" b="1" dirty="0" err="1" smtClean="0"/>
              <a:t>Gynaecology</a:t>
            </a:r>
            <a:endParaRPr lang="en-US" sz="2400" b="1" dirty="0" smtClean="0"/>
          </a:p>
          <a:p>
            <a:pPr algn="l" eaLnBrk="1" hangingPunct="1">
              <a:lnSpc>
                <a:spcPct val="80000"/>
              </a:lnSpc>
            </a:pPr>
            <a:r>
              <a:rPr lang="en-US" sz="2400" b="1" dirty="0" smtClean="0"/>
              <a:t>Infectious diseases</a:t>
            </a:r>
          </a:p>
          <a:p>
            <a:pPr algn="l" eaLnBrk="1" hangingPunct="1">
              <a:lnSpc>
                <a:spcPct val="80000"/>
              </a:lnSpc>
            </a:pPr>
            <a:r>
              <a:rPr lang="en-US" sz="2400" b="1" dirty="0" smtClean="0"/>
              <a:t>Skin disorders</a:t>
            </a:r>
          </a:p>
          <a:p>
            <a:pPr algn="l" eaLnBrk="1" hangingPunct="1">
              <a:lnSpc>
                <a:spcPct val="80000"/>
              </a:lnSpc>
            </a:pPr>
            <a:r>
              <a:rPr lang="en-US" sz="2400" b="1" dirty="0" err="1" smtClean="0"/>
              <a:t>Reumatological</a:t>
            </a:r>
            <a:r>
              <a:rPr lang="en-US" sz="2400" b="1" dirty="0" smtClean="0"/>
              <a:t> disorders</a:t>
            </a:r>
          </a:p>
          <a:p>
            <a:pPr algn="l" eaLnBrk="1" hangingPunct="1">
              <a:lnSpc>
                <a:spcPct val="80000"/>
              </a:lnSpc>
            </a:pPr>
            <a:r>
              <a:rPr lang="en-US" sz="2400" b="1" dirty="0" smtClean="0"/>
              <a:t>Surgery, organ transplantation..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381000" y="2438400"/>
            <a:ext cx="8229600" cy="1143000"/>
          </a:xfrm>
          <a:solidFill>
            <a:schemeClr val="accent2">
              <a:lumMod val="60000"/>
              <a:lumOff val="40000"/>
            </a:schemeClr>
          </a:solidFill>
        </p:spPr>
        <p:txBody>
          <a:bodyPr>
            <a:normAutofit fontScale="90000"/>
          </a:bodyPr>
          <a:lstStyle/>
          <a:p>
            <a:pPr>
              <a:defRPr/>
            </a:pPr>
            <a:r>
              <a:rPr lang="en-US" b="1" i="1" u="sng" dirty="0"/>
              <a:t>Depression &amp; Liver Disease</a:t>
            </a:r>
            <a:br>
              <a:rPr lang="en-US" b="1" i="1" u="sng" dirty="0"/>
            </a:br>
            <a:endParaRPr lang="en-US" dirty="0" smtClean="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pPr eaLnBrk="1" hangingPunct="1">
              <a:defRPr/>
            </a:pPr>
            <a:r>
              <a:rPr lang="en-US" sz="4000" b="1" i="1" dirty="0" smtClean="0">
                <a:solidFill>
                  <a:srgbClr val="FF0000"/>
                </a:solidFill>
                <a:effectLst>
                  <a:outerShdw blurRad="38100" dist="38100" dir="2700000" algn="tl">
                    <a:srgbClr val="000000"/>
                  </a:outerShdw>
                </a:effectLst>
              </a:rPr>
              <a:t>Case Illustration Example</a:t>
            </a:r>
          </a:p>
        </p:txBody>
      </p:sp>
      <p:sp>
        <p:nvSpPr>
          <p:cNvPr id="47107" name="Rectangle 3"/>
          <p:cNvSpPr>
            <a:spLocks noGrp="1" noChangeArrowheads="1"/>
          </p:cNvSpPr>
          <p:nvPr>
            <p:ph type="body" idx="4294967295"/>
          </p:nvPr>
        </p:nvSpPr>
        <p:spPr/>
        <p:txBody>
          <a:bodyPr/>
          <a:lstStyle/>
          <a:p>
            <a:pPr algn="l" eaLnBrk="1" hangingPunct="1">
              <a:lnSpc>
                <a:spcPct val="90000"/>
              </a:lnSpc>
              <a:buFontTx/>
              <a:buNone/>
            </a:pPr>
            <a:r>
              <a:rPr lang="en-US" sz="2400" b="1" dirty="0" smtClean="0"/>
              <a:t>     A 42 year-old man has been accidentally discovered to have HCV , through routine blood test evaluation. Further investigations revealed an active hepatitis , with impaired liver function tests , which necessitated starting INF-alpha therapy.</a:t>
            </a:r>
          </a:p>
          <a:p>
            <a:pPr algn="l" eaLnBrk="1" hangingPunct="1">
              <a:lnSpc>
                <a:spcPct val="90000"/>
              </a:lnSpc>
              <a:buFontTx/>
              <a:buNone/>
            </a:pPr>
            <a:r>
              <a:rPr lang="en-US" sz="2400" b="1" dirty="0" smtClean="0"/>
              <a:t>     Shortly after, he went into moderately severe depression , with lack of interest &amp; death wishes , but the </a:t>
            </a:r>
            <a:r>
              <a:rPr lang="en-US" sz="2400" b="1" dirty="0" err="1" smtClean="0"/>
              <a:t>hepatologist</a:t>
            </a:r>
            <a:r>
              <a:rPr lang="en-US" sz="2400" b="1" dirty="0" smtClean="0"/>
              <a:t> advised not using any AD , as the liver condition was “critical” , according to his saying. The patient’s depression got worse ,to the extent of refusing treatment , with compelling suicidal thoughts , so , psychiatric consultation was requested.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normAutofit fontScale="90000"/>
          </a:bodyPr>
          <a:lstStyle/>
          <a:p>
            <a:pPr eaLnBrk="1" hangingPunct="1">
              <a:defRPr/>
            </a:pPr>
            <a:r>
              <a:rPr lang="en-US" sz="3600" b="1" i="1" u="sng" dirty="0" smtClean="0">
                <a:solidFill>
                  <a:srgbClr val="FF0000"/>
                </a:solidFill>
                <a:effectLst>
                  <a:outerShdw blurRad="38100" dist="38100" dir="2700000" algn="tl">
                    <a:srgbClr val="000000"/>
                  </a:outerShdw>
                </a:effectLst>
              </a:rPr>
              <a:t>Q1-The following is true about depression with INF therapy :</a:t>
            </a:r>
          </a:p>
        </p:txBody>
      </p:sp>
      <p:sp>
        <p:nvSpPr>
          <p:cNvPr id="48131" name="Rectangle 3"/>
          <p:cNvSpPr>
            <a:spLocks noGrp="1" noChangeArrowheads="1"/>
          </p:cNvSpPr>
          <p:nvPr>
            <p:ph type="body" idx="4294967295"/>
          </p:nvPr>
        </p:nvSpPr>
        <p:spPr/>
        <p:txBody>
          <a:bodyPr/>
          <a:lstStyle/>
          <a:p>
            <a:pPr algn="l" eaLnBrk="1" hangingPunct="1"/>
            <a:r>
              <a:rPr lang="en-US" b="1" dirty="0" smtClean="0"/>
              <a:t>A-It affects 10-50% of cases.</a:t>
            </a:r>
          </a:p>
          <a:p>
            <a:pPr algn="l" eaLnBrk="1" hangingPunct="1"/>
            <a:r>
              <a:rPr lang="en-US" b="1" dirty="0" smtClean="0"/>
              <a:t>B-It is the most common reason for discontinuation of INF-alpha therapy.</a:t>
            </a:r>
          </a:p>
          <a:p>
            <a:pPr algn="l" eaLnBrk="1" hangingPunct="1"/>
            <a:r>
              <a:rPr lang="en-US" b="1" dirty="0" smtClean="0"/>
              <a:t>C-It is much less reported with INF-beta.</a:t>
            </a:r>
          </a:p>
          <a:p>
            <a:pPr algn="l" eaLnBrk="1" hangingPunct="1"/>
            <a:r>
              <a:rPr lang="en-US" b="1" dirty="0" smtClean="0"/>
              <a:t>D-Prophylactic AD treatment may be beneficial.</a:t>
            </a:r>
          </a:p>
          <a:p>
            <a:pPr algn="l" eaLnBrk="1" hangingPunct="1"/>
            <a:r>
              <a:rPr lang="en-US" b="1" dirty="0" smtClean="0"/>
              <a:t>E-All of the above.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pPr eaLnBrk="1" hangingPunct="1">
              <a:defRPr/>
            </a:pPr>
            <a:r>
              <a:rPr lang="en-US" sz="3200" b="1" i="1" u="sng" dirty="0" smtClean="0">
                <a:solidFill>
                  <a:srgbClr val="FF0000"/>
                </a:solidFill>
                <a:effectLst>
                  <a:outerShdw blurRad="38100" dist="38100" dir="2700000" algn="tl">
                    <a:srgbClr val="000000"/>
                  </a:outerShdw>
                </a:effectLst>
              </a:rPr>
              <a:t>Q2-The mechanism of INF-alpha induced depression is possibly related to :</a:t>
            </a:r>
          </a:p>
        </p:txBody>
      </p:sp>
      <p:sp>
        <p:nvSpPr>
          <p:cNvPr id="49155" name="Rectangle 3"/>
          <p:cNvSpPr>
            <a:spLocks noGrp="1" noChangeArrowheads="1"/>
          </p:cNvSpPr>
          <p:nvPr>
            <p:ph type="body" idx="4294967295"/>
          </p:nvPr>
        </p:nvSpPr>
        <p:spPr/>
        <p:txBody>
          <a:bodyPr/>
          <a:lstStyle/>
          <a:p>
            <a:pPr algn="l" eaLnBrk="1" hangingPunct="1">
              <a:lnSpc>
                <a:spcPct val="90000"/>
              </a:lnSpc>
            </a:pPr>
            <a:r>
              <a:rPr lang="en-US" b="1" dirty="0" smtClean="0"/>
              <a:t>A-activating “</a:t>
            </a:r>
            <a:r>
              <a:rPr lang="en-US" b="1" dirty="0" err="1" smtClean="0"/>
              <a:t>kynurenine</a:t>
            </a:r>
            <a:r>
              <a:rPr lang="en-US" b="1" dirty="0" smtClean="0"/>
              <a:t> pathway” , concurrent to 5HT synthesis.</a:t>
            </a:r>
          </a:p>
          <a:p>
            <a:pPr algn="l" eaLnBrk="1" hangingPunct="1">
              <a:lnSpc>
                <a:spcPct val="90000"/>
              </a:lnSpc>
            </a:pPr>
            <a:r>
              <a:rPr lang="en-US" b="1" dirty="0" smtClean="0"/>
              <a:t>B-decreasing CNS tryptophan level, by disrupting mechanism of its transport across BBB.</a:t>
            </a:r>
          </a:p>
          <a:p>
            <a:pPr algn="l" eaLnBrk="1" hangingPunct="1">
              <a:lnSpc>
                <a:spcPct val="90000"/>
              </a:lnSpc>
            </a:pPr>
            <a:r>
              <a:rPr lang="en-US" b="1" dirty="0" smtClean="0"/>
              <a:t>C-disruption of immune response mediated by a variety of cytokines.</a:t>
            </a:r>
          </a:p>
          <a:p>
            <a:pPr algn="l" eaLnBrk="1" hangingPunct="1">
              <a:lnSpc>
                <a:spcPct val="90000"/>
              </a:lnSpc>
            </a:pPr>
            <a:r>
              <a:rPr lang="en-US" b="1" dirty="0" smtClean="0"/>
              <a:t>D-associated “hypothyroidism”.</a:t>
            </a:r>
          </a:p>
          <a:p>
            <a:pPr algn="l" eaLnBrk="1" hangingPunct="1">
              <a:lnSpc>
                <a:spcPct val="90000"/>
              </a:lnSpc>
            </a:pPr>
            <a:r>
              <a:rPr lang="en-US" b="1" dirty="0" smtClean="0"/>
              <a:t>E-all of the above.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457200" y="-227013"/>
            <a:ext cx="8229600" cy="1141413"/>
          </a:xfrm>
          <a:solidFill>
            <a:schemeClr val="accent6">
              <a:lumMod val="40000"/>
              <a:lumOff val="60000"/>
            </a:schemeClr>
          </a:solidFill>
          <a:ln>
            <a:solidFill>
              <a:srgbClr val="FF0000"/>
            </a:solidFill>
          </a:ln>
        </p:spPr>
        <p:txBody>
          <a:bodyPr/>
          <a:lstStyle/>
          <a:p>
            <a:pPr eaLnBrk="1" hangingPunct="1">
              <a:defRPr/>
            </a:pPr>
            <a:r>
              <a:rPr lang="en-US" sz="3200" b="1" dirty="0" err="1" smtClean="0">
                <a:effectLst>
                  <a:outerShdw blurRad="38100" dist="38100" dir="2700000" algn="tl">
                    <a:srgbClr val="000000"/>
                  </a:outerShdw>
                </a:effectLst>
              </a:rPr>
              <a:t>Psychotropics</a:t>
            </a:r>
            <a:r>
              <a:rPr lang="en-US" sz="3200" b="1" dirty="0" smtClean="0">
                <a:effectLst>
                  <a:outerShdw blurRad="38100" dist="38100" dir="2700000" algn="tl">
                    <a:srgbClr val="000000"/>
                  </a:outerShdw>
                </a:effectLst>
              </a:rPr>
              <a:t> in hepatic insufficiency</a:t>
            </a:r>
          </a:p>
        </p:txBody>
      </p:sp>
      <p:graphicFrame>
        <p:nvGraphicFramePr>
          <p:cNvPr id="32771" name="Group 3"/>
          <p:cNvGraphicFramePr>
            <a:graphicFrameLocks noGrp="1"/>
          </p:cNvGraphicFramePr>
          <p:nvPr>
            <p:ph idx="4294967295"/>
          </p:nvPr>
        </p:nvGraphicFramePr>
        <p:xfrm>
          <a:off x="381000" y="990600"/>
          <a:ext cx="8229600" cy="5900485"/>
        </p:xfrm>
        <a:graphic>
          <a:graphicData uri="http://schemas.openxmlformats.org/drawingml/2006/table">
            <a:tbl>
              <a:tblPr/>
              <a:tblGrid>
                <a:gridCol w="2133600"/>
                <a:gridCol w="6096000"/>
              </a:tblGrid>
              <a:tr h="63023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chemeClr val="tx1"/>
                          </a:solidFill>
                          <a:effectLst/>
                          <a:latin typeface="Arial" pitchFamily="34" charset="0"/>
                          <a:cs typeface="Arial" pitchFamily="34"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chemeClr val="tx1"/>
                          </a:solidFill>
                          <a:effectLst/>
                          <a:latin typeface="Arial" pitchFamily="34" charset="0"/>
                          <a:cs typeface="Arial" pitchFamily="34" charset="0"/>
                        </a:rPr>
                        <a:t>PRECAUTIONS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r h="9334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Anti-depressants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-SSRI : decrease dose (50%) , longer intervals, SER, ESCITAL,….</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-decrease VEN. By 50% , not for DESVEN…, also, decrease BUPROB.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-TCA,TRAZ, MRZ : with caution, but no dosing guidelines</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-AVOID : MAOIs,DULOX,NEFAZ,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371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Conventional APs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-AVOID : phenothiazines</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-Butyrophenones : no specific dose recommendations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18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AAPs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-Dose reduction : QUET,RISP</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-Caution, but no dose adjustment : ARZ,OLZ,ZIPRA,..</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-PALIPER.: renally excreted</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-NOT RECOMMENDED : CLZ, ILOPER.,…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278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Anxiolytics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-1</a:t>
                      </a:r>
                      <a:r>
                        <a:rPr kumimoji="0" lang="en-US" sz="1200" b="1" i="0" u="none" strike="noStrike" cap="none" normalizeH="0" baseline="30000" smtClean="0">
                          <a:ln>
                            <a:noFill/>
                          </a:ln>
                          <a:solidFill>
                            <a:schemeClr val="tx1"/>
                          </a:solidFill>
                          <a:effectLst/>
                          <a:latin typeface="Arial" pitchFamily="34" charset="0"/>
                          <a:cs typeface="Arial" pitchFamily="34" charset="0"/>
                        </a:rPr>
                        <a:t>st</a:t>
                      </a:r>
                      <a:r>
                        <a:rPr kumimoji="0" lang="en-US" sz="1200" b="1" i="0" u="none" strike="noStrike" cap="none" normalizeH="0" baseline="0" smtClean="0">
                          <a:ln>
                            <a:noFill/>
                          </a:ln>
                          <a:solidFill>
                            <a:schemeClr val="tx1"/>
                          </a:solidFill>
                          <a:effectLst/>
                          <a:latin typeface="Arial" pitchFamily="34" charset="0"/>
                          <a:cs typeface="Arial" pitchFamily="34" charset="0"/>
                        </a:rPr>
                        <a:t> Choice : metabolism by conjugation (LORA, OXAZEP,..)</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-AVOID : Long or intermediate acting ( DIAZ,CLONAZ,..) , RAMELTEON..</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-Dose reduction : ALPRA, Z-hypnotics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437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Mood Stabilizers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-AVOID : CZ , VALPR,..</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-Renal excretion : Li, GABAPENT.,…</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-Dose reduction : LAMOT,..     &amp; No dose recommendation : OXC,TOPI,..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Cognitive enhancers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-Primarily renal excretion : MEMANT.,,</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-USE WITH CAUTION : GALANTAM.,&gt; DONAP., &amp; RIVASTIG.,…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Psychostimulants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-ATOMOXET., use with caution / MODAF.,decrease dose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Parentral drugs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-Use : short BZ , HALOP., OLZ…/ Avoid : long Bz, phenothiazines…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solidFill>
            <a:schemeClr val="accent2">
              <a:lumMod val="20000"/>
              <a:lumOff val="80000"/>
            </a:schemeClr>
          </a:solidFill>
          <a:ln>
            <a:solidFill>
              <a:srgbClr val="FF0000"/>
            </a:solidFill>
          </a:ln>
        </p:spPr>
        <p:txBody>
          <a:bodyPr/>
          <a:lstStyle/>
          <a:p>
            <a:pPr eaLnBrk="1" hangingPunct="1">
              <a:defRPr/>
            </a:pPr>
            <a:r>
              <a:rPr lang="en-US" sz="3200" b="1" dirty="0" smtClean="0">
                <a:effectLst>
                  <a:outerShdw blurRad="38100" dist="38100" dir="2700000" algn="tl">
                    <a:srgbClr val="000000"/>
                  </a:outerShdw>
                </a:effectLst>
              </a:rPr>
              <a:t>GIT Adverse Effects of </a:t>
            </a:r>
            <a:r>
              <a:rPr lang="en-US" sz="3200" b="1" dirty="0" err="1" smtClean="0">
                <a:effectLst>
                  <a:outerShdw blurRad="38100" dist="38100" dir="2700000" algn="tl">
                    <a:srgbClr val="000000"/>
                  </a:outerShdw>
                </a:effectLst>
              </a:rPr>
              <a:t>Psychotropics</a:t>
            </a:r>
            <a:endParaRPr lang="en-US" sz="3200" b="1" dirty="0" smtClean="0">
              <a:effectLst>
                <a:outerShdw blurRad="38100" dist="38100" dir="2700000" algn="tl">
                  <a:srgbClr val="000000"/>
                </a:outerShdw>
              </a:effectLst>
            </a:endParaRPr>
          </a:p>
        </p:txBody>
      </p:sp>
      <p:graphicFrame>
        <p:nvGraphicFramePr>
          <p:cNvPr id="33795" name="Group 3"/>
          <p:cNvGraphicFramePr>
            <a:graphicFrameLocks noGrp="1"/>
          </p:cNvGraphicFramePr>
          <p:nvPr>
            <p:ph idx="4294967295"/>
          </p:nvPr>
        </p:nvGraphicFramePr>
        <p:xfrm>
          <a:off x="457200" y="1600200"/>
          <a:ext cx="8229600" cy="4702811"/>
        </p:xfrm>
        <a:graphic>
          <a:graphicData uri="http://schemas.openxmlformats.org/drawingml/2006/table">
            <a:tbl>
              <a:tblPr/>
              <a:tblGrid>
                <a:gridCol w="1752600"/>
                <a:gridCol w="6477000"/>
              </a:tblGrid>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Class</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EFFECT</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Anti-depressants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-SSRIs , SNRIs : nausea , vomiting../  UPPER GIT BLEEDING with SSRIs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-MRZ : constipation, increased appetite…, drug induced pancreatitis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-TCA : constipation , colonic toxicity, pseudo-obstruction..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APs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chemeClr val="tx1"/>
                          </a:solidFill>
                          <a:effectLst/>
                          <a:latin typeface="Arial" pitchFamily="34" charset="0"/>
                          <a:cs typeface="Arial" pitchFamily="34" charset="0"/>
                        </a:rPr>
                        <a:t>-phenothiazines : dry mouth, constip., cholestasis..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chemeClr val="tx1"/>
                          </a:solidFill>
                          <a:effectLst/>
                          <a:latin typeface="Arial" pitchFamily="34" charset="0"/>
                          <a:cs typeface="Arial" pitchFamily="34" charset="0"/>
                        </a:rPr>
                        <a:t>-CLZ : salivation…    /    Others :less , AP induced pancreatitis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Sedatives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-zopiclone &amp; Eszopiclone : bitter taste, dry mouth , nausea..</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-zolpidem : nausea, dyspepsia..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Anti-cholinergic for EPS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Dry mouth , constipation,..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Mood stabilizers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200" b="1" i="0" u="none" strike="noStrike" cap="none" normalizeH="0" baseline="0" smtClean="0">
                          <a:ln>
                            <a:noFill/>
                          </a:ln>
                          <a:solidFill>
                            <a:schemeClr val="tx1"/>
                          </a:solidFill>
                          <a:effectLst/>
                          <a:latin typeface="Arial" pitchFamily="34" charset="0"/>
                          <a:cs typeface="Arial" pitchFamily="34" charset="0"/>
                        </a:rPr>
                        <a:t>LI : nausea, vomiting , diarrhea..</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200" b="1" i="0" u="none" strike="noStrike" cap="none" normalizeH="0" baseline="0" smtClean="0">
                          <a:ln>
                            <a:noFill/>
                          </a:ln>
                          <a:solidFill>
                            <a:schemeClr val="tx1"/>
                          </a:solidFill>
                          <a:effectLst/>
                          <a:latin typeface="Arial" pitchFamily="34" charset="0"/>
                          <a:cs typeface="Arial" pitchFamily="34" charset="0"/>
                        </a:rPr>
                        <a:t>Cz &amp; VAL : nausea, vomiting ,diarrhea, hepato-toxicity..</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200" b="1" i="0" u="none" strike="noStrike" cap="none" normalizeH="0" baseline="0" smtClean="0">
                          <a:ln>
                            <a:noFill/>
                          </a:ln>
                          <a:solidFill>
                            <a:schemeClr val="tx1"/>
                          </a:solidFill>
                          <a:effectLst/>
                          <a:latin typeface="Arial" pitchFamily="34" charset="0"/>
                          <a:cs typeface="Arial" pitchFamily="34" charset="0"/>
                        </a:rPr>
                        <a:t>-LAMOTR., OXC : nausea , vomiting diarrhea.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Cognitive enhancers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-Nausea, vomiting ,  diarrhea, anorexia ( more in RIVASIG.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-Memantine : constipation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Psychostimulant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-ATOMOXET., MODAFINIL : nausea ,dry mouth , anorexia..</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cs typeface="Arial" pitchFamily="34" charset="0"/>
                        </a:rPr>
                        <a:t>-Amphetamines : stomachache , anorexia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solidFill>
            <a:schemeClr val="accent2">
              <a:lumMod val="40000"/>
              <a:lumOff val="60000"/>
            </a:schemeClr>
          </a:solidFill>
          <a:ln>
            <a:solidFill>
              <a:srgbClr val="FF0000"/>
            </a:solidFill>
          </a:ln>
        </p:spPr>
        <p:txBody>
          <a:bodyPr/>
          <a:lstStyle/>
          <a:p>
            <a:pPr eaLnBrk="1" hangingPunct="1">
              <a:defRPr/>
            </a:pPr>
            <a:r>
              <a:rPr lang="en-US" sz="3200" b="1" dirty="0" smtClean="0">
                <a:effectLst>
                  <a:outerShdw blurRad="38100" dist="38100" dir="2700000" algn="tl">
                    <a:srgbClr val="000000"/>
                  </a:outerShdw>
                </a:effectLst>
              </a:rPr>
              <a:t>Psychiatric Side Effects of GIT Drugs</a:t>
            </a:r>
          </a:p>
        </p:txBody>
      </p:sp>
      <p:graphicFrame>
        <p:nvGraphicFramePr>
          <p:cNvPr id="34819" name="Group 3"/>
          <p:cNvGraphicFramePr>
            <a:graphicFrameLocks noGrp="1"/>
          </p:cNvGraphicFramePr>
          <p:nvPr>
            <p:ph idx="4294967295"/>
          </p:nvPr>
        </p:nvGraphicFramePr>
        <p:xfrm>
          <a:off x="457200" y="1600200"/>
          <a:ext cx="8229600" cy="4514853"/>
        </p:xfrm>
        <a:graphic>
          <a:graphicData uri="http://schemas.openxmlformats.org/drawingml/2006/table">
            <a:tbl>
              <a:tblPr/>
              <a:tblGrid>
                <a:gridCol w="2057400"/>
                <a:gridCol w="6172200"/>
              </a:tblGrid>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Example</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EFFECT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52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Steroids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Mania , psychosis , anxiety , depression…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H2 Antagonists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Headache , dizziness , malaize , nervousness…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Irritable Bowel Drugs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Dizziness, blurred vision , confusion &amp; excitementin the elderly…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Proton Pump Inhibitors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(omperazole, pantoprazole,,) : dizziness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Anti-diarrheal Agents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Lethargy , sedation ,confusion…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Anti-emetics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Dizziness , ataxia , convulsions , confusion, headache , EPS, sleep disturbance..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Sulfasalazine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Headache , anorexia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Others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e.g.colchicine , salazopyrine, Interferon,…..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solidFill>
            <a:schemeClr val="accent2">
              <a:lumMod val="40000"/>
              <a:lumOff val="60000"/>
            </a:schemeClr>
          </a:solidFill>
          <a:ln>
            <a:solidFill>
              <a:srgbClr val="FF0000"/>
            </a:solidFill>
          </a:ln>
        </p:spPr>
        <p:txBody>
          <a:bodyPr/>
          <a:lstStyle/>
          <a:p>
            <a:pPr eaLnBrk="1" hangingPunct="1">
              <a:defRPr/>
            </a:pPr>
            <a:r>
              <a:rPr lang="en-US" sz="3200" b="1" dirty="0" smtClean="0">
                <a:effectLst>
                  <a:outerShdw blurRad="38100" dist="38100" dir="2700000" algn="tl">
                    <a:srgbClr val="000000"/>
                  </a:outerShdw>
                </a:effectLst>
              </a:rPr>
              <a:t>GIT Drug-Psychotropic Drug Interactions</a:t>
            </a:r>
          </a:p>
        </p:txBody>
      </p:sp>
      <p:graphicFrame>
        <p:nvGraphicFramePr>
          <p:cNvPr id="35843" name="Group 3"/>
          <p:cNvGraphicFramePr>
            <a:graphicFrameLocks noGrp="1"/>
          </p:cNvGraphicFramePr>
          <p:nvPr>
            <p:ph idx="4294967295"/>
          </p:nvPr>
        </p:nvGraphicFramePr>
        <p:xfrm>
          <a:off x="457200" y="1600200"/>
          <a:ext cx="8229600" cy="4616134"/>
        </p:xfrm>
        <a:graphic>
          <a:graphicData uri="http://schemas.openxmlformats.org/drawingml/2006/table">
            <a:tbl>
              <a:tblPr/>
              <a:tblGrid>
                <a:gridCol w="2057400"/>
                <a:gridCol w="2209800"/>
                <a:gridCol w="3962400"/>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GIT drug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Mechanism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Effect on psychotropic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r>
              <a:tr h="731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Antacids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Increased gastric ph, delayed gastric emptying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-decreased drug absorption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-na bicab., may increase renal excretion of lithium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Cimetidine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Inhibits 1A2,3A4, 2D6..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Decrease psychotropic dose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Anti-darrheal agents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Drug binding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May reduce absorption ( make a gap of 2-3 hours)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Anti- spasmodics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Additive anti-cholinergic effect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Increased risk of delirium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Anti-emetics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Qt PROLONGATION &amp; Da antagonism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INCREASED RISK OFARRHYTHMIA &amp; EPS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Steroids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Induce 3A4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Decreased level of psychotropics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Nabilone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Additive sympatho-mimetic effect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Tachy-cardia &amp; cardiotoxicity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Tegaserod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Inhibits 1A2  &amp; 2D6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cs typeface="Arial" pitchFamily="34" charset="0"/>
                        </a:rPr>
                        <a:t>Increased drug level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a:solidFill>
            <a:schemeClr val="accent2">
              <a:lumMod val="60000"/>
              <a:lumOff val="40000"/>
            </a:schemeClr>
          </a:solidFill>
        </p:spPr>
        <p:txBody>
          <a:bodyPr>
            <a:normAutofit fontScale="90000"/>
          </a:bodyPr>
          <a:lstStyle/>
          <a:p>
            <a:r>
              <a:rPr lang="en-US" b="1" i="1" u="sng" dirty="0" smtClean="0"/>
              <a:t>Depression in relation to</a:t>
            </a:r>
            <a:br>
              <a:rPr lang="en-US" b="1" i="1" u="sng" dirty="0" smtClean="0"/>
            </a:br>
            <a:r>
              <a:rPr lang="en-US" b="1" i="1" u="sng" dirty="0" smtClean="0"/>
              <a:t> Diabetes Mellitus</a:t>
            </a:r>
            <a:endParaRPr lang="en-US" i="1" u="sng"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solidFill>
            <a:schemeClr val="accent1">
              <a:lumMod val="40000"/>
              <a:lumOff val="60000"/>
            </a:schemeClr>
          </a:solidFill>
        </p:spPr>
        <p:txBody>
          <a:bodyPr>
            <a:normAutofit/>
          </a:bodyPr>
          <a:lstStyle/>
          <a:p>
            <a:r>
              <a:rPr lang="en-US" sz="3200" b="1" dirty="0" smtClean="0"/>
              <a:t>Depression in relation to Diabetes Mellitus</a:t>
            </a:r>
          </a:p>
        </p:txBody>
      </p:sp>
      <p:sp>
        <p:nvSpPr>
          <p:cNvPr id="55299" name="Rectangle 3"/>
          <p:cNvSpPr>
            <a:spLocks noGrp="1" noChangeArrowheads="1"/>
          </p:cNvSpPr>
          <p:nvPr>
            <p:ph type="body" idx="1"/>
          </p:nvPr>
        </p:nvSpPr>
        <p:spPr/>
        <p:txBody>
          <a:bodyPr/>
          <a:lstStyle/>
          <a:p>
            <a:pPr algn="l">
              <a:lnSpc>
                <a:spcPct val="80000"/>
              </a:lnSpc>
            </a:pPr>
            <a:r>
              <a:rPr lang="en-US" b="1" i="1" u="sng" dirty="0" smtClean="0">
                <a:solidFill>
                  <a:srgbClr val="FF0000"/>
                </a:solidFill>
              </a:rPr>
              <a:t>Prevalence of depression in diabetics </a:t>
            </a:r>
            <a:r>
              <a:rPr lang="en-US" dirty="0" smtClean="0">
                <a:solidFill>
                  <a:srgbClr val="FF0000"/>
                </a:solidFill>
              </a:rPr>
              <a:t>               </a:t>
            </a:r>
            <a:r>
              <a:rPr lang="en-US" dirty="0" smtClean="0"/>
              <a:t>-15-30%</a:t>
            </a:r>
          </a:p>
          <a:p>
            <a:pPr algn="l">
              <a:lnSpc>
                <a:spcPct val="80000"/>
              </a:lnSpc>
            </a:pPr>
            <a:r>
              <a:rPr lang="en-US" b="1" i="1" u="sng" dirty="0" smtClean="0">
                <a:solidFill>
                  <a:srgbClr val="FF0000"/>
                </a:solidFill>
              </a:rPr>
              <a:t>Types of depression </a:t>
            </a:r>
            <a:r>
              <a:rPr lang="en-US" dirty="0" smtClean="0">
                <a:solidFill>
                  <a:srgbClr val="FF0000"/>
                </a:solidFill>
              </a:rPr>
              <a:t>:</a:t>
            </a:r>
          </a:p>
          <a:p>
            <a:pPr algn="l">
              <a:lnSpc>
                <a:spcPct val="80000"/>
              </a:lnSpc>
              <a:buFontTx/>
              <a:buNone/>
            </a:pPr>
            <a:r>
              <a:rPr lang="en-US" dirty="0" smtClean="0"/>
              <a:t>   -MDD, </a:t>
            </a:r>
            <a:r>
              <a:rPr lang="en-US" dirty="0" err="1" smtClean="0"/>
              <a:t>Dysthymic,Mixed</a:t>
            </a:r>
            <a:r>
              <a:rPr lang="en-US" dirty="0" smtClean="0"/>
              <a:t> Anxiety depression...</a:t>
            </a:r>
          </a:p>
          <a:p>
            <a:pPr algn="l">
              <a:lnSpc>
                <a:spcPct val="80000"/>
              </a:lnSpc>
            </a:pPr>
            <a:r>
              <a:rPr lang="en-US" b="1" i="1" u="sng" dirty="0" smtClean="0">
                <a:solidFill>
                  <a:srgbClr val="FF0000"/>
                </a:solidFill>
              </a:rPr>
              <a:t>Possible </a:t>
            </a:r>
            <a:r>
              <a:rPr lang="en-US" b="1" i="1" u="sng" dirty="0" err="1" smtClean="0">
                <a:solidFill>
                  <a:srgbClr val="FF0000"/>
                </a:solidFill>
              </a:rPr>
              <a:t>aetiology</a:t>
            </a:r>
            <a:r>
              <a:rPr lang="en-US" dirty="0" smtClean="0">
                <a:solidFill>
                  <a:srgbClr val="FF0000"/>
                </a:solidFill>
              </a:rPr>
              <a:t> :</a:t>
            </a:r>
          </a:p>
          <a:p>
            <a:pPr algn="l">
              <a:lnSpc>
                <a:spcPct val="80000"/>
              </a:lnSpc>
              <a:buFontTx/>
              <a:buNone/>
            </a:pPr>
            <a:r>
              <a:rPr lang="en-US" dirty="0" smtClean="0"/>
              <a:t>  1-biological : role of glucose in the brain?</a:t>
            </a:r>
          </a:p>
          <a:p>
            <a:pPr algn="l">
              <a:lnSpc>
                <a:spcPct val="80000"/>
              </a:lnSpc>
              <a:buFontTx/>
              <a:buNone/>
            </a:pPr>
            <a:r>
              <a:rPr lang="en-US" dirty="0" smtClean="0"/>
              <a:t>                       relation to Alzheimer Dis.</a:t>
            </a:r>
          </a:p>
          <a:p>
            <a:pPr algn="l">
              <a:lnSpc>
                <a:spcPct val="80000"/>
              </a:lnSpc>
              <a:buFontTx/>
              <a:buNone/>
            </a:pPr>
            <a:r>
              <a:rPr lang="en-US" dirty="0" smtClean="0"/>
              <a:t>  2-Psychological or psycho-social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solidFill>
            <a:schemeClr val="accent1">
              <a:lumMod val="40000"/>
              <a:lumOff val="60000"/>
            </a:schemeClr>
          </a:solidFill>
        </p:spPr>
        <p:txBody>
          <a:bodyPr>
            <a:normAutofit/>
          </a:bodyPr>
          <a:lstStyle/>
          <a:p>
            <a:r>
              <a:rPr lang="en-US" sz="3200" b="1" dirty="0" smtClean="0"/>
              <a:t>Depression in relation to Diabetes Mellitus</a:t>
            </a:r>
          </a:p>
        </p:txBody>
      </p:sp>
      <p:sp>
        <p:nvSpPr>
          <p:cNvPr id="56323" name="Rectangle 3"/>
          <p:cNvSpPr>
            <a:spLocks noGrp="1" noChangeArrowheads="1"/>
          </p:cNvSpPr>
          <p:nvPr>
            <p:ph type="body" idx="1"/>
          </p:nvPr>
        </p:nvSpPr>
        <p:spPr/>
        <p:txBody>
          <a:bodyPr/>
          <a:lstStyle/>
          <a:p>
            <a:pPr algn="l"/>
            <a:r>
              <a:rPr lang="en-US" sz="2800" b="1" i="1" u="sng" dirty="0" smtClean="0">
                <a:solidFill>
                  <a:srgbClr val="FF0000"/>
                </a:solidFill>
              </a:rPr>
              <a:t>Effect of Depression on Diabetic course</a:t>
            </a:r>
            <a:r>
              <a:rPr lang="en-US" dirty="0" smtClean="0">
                <a:solidFill>
                  <a:srgbClr val="FF0000"/>
                </a:solidFill>
              </a:rPr>
              <a:t> </a:t>
            </a:r>
            <a:r>
              <a:rPr lang="en-US" dirty="0" smtClean="0"/>
              <a:t>:</a:t>
            </a:r>
          </a:p>
          <a:p>
            <a:pPr algn="l">
              <a:buFontTx/>
              <a:buNone/>
            </a:pPr>
            <a:r>
              <a:rPr lang="en-US" dirty="0" smtClean="0"/>
              <a:t>    1-Diabetic control ?</a:t>
            </a:r>
          </a:p>
          <a:p>
            <a:pPr algn="l">
              <a:buFontTx/>
              <a:buNone/>
            </a:pPr>
            <a:r>
              <a:rPr lang="en-US" dirty="0" smtClean="0"/>
              <a:t>    2-Diabetic complications ?</a:t>
            </a:r>
          </a:p>
          <a:p>
            <a:pPr algn="l">
              <a:buFontTx/>
              <a:buNone/>
            </a:pPr>
            <a:r>
              <a:rPr lang="en-US" dirty="0" smtClean="0"/>
              <a:t>    3-Increased vascular risk &amp; Dementia ?</a:t>
            </a:r>
          </a:p>
          <a:p>
            <a:pPr algn="l">
              <a:buFontTx/>
              <a:buNone/>
            </a:pPr>
            <a:r>
              <a:rPr lang="en-US" dirty="0" smtClean="0"/>
              <a:t>    4-Increased sexual dysfunction?</a:t>
            </a:r>
          </a:p>
          <a:p>
            <a:pPr algn="l">
              <a:buFontTx/>
              <a:buNone/>
            </a:pPr>
            <a:r>
              <a:rPr lang="en-US" dirty="0" smtClean="0"/>
              <a:t>    5-More </a:t>
            </a:r>
            <a:r>
              <a:rPr lang="en-US" dirty="0" smtClean="0"/>
              <a:t>impairment </a:t>
            </a:r>
            <a:r>
              <a:rPr lang="en-US" dirty="0" smtClean="0"/>
              <a:t>in </a:t>
            </a:r>
            <a:r>
              <a:rPr lang="en-US" dirty="0" err="1" smtClean="0"/>
              <a:t>QoL</a:t>
            </a:r>
            <a:r>
              <a:rPr lang="en-US" dirty="0" smtClean="0"/>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solidFill>
            <a:schemeClr val="accent1">
              <a:lumMod val="40000"/>
              <a:lumOff val="60000"/>
            </a:schemeClr>
          </a:solidFill>
        </p:spPr>
        <p:txBody>
          <a:bodyPr>
            <a:normAutofit/>
          </a:bodyPr>
          <a:lstStyle/>
          <a:p>
            <a:r>
              <a:rPr lang="en-US" sz="3200" b="1" dirty="0" smtClean="0"/>
              <a:t>Depression in relation to Diabetes Mellitus</a:t>
            </a:r>
          </a:p>
        </p:txBody>
      </p:sp>
      <p:sp>
        <p:nvSpPr>
          <p:cNvPr id="57347" name="Rectangle 3"/>
          <p:cNvSpPr>
            <a:spLocks noGrp="1" noChangeArrowheads="1"/>
          </p:cNvSpPr>
          <p:nvPr>
            <p:ph type="body" idx="1"/>
          </p:nvPr>
        </p:nvSpPr>
        <p:spPr/>
        <p:txBody>
          <a:bodyPr/>
          <a:lstStyle/>
          <a:p>
            <a:pPr algn="l"/>
            <a:r>
              <a:rPr lang="en-US" b="1" i="1" u="sng" dirty="0" smtClean="0">
                <a:solidFill>
                  <a:srgbClr val="FF0000"/>
                </a:solidFill>
              </a:rPr>
              <a:t>Anti-diabetic drugs &amp; depression </a:t>
            </a:r>
            <a:r>
              <a:rPr lang="en-US" dirty="0" smtClean="0">
                <a:solidFill>
                  <a:srgbClr val="FF0000"/>
                </a:solidFill>
              </a:rPr>
              <a:t>:</a:t>
            </a:r>
          </a:p>
          <a:p>
            <a:pPr algn="l">
              <a:buFontTx/>
              <a:buNone/>
            </a:pPr>
            <a:r>
              <a:rPr lang="en-US" dirty="0" smtClean="0"/>
              <a:t>   -Possible anti-depressant effect ? (APA, may 2011)</a:t>
            </a:r>
          </a:p>
          <a:p>
            <a:pPr algn="l"/>
            <a:r>
              <a:rPr lang="en-US" b="1" i="1" u="sng" dirty="0" smtClean="0">
                <a:solidFill>
                  <a:srgbClr val="FF0000"/>
                </a:solidFill>
              </a:rPr>
              <a:t>Anti-depressants &amp; diabetes mellitus</a:t>
            </a:r>
            <a:r>
              <a:rPr lang="en-US" dirty="0" smtClean="0">
                <a:solidFill>
                  <a:srgbClr val="FF0000"/>
                </a:solidFill>
              </a:rPr>
              <a:t> :</a:t>
            </a:r>
          </a:p>
          <a:p>
            <a:pPr algn="l">
              <a:buFontTx/>
              <a:buNone/>
            </a:pPr>
            <a:r>
              <a:rPr lang="en-US" dirty="0" smtClean="0"/>
              <a:t>   -Change in </a:t>
            </a:r>
            <a:r>
              <a:rPr lang="en-US" dirty="0" err="1" smtClean="0"/>
              <a:t>glycemic</a:t>
            </a:r>
            <a:r>
              <a:rPr lang="en-US" dirty="0" smtClean="0"/>
              <a:t> control ?</a:t>
            </a:r>
          </a:p>
          <a:p>
            <a:pPr algn="l">
              <a:buFontTx/>
              <a:buNone/>
            </a:pPr>
            <a:r>
              <a:rPr lang="en-US" dirty="0" smtClean="0"/>
              <a:t>   -Treatment adherence, with CBT?</a:t>
            </a:r>
          </a:p>
          <a:p>
            <a:pPr algn="l">
              <a:buFontTx/>
              <a:buNone/>
            </a:pPr>
            <a:r>
              <a:rPr lang="en-US" dirty="0" smtClean="0"/>
              <a:t>   -Role in diabetic neuropathy : </a:t>
            </a:r>
            <a:r>
              <a:rPr lang="en-US" dirty="0" err="1" smtClean="0"/>
              <a:t>Duloxetine</a:t>
            </a:r>
            <a:r>
              <a:rPr lang="en-US" dirty="0" smtClean="0"/>
              <a:t> &amp; SNRIs.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b="1" dirty="0" smtClean="0">
                <a:solidFill>
                  <a:srgbClr val="FF0000"/>
                </a:solidFill>
              </a:rPr>
              <a:t>The “3-D Co-morbidity”</a:t>
            </a:r>
          </a:p>
        </p:txBody>
      </p:sp>
      <p:sp>
        <p:nvSpPr>
          <p:cNvPr id="3" name="Content Placeholder 2"/>
          <p:cNvSpPr>
            <a:spLocks noGrp="1"/>
          </p:cNvSpPr>
          <p:nvPr>
            <p:ph idx="1"/>
          </p:nvPr>
        </p:nvSpPr>
        <p:spPr>
          <a:xfrm>
            <a:off x="611188" y="1700213"/>
            <a:ext cx="8229600" cy="4495800"/>
          </a:xfrm>
        </p:spPr>
        <p:txBody>
          <a:bodyPr>
            <a:normAutofit/>
          </a:bodyPr>
          <a:lstStyle/>
          <a:p>
            <a:pPr algn="ctr">
              <a:buFontTx/>
              <a:buNone/>
              <a:defRPr/>
            </a:pPr>
            <a:r>
              <a:rPr lang="en-US" b="1" dirty="0" smtClean="0">
                <a:solidFill>
                  <a:srgbClr val="7030A0"/>
                </a:solidFill>
              </a:rPr>
              <a:t>   DEP                             </a:t>
            </a:r>
            <a:r>
              <a:rPr lang="en-US" b="1" dirty="0" smtClean="0">
                <a:solidFill>
                  <a:schemeClr val="accent6">
                    <a:lumMod val="50000"/>
                  </a:schemeClr>
                </a:solidFill>
              </a:rPr>
              <a:t>DIABETES</a:t>
            </a:r>
          </a:p>
          <a:p>
            <a:pPr>
              <a:buFontTx/>
              <a:buNone/>
              <a:defRPr/>
            </a:pPr>
            <a:endParaRPr lang="en-US" dirty="0" smtClean="0"/>
          </a:p>
          <a:p>
            <a:pPr>
              <a:buFontTx/>
              <a:buNone/>
              <a:defRPr/>
            </a:pPr>
            <a:endParaRPr lang="en-US" dirty="0" smtClean="0"/>
          </a:p>
          <a:p>
            <a:pPr>
              <a:buFontTx/>
              <a:buNone/>
              <a:defRPr/>
            </a:pPr>
            <a:endParaRPr lang="en-US" dirty="0" smtClean="0"/>
          </a:p>
          <a:p>
            <a:pPr>
              <a:buFontTx/>
              <a:buNone/>
              <a:defRPr/>
            </a:pPr>
            <a:r>
              <a:rPr lang="en-US" dirty="0" smtClean="0"/>
              <a:t>                         </a:t>
            </a:r>
          </a:p>
          <a:p>
            <a:pPr algn="just">
              <a:buFontTx/>
              <a:buNone/>
              <a:defRPr/>
            </a:pPr>
            <a:r>
              <a:rPr lang="en-US" b="1" dirty="0" smtClean="0"/>
              <a:t>                  </a:t>
            </a:r>
          </a:p>
          <a:p>
            <a:pPr algn="just">
              <a:buFontTx/>
              <a:buNone/>
              <a:defRPr/>
            </a:pPr>
            <a:r>
              <a:rPr lang="en-US" b="1" dirty="0"/>
              <a:t> </a:t>
            </a:r>
            <a:r>
              <a:rPr lang="en-US" b="1" dirty="0" smtClean="0"/>
              <a:t>                            </a:t>
            </a:r>
            <a:r>
              <a:rPr lang="en-US" b="1" dirty="0" smtClean="0">
                <a:solidFill>
                  <a:srgbClr val="FF0000"/>
                </a:solidFill>
              </a:rPr>
              <a:t> DEMENTIA</a:t>
            </a:r>
            <a:endParaRPr lang="en-US" b="1" dirty="0">
              <a:solidFill>
                <a:srgbClr val="FF0000"/>
              </a:solidFill>
            </a:endParaRPr>
          </a:p>
        </p:txBody>
      </p:sp>
      <p:sp>
        <p:nvSpPr>
          <p:cNvPr id="4" name="Left-Right-Up Arrow 3"/>
          <p:cNvSpPr/>
          <p:nvPr/>
        </p:nvSpPr>
        <p:spPr>
          <a:xfrm flipV="1">
            <a:off x="3048000" y="1981200"/>
            <a:ext cx="2435225" cy="320040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457200" y="2514600"/>
            <a:ext cx="8229600" cy="1143000"/>
          </a:xfrm>
          <a:solidFill>
            <a:schemeClr val="accent2">
              <a:lumMod val="60000"/>
              <a:lumOff val="40000"/>
            </a:schemeClr>
          </a:solidFill>
        </p:spPr>
        <p:txBody>
          <a:bodyPr/>
          <a:lstStyle/>
          <a:p>
            <a:pPr eaLnBrk="1" hangingPunct="1">
              <a:defRPr/>
            </a:pPr>
            <a:r>
              <a:rPr lang="en-US" b="1" dirty="0" smtClean="0">
                <a:effectLst>
                  <a:outerShdw blurRad="38100" dist="38100" dir="2700000" algn="tl">
                    <a:srgbClr val="000000"/>
                  </a:outerShdw>
                </a:effectLst>
              </a:rPr>
              <a:t>CASE  ILLUSTRATIONS</a:t>
            </a:r>
          </a:p>
        </p:txBody>
      </p:sp>
      <p:sp>
        <p:nvSpPr>
          <p:cNvPr id="60419" name="Rectangle 3"/>
          <p:cNvSpPr>
            <a:spLocks noGrp="1" noChangeArrowheads="1"/>
          </p:cNvSpPr>
          <p:nvPr>
            <p:ph type="body" idx="4294967295"/>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idx="4294967295"/>
          </p:nvPr>
        </p:nvSpPr>
        <p:spPr>
          <a:xfrm>
            <a:off x="468313" y="1412875"/>
            <a:ext cx="8229600" cy="5105400"/>
          </a:xfrm>
        </p:spPr>
        <p:txBody>
          <a:bodyPr/>
          <a:lstStyle/>
          <a:p>
            <a:pPr algn="l" eaLnBrk="1" hangingPunct="1">
              <a:lnSpc>
                <a:spcPct val="110000"/>
              </a:lnSpc>
            </a:pPr>
            <a:r>
              <a:rPr lang="en-US" sz="2800" dirty="0" smtClean="0"/>
              <a:t>A 42 year old surgeon, who was described by his wife as </a:t>
            </a:r>
            <a:r>
              <a:rPr lang="en-US" sz="2800" b="1" i="1" dirty="0" smtClean="0">
                <a:solidFill>
                  <a:srgbClr val="FF0000"/>
                </a:solidFill>
              </a:rPr>
              <a:t>“successful and beloved”</a:t>
            </a:r>
            <a:r>
              <a:rPr lang="en-US" sz="2800" dirty="0" smtClean="0">
                <a:solidFill>
                  <a:srgbClr val="FF0000"/>
                </a:solidFill>
              </a:rPr>
              <a:t>, </a:t>
            </a:r>
            <a:r>
              <a:rPr lang="en-US" sz="2800" dirty="0" smtClean="0"/>
              <a:t>has recently consulted his friend, who works as an internist, for generalized feeling of fatigue.</a:t>
            </a:r>
          </a:p>
          <a:p>
            <a:pPr algn="l" eaLnBrk="1" hangingPunct="1">
              <a:lnSpc>
                <a:spcPct val="110000"/>
              </a:lnSpc>
            </a:pPr>
            <a:r>
              <a:rPr lang="en-US" sz="2800" dirty="0" smtClean="0"/>
              <a:t>Despite all routine investigations were normal, the complaint was so severe to the extent that he decided to give up working telling that </a:t>
            </a:r>
            <a:r>
              <a:rPr lang="en-US" sz="2800" b="1" i="1" dirty="0" smtClean="0">
                <a:solidFill>
                  <a:srgbClr val="FF0000"/>
                </a:solidFill>
              </a:rPr>
              <a:t>“ I have enough money to live and I think </a:t>
            </a:r>
            <a:r>
              <a:rPr lang="en-US" sz="2800" b="1" i="1" dirty="0" smtClean="0">
                <a:solidFill>
                  <a:srgbClr val="00FF00"/>
                </a:solidFill>
              </a:rPr>
              <a:t>business</a:t>
            </a:r>
            <a:r>
              <a:rPr lang="en-US" sz="2800" b="1" i="1" dirty="0" smtClean="0">
                <a:solidFill>
                  <a:srgbClr val="FFCC00"/>
                </a:solidFill>
              </a:rPr>
              <a:t> will be </a:t>
            </a:r>
            <a:r>
              <a:rPr lang="en-US" sz="2800" b="1" i="1" dirty="0" smtClean="0">
                <a:solidFill>
                  <a:srgbClr val="FF0000"/>
                </a:solidFill>
              </a:rPr>
              <a:t>more suitable and relaxing than </a:t>
            </a:r>
            <a:r>
              <a:rPr lang="en-US" sz="2800" b="1" i="1" dirty="0" smtClean="0">
                <a:solidFill>
                  <a:srgbClr val="00FF00"/>
                </a:solidFill>
              </a:rPr>
              <a:t>surgery</a:t>
            </a:r>
            <a:r>
              <a:rPr lang="en-US" sz="2800" b="1" i="1" dirty="0" smtClean="0">
                <a:solidFill>
                  <a:srgbClr val="FF0000"/>
                </a:solidFill>
              </a:rPr>
              <a:t>”</a:t>
            </a:r>
            <a:r>
              <a:rPr lang="en-US" sz="2800" dirty="0" smtClean="0"/>
              <a:t>.</a:t>
            </a:r>
          </a:p>
        </p:txBody>
      </p:sp>
      <p:sp>
        <p:nvSpPr>
          <p:cNvPr id="40963"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dirty="0" smtClean="0">
                <a:solidFill>
                  <a:srgbClr val="FF0000"/>
                </a:solidFill>
                <a:effectLst>
                  <a:outerShdw blurRad="38100" dist="38100" dir="2700000" algn="tl">
                    <a:srgbClr val="000000"/>
                  </a:outerShdw>
                </a:effectLst>
              </a:rPr>
              <a:t>CASE (1)</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4294967295"/>
          </p:nvPr>
        </p:nvSpPr>
        <p:spPr/>
        <p:txBody>
          <a:bodyPr>
            <a:normAutofit/>
          </a:bodyPr>
          <a:lstStyle/>
          <a:p>
            <a:pPr marL="609600" indent="-609600" algn="l" eaLnBrk="1" hangingPunct="1">
              <a:lnSpc>
                <a:spcPct val="170000"/>
              </a:lnSpc>
              <a:buClr>
                <a:srgbClr val="FFFF00"/>
              </a:buClr>
              <a:buNone/>
            </a:pPr>
            <a:r>
              <a:rPr lang="en-US" sz="2800" b="1" dirty="0" smtClean="0">
                <a:solidFill>
                  <a:srgbClr val="FF0000"/>
                </a:solidFill>
              </a:rPr>
              <a:t>   1-   How</a:t>
            </a:r>
            <a:r>
              <a:rPr lang="en-US" sz="2800" dirty="0" smtClean="0"/>
              <a:t> would you explain the patient’s symptoms?</a:t>
            </a:r>
          </a:p>
          <a:p>
            <a:pPr marL="609600" indent="-609600" algn="l" eaLnBrk="1" hangingPunct="1">
              <a:lnSpc>
                <a:spcPct val="170000"/>
              </a:lnSpc>
              <a:buClr>
                <a:srgbClr val="FFFF00"/>
              </a:buClr>
              <a:buNone/>
            </a:pPr>
            <a:r>
              <a:rPr lang="en-US" sz="2800" b="1" dirty="0" smtClean="0">
                <a:solidFill>
                  <a:srgbClr val="FF0000"/>
                </a:solidFill>
              </a:rPr>
              <a:t>   2-  What</a:t>
            </a:r>
            <a:r>
              <a:rPr lang="en-US" sz="2800" dirty="0" smtClean="0"/>
              <a:t> is your suggested management plan?</a:t>
            </a:r>
          </a:p>
          <a:p>
            <a:pPr marL="609600" indent="-609600" algn="l" eaLnBrk="1" hangingPunct="1">
              <a:lnSpc>
                <a:spcPct val="170000"/>
              </a:lnSpc>
              <a:buClr>
                <a:srgbClr val="FFFF00"/>
              </a:buClr>
              <a:buNone/>
            </a:pPr>
            <a:r>
              <a:rPr lang="en-US" sz="2800" b="1" dirty="0">
                <a:solidFill>
                  <a:srgbClr val="FF0000"/>
                </a:solidFill>
              </a:rPr>
              <a:t> </a:t>
            </a:r>
            <a:r>
              <a:rPr lang="en-US" sz="2800" b="1" dirty="0" smtClean="0">
                <a:solidFill>
                  <a:srgbClr val="FF0000"/>
                </a:solidFill>
              </a:rPr>
              <a:t>  3-  What</a:t>
            </a:r>
            <a:r>
              <a:rPr lang="en-US" sz="2800" dirty="0" smtClean="0"/>
              <a:t> are the possible difficulties that might be encountered in management of such a case?</a:t>
            </a:r>
          </a:p>
        </p:txBody>
      </p:sp>
      <p:sp>
        <p:nvSpPr>
          <p:cNvPr id="41987"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b="1" dirty="0" smtClean="0">
                <a:solidFill>
                  <a:srgbClr val="FF0000"/>
                </a:solidFill>
                <a:effectLst>
                  <a:outerShdw blurRad="38100" dist="38100" dir="2700000" algn="tl">
                    <a:srgbClr val="000000"/>
                  </a:outerShdw>
                </a:effectLst>
              </a:rPr>
              <a:t>CASE (1)</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4294967295"/>
          </p:nvPr>
        </p:nvSpPr>
        <p:spPr>
          <a:xfrm>
            <a:off x="457200" y="1600200"/>
            <a:ext cx="8229600" cy="4876800"/>
          </a:xfrm>
        </p:spPr>
        <p:txBody>
          <a:bodyPr/>
          <a:lstStyle/>
          <a:p>
            <a:pPr algn="l" eaLnBrk="1" hangingPunct="1">
              <a:lnSpc>
                <a:spcPct val="120000"/>
              </a:lnSpc>
            </a:pPr>
            <a:r>
              <a:rPr lang="en-US" sz="2800" dirty="0" smtClean="0"/>
              <a:t>A 56 year old man had been brought by his son to the general practitioner, because of a 3 months history of easy forgetfulness, neglect of self hygiene, retardation and lack of concentration.</a:t>
            </a:r>
          </a:p>
          <a:p>
            <a:pPr algn="l" eaLnBrk="1" hangingPunct="1">
              <a:lnSpc>
                <a:spcPct val="120000"/>
              </a:lnSpc>
            </a:pPr>
            <a:r>
              <a:rPr lang="en-US" sz="2800" dirty="0" smtClean="0"/>
              <a:t>For the last week, he became nearly </a:t>
            </a:r>
            <a:r>
              <a:rPr lang="en-US" sz="2800" dirty="0" err="1" smtClean="0"/>
              <a:t>stuperous</a:t>
            </a:r>
            <a:r>
              <a:rPr lang="en-US" sz="2800" dirty="0" smtClean="0"/>
              <a:t>, sleeping most of the time, hardly answering questions and mostly telling </a:t>
            </a:r>
            <a:r>
              <a:rPr lang="en-US" sz="2800" b="1" i="1" dirty="0" smtClean="0">
                <a:solidFill>
                  <a:srgbClr val="FF0000"/>
                </a:solidFill>
              </a:rPr>
              <a:t>“I do not know- I cannot remember anything”</a:t>
            </a:r>
            <a:r>
              <a:rPr lang="en-US" sz="2800" dirty="0" smtClean="0">
                <a:solidFill>
                  <a:srgbClr val="FF0000"/>
                </a:solidFill>
              </a:rPr>
              <a:t>.</a:t>
            </a:r>
          </a:p>
        </p:txBody>
      </p:sp>
      <p:sp>
        <p:nvSpPr>
          <p:cNvPr id="43011"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b="1" dirty="0" smtClean="0">
                <a:solidFill>
                  <a:srgbClr val="FF0000"/>
                </a:solidFill>
                <a:effectLst>
                  <a:outerShdw blurRad="38100" dist="38100" dir="2700000" algn="tl">
                    <a:srgbClr val="000000"/>
                  </a:outerShdw>
                </a:effectLst>
              </a:rPr>
              <a:t>CASE (2)</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4294967295"/>
          </p:nvPr>
        </p:nvSpPr>
        <p:spPr>
          <a:xfrm>
            <a:off x="323850" y="1628775"/>
            <a:ext cx="8229600" cy="4724400"/>
          </a:xfrm>
        </p:spPr>
        <p:txBody>
          <a:bodyPr/>
          <a:lstStyle/>
          <a:p>
            <a:pPr algn="l" eaLnBrk="1" hangingPunct="1">
              <a:lnSpc>
                <a:spcPct val="130000"/>
              </a:lnSpc>
            </a:pPr>
            <a:r>
              <a:rPr lang="en-US" sz="2800" dirty="0" smtClean="0"/>
              <a:t>The physician’s diagnosis was a case of starting </a:t>
            </a:r>
            <a:r>
              <a:rPr lang="en-US" sz="2800" b="1" i="1" dirty="0" smtClean="0">
                <a:solidFill>
                  <a:srgbClr val="FF0000"/>
                </a:solidFill>
              </a:rPr>
              <a:t>“dementia”</a:t>
            </a:r>
            <a:r>
              <a:rPr lang="en-US" sz="2800" dirty="0" smtClean="0">
                <a:solidFill>
                  <a:srgbClr val="FF0000"/>
                </a:solidFill>
              </a:rPr>
              <a:t> </a:t>
            </a:r>
            <a:r>
              <a:rPr lang="en-US" sz="2800" dirty="0" smtClean="0"/>
              <a:t>and he went through investigations to prove the diagnosis, but no remarkable abnormality had been found.</a:t>
            </a:r>
          </a:p>
          <a:p>
            <a:pPr algn="l" eaLnBrk="1" hangingPunct="1">
              <a:lnSpc>
                <a:spcPct val="130000"/>
              </a:lnSpc>
            </a:pPr>
            <a:r>
              <a:rPr lang="en-US" sz="2800" dirty="0" smtClean="0"/>
              <a:t>According to his son, he had suffered similar symptoms 10 years ago, following the death of his wife, but they improved spontaneously within few months.</a:t>
            </a:r>
          </a:p>
        </p:txBody>
      </p:sp>
      <p:sp>
        <p:nvSpPr>
          <p:cNvPr id="44035"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dirty="0" smtClean="0">
                <a:solidFill>
                  <a:srgbClr val="FF0000"/>
                </a:solidFill>
                <a:effectLst>
                  <a:outerShdw blurRad="38100" dist="38100" dir="2700000" algn="tl">
                    <a:srgbClr val="000000"/>
                  </a:outerShdw>
                </a:effectLst>
              </a:rPr>
              <a:t>CASE (2)</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4294967295"/>
          </p:nvPr>
        </p:nvSpPr>
        <p:spPr>
          <a:xfrm>
            <a:off x="304800" y="1600200"/>
            <a:ext cx="8458200" cy="4800600"/>
          </a:xfrm>
        </p:spPr>
        <p:txBody>
          <a:bodyPr/>
          <a:lstStyle/>
          <a:p>
            <a:pPr marL="609600" indent="-609600" algn="l" eaLnBrk="1" hangingPunct="1">
              <a:lnSpc>
                <a:spcPct val="170000"/>
              </a:lnSpc>
              <a:buClr>
                <a:srgbClr val="FFFF00"/>
              </a:buClr>
              <a:buNone/>
            </a:pPr>
            <a:r>
              <a:rPr lang="en-US" dirty="0" smtClean="0">
                <a:solidFill>
                  <a:srgbClr val="FF0000"/>
                </a:solidFill>
              </a:rPr>
              <a:t>1-What</a:t>
            </a:r>
            <a:r>
              <a:rPr lang="en-US" dirty="0" smtClean="0"/>
              <a:t> is your comment on the G.P. diagnosis?</a:t>
            </a:r>
          </a:p>
          <a:p>
            <a:pPr marL="609600" indent="-609600" algn="l" eaLnBrk="1" hangingPunct="1">
              <a:lnSpc>
                <a:spcPct val="170000"/>
              </a:lnSpc>
              <a:buClr>
                <a:srgbClr val="FFFF00"/>
              </a:buClr>
              <a:buNone/>
            </a:pPr>
            <a:r>
              <a:rPr lang="en-US" dirty="0" smtClean="0">
                <a:solidFill>
                  <a:srgbClr val="FF0000"/>
                </a:solidFill>
              </a:rPr>
              <a:t>2-What</a:t>
            </a:r>
            <a:r>
              <a:rPr lang="en-US" dirty="0" smtClean="0"/>
              <a:t>is your possible diagnosis? </a:t>
            </a:r>
            <a:r>
              <a:rPr lang="en-US" i="1" dirty="0" smtClean="0">
                <a:solidFill>
                  <a:srgbClr val="FF0000"/>
                </a:solidFill>
              </a:rPr>
              <a:t>Give reasons</a:t>
            </a:r>
          </a:p>
          <a:p>
            <a:pPr marL="609600" indent="-609600" algn="l" eaLnBrk="1" hangingPunct="1">
              <a:lnSpc>
                <a:spcPct val="170000"/>
              </a:lnSpc>
              <a:buClr>
                <a:srgbClr val="FFFF00"/>
              </a:buClr>
              <a:buNone/>
            </a:pPr>
            <a:r>
              <a:rPr lang="en-US" dirty="0" smtClean="0">
                <a:solidFill>
                  <a:srgbClr val="FF0000"/>
                </a:solidFill>
              </a:rPr>
              <a:t>3-How</a:t>
            </a:r>
            <a:r>
              <a:rPr lang="en-US" dirty="0" smtClean="0"/>
              <a:t> would you manage such a condition?</a:t>
            </a:r>
          </a:p>
        </p:txBody>
      </p:sp>
      <p:sp>
        <p:nvSpPr>
          <p:cNvPr id="45059"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smtClean="0">
                <a:effectLst>
                  <a:outerShdw blurRad="38100" dist="38100" dir="2700000" algn="tl">
                    <a:srgbClr val="000000"/>
                  </a:outerShdw>
                </a:effectLst>
              </a:rPr>
              <a:t>CASE (2)</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4294967295"/>
          </p:nvPr>
        </p:nvSpPr>
        <p:spPr/>
        <p:txBody>
          <a:bodyPr>
            <a:normAutofit lnSpcReduction="10000"/>
          </a:bodyPr>
          <a:lstStyle/>
          <a:p>
            <a:pPr algn="l" eaLnBrk="1" hangingPunct="1">
              <a:lnSpc>
                <a:spcPct val="140000"/>
              </a:lnSpc>
            </a:pPr>
            <a:r>
              <a:rPr lang="en-US" sz="3000" smtClean="0"/>
              <a:t>A 55 years old women comes to a psychiatrist C/O depressed mood over the last 3 months with lack of energy, and weight gain, despite her appetite has not increased.</a:t>
            </a:r>
          </a:p>
          <a:p>
            <a:pPr algn="l" eaLnBrk="1" hangingPunct="1">
              <a:lnSpc>
                <a:spcPct val="140000"/>
              </a:lnSpc>
            </a:pPr>
            <a:r>
              <a:rPr lang="en-US" sz="3000" smtClean="0"/>
              <a:t>She had never visited a psychiatrist before, but had a F.H. of bipolar disorder in her maternal uncle.</a:t>
            </a:r>
          </a:p>
        </p:txBody>
      </p:sp>
      <p:sp>
        <p:nvSpPr>
          <p:cNvPr id="46083"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b="1" dirty="0" smtClean="0">
                <a:solidFill>
                  <a:srgbClr val="FF0000"/>
                </a:solidFill>
                <a:effectLst>
                  <a:outerShdw blurRad="38100" dist="38100" dir="2700000" algn="tl">
                    <a:srgbClr val="000000"/>
                  </a:outerShdw>
                </a:effectLst>
              </a:rPr>
              <a:t>CASE (3)</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4294967295"/>
          </p:nvPr>
        </p:nvSpPr>
        <p:spPr/>
        <p:txBody>
          <a:bodyPr/>
          <a:lstStyle/>
          <a:p>
            <a:pPr algn="l" eaLnBrk="1" hangingPunct="1">
              <a:lnSpc>
                <a:spcPct val="160000"/>
              </a:lnSpc>
            </a:pPr>
            <a:r>
              <a:rPr lang="en-US" dirty="0" smtClean="0"/>
              <a:t>Her medical history is irrelevant. According to the patient, when she looks at the mirror she feels her self changed </a:t>
            </a:r>
            <a:r>
              <a:rPr lang="en-US" i="1" dirty="0" smtClean="0">
                <a:solidFill>
                  <a:srgbClr val="FF0000"/>
                </a:solidFill>
              </a:rPr>
              <a:t>“My eyes are puffy, my neck is large and my face became dull and ugly</a:t>
            </a:r>
            <a:r>
              <a:rPr lang="en-US" dirty="0" smtClean="0">
                <a:solidFill>
                  <a:srgbClr val="FF0000"/>
                </a:solidFill>
              </a:rPr>
              <a:t>.</a:t>
            </a:r>
          </a:p>
        </p:txBody>
      </p:sp>
      <p:sp>
        <p:nvSpPr>
          <p:cNvPr id="47107"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b="1" dirty="0" smtClean="0">
                <a:solidFill>
                  <a:srgbClr val="FF0000"/>
                </a:solidFill>
                <a:effectLst>
                  <a:outerShdw blurRad="38100" dist="38100" dir="2700000" algn="tl">
                    <a:srgbClr val="000000"/>
                  </a:outerShdw>
                </a:effectLst>
              </a:rPr>
              <a:t>CASE (3)</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4294967295"/>
          </p:nvPr>
        </p:nvSpPr>
        <p:spPr/>
        <p:txBody>
          <a:bodyPr/>
          <a:lstStyle/>
          <a:p>
            <a:pPr marL="609600" indent="-609600" algn="l" eaLnBrk="1" hangingPunct="1">
              <a:lnSpc>
                <a:spcPct val="170000"/>
              </a:lnSpc>
              <a:buClr>
                <a:srgbClr val="FFFF00"/>
              </a:buClr>
              <a:buNone/>
            </a:pPr>
            <a:r>
              <a:rPr lang="en-US" dirty="0" smtClean="0">
                <a:solidFill>
                  <a:srgbClr val="FF0000"/>
                </a:solidFill>
              </a:rPr>
              <a:t>1-What</a:t>
            </a:r>
            <a:r>
              <a:rPr lang="en-US" dirty="0" smtClean="0"/>
              <a:t> is your most likely D.D.?</a:t>
            </a:r>
          </a:p>
          <a:p>
            <a:pPr marL="609600" indent="-609600" algn="l" eaLnBrk="1" hangingPunct="1">
              <a:lnSpc>
                <a:spcPct val="170000"/>
              </a:lnSpc>
              <a:buClr>
                <a:srgbClr val="FFFF00"/>
              </a:buClr>
              <a:buNone/>
            </a:pPr>
            <a:r>
              <a:rPr lang="en-US" dirty="0" smtClean="0">
                <a:solidFill>
                  <a:srgbClr val="FF0000"/>
                </a:solidFill>
              </a:rPr>
              <a:t>2-What </a:t>
            </a:r>
            <a:r>
              <a:rPr lang="en-US" dirty="0" smtClean="0"/>
              <a:t>further steps you need in assessment of such a condition?</a:t>
            </a:r>
          </a:p>
          <a:p>
            <a:pPr marL="609600" indent="-609600" algn="l" eaLnBrk="1" hangingPunct="1">
              <a:lnSpc>
                <a:spcPct val="170000"/>
              </a:lnSpc>
              <a:buClr>
                <a:srgbClr val="FFFF00"/>
              </a:buClr>
              <a:buNone/>
            </a:pPr>
            <a:r>
              <a:rPr lang="en-US" dirty="0" smtClean="0">
                <a:solidFill>
                  <a:srgbClr val="FF0000"/>
                </a:solidFill>
              </a:rPr>
              <a:t>3-Give </a:t>
            </a:r>
            <a:r>
              <a:rPr lang="en-US" dirty="0" smtClean="0"/>
              <a:t>your plan of management?</a:t>
            </a:r>
          </a:p>
        </p:txBody>
      </p:sp>
      <p:sp>
        <p:nvSpPr>
          <p:cNvPr id="48131" name="Rectangle 3"/>
          <p:cNvSpPr>
            <a:spLocks noGrp="1" noChangeArrowheads="1"/>
          </p:cNvSpPr>
          <p:nvPr>
            <p:ph type="title" idx="4294967295"/>
          </p:nvPr>
        </p:nvSpPr>
        <p:spPr>
          <a:effectLst>
            <a:outerShdw dist="35921" dir="2700000" algn="ctr" rotWithShape="0">
              <a:srgbClr val="000000"/>
            </a:outerShdw>
          </a:effectLst>
        </p:spPr>
        <p:txBody>
          <a:bodyPr/>
          <a:lstStyle/>
          <a:p>
            <a:pPr eaLnBrk="1" hangingPunct="1">
              <a:defRPr/>
            </a:pPr>
            <a:r>
              <a:rPr lang="en-US" dirty="0" smtClean="0">
                <a:solidFill>
                  <a:srgbClr val="FF0000"/>
                </a:solidFill>
                <a:effectLst>
                  <a:outerShdw blurRad="38100" dist="38100" dir="2700000" algn="tl">
                    <a:srgbClr val="000000"/>
                  </a:outerShdw>
                </a:effectLst>
              </a:rPr>
              <a:t>CASE (3)</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eaLnBrk="1" hangingPunct="1">
              <a:defRPr/>
            </a:pPr>
            <a:r>
              <a:rPr lang="en-US" b="1" dirty="0" smtClean="0">
                <a:solidFill>
                  <a:srgbClr val="FF0000"/>
                </a:solidFill>
                <a:effectLst>
                  <a:outerShdw blurRad="38100" dist="38100" dir="2700000" algn="tl">
                    <a:srgbClr val="000000"/>
                  </a:outerShdw>
                </a:effectLst>
              </a:rPr>
              <a:t>CASE (4)</a:t>
            </a:r>
          </a:p>
        </p:txBody>
      </p:sp>
      <p:sp>
        <p:nvSpPr>
          <p:cNvPr id="69635" name="Rectangle 3"/>
          <p:cNvSpPr>
            <a:spLocks noGrp="1" noChangeArrowheads="1"/>
          </p:cNvSpPr>
          <p:nvPr>
            <p:ph type="body" idx="4294967295"/>
          </p:nvPr>
        </p:nvSpPr>
        <p:spPr/>
        <p:txBody>
          <a:bodyPr/>
          <a:lstStyle/>
          <a:p>
            <a:pPr algn="l" eaLnBrk="1" hangingPunct="1">
              <a:lnSpc>
                <a:spcPct val="90000"/>
              </a:lnSpc>
            </a:pPr>
            <a:r>
              <a:rPr lang="en-US" smtClean="0"/>
              <a:t>A 31 year-old woman had been under treatment from depression for two years, maintained on AD medication. After discovering that she is pregnant, she consulted her gynaecologist who advised her to stop psychotropic medication immediately otherwise ‘’ he will not be responsible for what will happen to the baby ‘’. One month later, she became severely depressed &amp; suicidal.</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eaLnBrk="1" hangingPunct="1">
              <a:defRPr/>
            </a:pPr>
            <a:r>
              <a:rPr lang="en-US" b="1" dirty="0" smtClean="0">
                <a:solidFill>
                  <a:srgbClr val="FF0000"/>
                </a:solidFill>
                <a:effectLst>
                  <a:outerShdw blurRad="38100" dist="38100" dir="2700000" algn="tl">
                    <a:srgbClr val="000000"/>
                  </a:outerShdw>
                </a:effectLst>
              </a:rPr>
              <a:t>CASE (4)</a:t>
            </a:r>
            <a:endParaRPr lang="en-US" dirty="0" smtClean="0">
              <a:effectLst>
                <a:outerShdw blurRad="38100" dist="38100" dir="2700000" algn="tl">
                  <a:srgbClr val="000000"/>
                </a:outerShdw>
              </a:effectLst>
            </a:endParaRPr>
          </a:p>
        </p:txBody>
      </p:sp>
      <p:sp>
        <p:nvSpPr>
          <p:cNvPr id="70659" name="Rectangle 3"/>
          <p:cNvSpPr>
            <a:spLocks noGrp="1" noChangeArrowheads="1"/>
          </p:cNvSpPr>
          <p:nvPr>
            <p:ph type="body" idx="4294967295"/>
          </p:nvPr>
        </p:nvSpPr>
        <p:spPr/>
        <p:txBody>
          <a:bodyPr/>
          <a:lstStyle/>
          <a:p>
            <a:pPr algn="l" eaLnBrk="1" hangingPunct="1">
              <a:lnSpc>
                <a:spcPct val="90000"/>
              </a:lnSpc>
            </a:pPr>
            <a:r>
              <a:rPr lang="en-US" sz="2800" smtClean="0"/>
              <a:t>Consulting her gynaecologist again, he insisted not to take any psychotropics  “These drugs are for ‘mad’ people, and you are not mad”. One week later, she threw herself from secod floor,which resulted in abortion &amp; multiple fractures.</a:t>
            </a:r>
          </a:p>
          <a:p>
            <a:pPr algn="l" eaLnBrk="1" hangingPunct="1">
              <a:lnSpc>
                <a:spcPct val="90000"/>
              </a:lnSpc>
            </a:pPr>
            <a:r>
              <a:rPr lang="en-US" sz="2800" smtClean="0"/>
              <a:t>Q-1-Comment on Gynaecologist’s attitude.</a:t>
            </a:r>
          </a:p>
          <a:p>
            <a:pPr algn="l" eaLnBrk="1" hangingPunct="1">
              <a:lnSpc>
                <a:spcPct val="90000"/>
              </a:lnSpc>
            </a:pPr>
            <a:r>
              <a:rPr lang="en-US" sz="2800" smtClean="0"/>
              <a:t>Q-2-Comment on AD use in pregnancy.</a:t>
            </a:r>
          </a:p>
          <a:p>
            <a:pPr algn="l" eaLnBrk="1" hangingPunct="1">
              <a:lnSpc>
                <a:spcPct val="90000"/>
              </a:lnSpc>
            </a:pPr>
            <a:r>
              <a:rPr lang="en-US" sz="2800" smtClean="0"/>
              <a:t>Q-3-Comment on ‘Medico-legal’ issues in such a case.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eaLnBrk="1" hangingPunct="1">
              <a:defRPr/>
            </a:pPr>
            <a:r>
              <a:rPr lang="en-US" b="1" dirty="0" smtClean="0">
                <a:solidFill>
                  <a:srgbClr val="FF0000"/>
                </a:solidFill>
                <a:effectLst>
                  <a:outerShdw blurRad="38100" dist="38100" dir="2700000" algn="tl">
                    <a:srgbClr val="000000"/>
                  </a:outerShdw>
                </a:effectLst>
              </a:rPr>
              <a:t>CASE (5)</a:t>
            </a:r>
          </a:p>
        </p:txBody>
      </p:sp>
      <p:sp>
        <p:nvSpPr>
          <p:cNvPr id="71683" name="Rectangle 3"/>
          <p:cNvSpPr>
            <a:spLocks noGrp="1" noChangeArrowheads="1"/>
          </p:cNvSpPr>
          <p:nvPr>
            <p:ph type="body" idx="4294967295"/>
          </p:nvPr>
        </p:nvSpPr>
        <p:spPr/>
        <p:txBody>
          <a:bodyPr>
            <a:normAutofit lnSpcReduction="10000"/>
          </a:bodyPr>
          <a:lstStyle/>
          <a:p>
            <a:pPr algn="l" eaLnBrk="1" hangingPunct="1"/>
            <a:r>
              <a:rPr lang="en-US" dirty="0" smtClean="0"/>
              <a:t>A 9 year old student presents with a two-months history of school refusal without an obvious reason. Each day</a:t>
            </a:r>
            <a:r>
              <a:rPr lang="en-US" dirty="0" smtClean="0"/>
              <a:t>, he </a:t>
            </a:r>
            <a:r>
              <a:rPr lang="en-US" dirty="0" smtClean="0"/>
              <a:t>weeps &amp; cries telling that ‘ he will die if he went to school ’. He started also to have nightmares , and his appetite became a little , with twice a history of NE.                  </a:t>
            </a:r>
          </a:p>
          <a:p>
            <a:pPr algn="l" eaLnBrk="1" hangingPunct="1"/>
            <a:r>
              <a:rPr lang="en-US" dirty="0" smtClean="0"/>
              <a:t> PH was irrelevant &amp; FH revealed Mood Disorder in his mother &amp; paternal uncle.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eaLnBrk="1" hangingPunct="1">
              <a:defRPr/>
            </a:pPr>
            <a:r>
              <a:rPr lang="en-US" dirty="0" smtClean="0">
                <a:solidFill>
                  <a:srgbClr val="FF0000"/>
                </a:solidFill>
                <a:effectLst>
                  <a:outerShdw blurRad="38100" dist="38100" dir="2700000" algn="tl">
                    <a:srgbClr val="000000"/>
                  </a:outerShdw>
                </a:effectLst>
              </a:rPr>
              <a:t>CASE (5)  </a:t>
            </a:r>
          </a:p>
        </p:txBody>
      </p:sp>
      <p:sp>
        <p:nvSpPr>
          <p:cNvPr id="72707" name="Rectangle 3"/>
          <p:cNvSpPr>
            <a:spLocks noGrp="1" noChangeArrowheads="1"/>
          </p:cNvSpPr>
          <p:nvPr>
            <p:ph type="body" idx="4294967295"/>
          </p:nvPr>
        </p:nvSpPr>
        <p:spPr/>
        <p:txBody>
          <a:bodyPr/>
          <a:lstStyle/>
          <a:p>
            <a:pPr algn="l" eaLnBrk="1" hangingPunct="1"/>
            <a:r>
              <a:rPr lang="en-US" b="1" dirty="0" smtClean="0">
                <a:solidFill>
                  <a:srgbClr val="FF0000"/>
                </a:solidFill>
              </a:rPr>
              <a:t>Q-1 :What </a:t>
            </a:r>
            <a:r>
              <a:rPr lang="en-US" dirty="0" smtClean="0"/>
              <a:t>is your possible diagnosis?</a:t>
            </a:r>
          </a:p>
          <a:p>
            <a:pPr algn="l" eaLnBrk="1" hangingPunct="1"/>
            <a:r>
              <a:rPr lang="en-US" b="1" dirty="0" smtClean="0">
                <a:solidFill>
                  <a:srgbClr val="FF0000"/>
                </a:solidFill>
              </a:rPr>
              <a:t>Q-2 :Give </a:t>
            </a:r>
            <a:r>
              <a:rPr lang="en-US" dirty="0" smtClean="0"/>
              <a:t>DD of ‘School refusal’.</a:t>
            </a:r>
          </a:p>
          <a:p>
            <a:pPr algn="l" eaLnBrk="1" hangingPunct="1"/>
            <a:r>
              <a:rPr lang="en-US" b="1" dirty="0" smtClean="0">
                <a:solidFill>
                  <a:srgbClr val="FF0000"/>
                </a:solidFill>
              </a:rPr>
              <a:t>Q-3 :Give </a:t>
            </a:r>
            <a:r>
              <a:rPr lang="en-US" dirty="0" smtClean="0"/>
              <a:t>a comment about presentations of depression in childhood.</a:t>
            </a:r>
          </a:p>
          <a:p>
            <a:pPr algn="l" eaLnBrk="1" hangingPunct="1"/>
            <a:r>
              <a:rPr lang="en-US" b="1" dirty="0" smtClean="0">
                <a:solidFill>
                  <a:srgbClr val="FF0000"/>
                </a:solidFill>
              </a:rPr>
              <a:t>Q-4 :What </a:t>
            </a:r>
            <a:r>
              <a:rPr lang="en-US" dirty="0" smtClean="0"/>
              <a:t>is your management plan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WordArt 2"/>
          <p:cNvSpPr>
            <a:spLocks noChangeArrowheads="1" noChangeShapeType="1" noTextEdit="1"/>
          </p:cNvSpPr>
          <p:nvPr/>
        </p:nvSpPr>
        <p:spPr bwMode="auto">
          <a:xfrm>
            <a:off x="2286000" y="2600325"/>
            <a:ext cx="4572000" cy="1657350"/>
          </a:xfrm>
          <a:prstGeom prst="rect">
            <a:avLst/>
          </a:prstGeom>
        </p:spPr>
        <p:txBody>
          <a:bodyPr wrap="none" fromWordArt="1">
            <a:prstTxWarp prst="textDeflate">
              <a:avLst>
                <a:gd name="adj" fmla="val 18750"/>
              </a:avLst>
            </a:prstTxWarp>
          </a:bodyPr>
          <a:lstStyle/>
          <a:p>
            <a:pPr algn="ctr"/>
            <a:r>
              <a:rPr lang="en-US" sz="3600" kern="10" dirty="0">
                <a:ln w="9525">
                  <a:noFill/>
                  <a:round/>
                  <a:headEnd/>
                  <a:tailEnd/>
                </a:ln>
                <a:solidFill>
                  <a:srgbClr val="FF0000"/>
                </a:solidFill>
                <a:effectLst>
                  <a:outerShdw dist="35921" dir="2700000" algn="ctr" rotWithShape="0">
                    <a:srgbClr val="000000">
                      <a:alpha val="78998"/>
                    </a:srgbClr>
                  </a:outerShdw>
                </a:effectLst>
                <a:latin typeface="Impact"/>
              </a:rPr>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2989</Words>
  <Application>Microsoft Office PowerPoint</Application>
  <PresentationFormat>On-screen Show (4:3)</PresentationFormat>
  <Paragraphs>470</Paragraphs>
  <Slides>55</Slides>
  <Notes>2</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The Burden of Depression in General Practice</vt:lpstr>
      <vt:lpstr>Agenda &amp; Objectives</vt:lpstr>
      <vt:lpstr>The Burden of Depression : Updates</vt:lpstr>
      <vt:lpstr>D.D. of Unexplained Somatic Symptoms ?</vt:lpstr>
      <vt:lpstr>How to Pick up : UNDERLYING DEPRESSION ?</vt:lpstr>
      <vt:lpstr>Slide 6</vt:lpstr>
      <vt:lpstr>DEPRESSION-cont.</vt:lpstr>
      <vt:lpstr> ANXIETY DISORDERS</vt:lpstr>
      <vt:lpstr>Slide 9</vt:lpstr>
      <vt:lpstr>SOMATOFORM  DISORDERS</vt:lpstr>
      <vt:lpstr>Slide 11</vt:lpstr>
      <vt:lpstr>PSYCHOTIC  &amp;  OTHER   DISORDERS</vt:lpstr>
      <vt:lpstr>Slide 13</vt:lpstr>
      <vt:lpstr> Treatment of Depression in Primary care &amp;  the “Medically Ill” (State of Art in Psychopharmacology)</vt:lpstr>
      <vt:lpstr>1st generation ADs (Classic)</vt:lpstr>
      <vt:lpstr>2nd  generation ADs</vt:lpstr>
      <vt:lpstr>3rd generation ADs.</vt:lpstr>
      <vt:lpstr>Slide 18</vt:lpstr>
      <vt:lpstr>Theories to Explain   Depression-Medical Comorbidity</vt:lpstr>
      <vt:lpstr>Theories to Explain ?</vt:lpstr>
      <vt:lpstr>Hippocampal dysfunction &amp; neuroendocrine dysregulation</vt:lpstr>
      <vt:lpstr>MDD as a systemic disorder !?</vt:lpstr>
      <vt:lpstr>( GENERAL  PRINCIPLES &amp;   ASPECTS TO BE CONSIDERED ?? )</vt:lpstr>
      <vt:lpstr>Psychopharmacology of Depression in the Medically ill (Aspects to be considered)</vt:lpstr>
      <vt:lpstr>Principles of Drug-Drug Interactions</vt:lpstr>
      <vt:lpstr>Metabolism ?</vt:lpstr>
      <vt:lpstr> Psychopharmacology of Depression in the Various Medical Disorders </vt:lpstr>
      <vt:lpstr>EXAMPLES</vt:lpstr>
      <vt:lpstr>Depression &amp; Liver Disease </vt:lpstr>
      <vt:lpstr>Case Illustration Example</vt:lpstr>
      <vt:lpstr>Q1-The following is true about depression with INF therapy :</vt:lpstr>
      <vt:lpstr>Q2-The mechanism of INF-alpha induced depression is possibly related to :</vt:lpstr>
      <vt:lpstr>Psychotropics in hepatic insufficiency</vt:lpstr>
      <vt:lpstr>GIT Adverse Effects of Psychotropics</vt:lpstr>
      <vt:lpstr>Psychiatric Side Effects of GIT Drugs</vt:lpstr>
      <vt:lpstr>GIT Drug-Psychotropic Drug Interactions</vt:lpstr>
      <vt:lpstr>Depression in relation to  Diabetes Mellitus</vt:lpstr>
      <vt:lpstr>Depression in relation to Diabetes Mellitus</vt:lpstr>
      <vt:lpstr>Depression in relation to Diabetes Mellitus</vt:lpstr>
      <vt:lpstr>Depression in relation to Diabetes Mellitus</vt:lpstr>
      <vt:lpstr>The “3-D Co-morbidity”</vt:lpstr>
      <vt:lpstr>CASE  ILLUSTRATIONS</vt:lpstr>
      <vt:lpstr>CASE (1)</vt:lpstr>
      <vt:lpstr>CASE (1)</vt:lpstr>
      <vt:lpstr>CASE (2)</vt:lpstr>
      <vt:lpstr>CASE (2)</vt:lpstr>
      <vt:lpstr>CASE (2)</vt:lpstr>
      <vt:lpstr>CASE (3)</vt:lpstr>
      <vt:lpstr>CASE (3)</vt:lpstr>
      <vt:lpstr>CASE (3)</vt:lpstr>
      <vt:lpstr>CASE (4)</vt:lpstr>
      <vt:lpstr>CASE (4)</vt:lpstr>
      <vt:lpstr>CASE (5)</vt:lpstr>
      <vt:lpstr>CASE (5)  </vt:lpstr>
      <vt:lpstr>Slide 55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Burden of Depression in General Practice</dc:title>
  <dc:creator>Tarek Asaad</dc:creator>
  <cp:lastModifiedBy>Tarek Asaad</cp:lastModifiedBy>
  <cp:revision>1</cp:revision>
  <dcterms:created xsi:type="dcterms:W3CDTF">2018-10-24T08:50:23Z</dcterms:created>
  <dcterms:modified xsi:type="dcterms:W3CDTF">2018-10-24T09:07:13Z</dcterms:modified>
</cp:coreProperties>
</file>