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7B4F-F356-4558-B42F-CFCBA7B1D4EB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0222E-235E-495F-8DD0-EB0BCE680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A06A5-C38C-4BBC-A46E-EEA7AAA1367A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24DCD7-4C94-4450-9833-98AF6B8E6FD6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C15FF6-DBF9-48AD-BB9C-5D3008B14966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EDEB8B-1797-43DB-A479-2AF7A4C24103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B6E09-C907-4580-9349-2FE88B82C757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5A5D94-CE8A-4D9B-BD6A-33F04FBF00FA}" type="slidenum">
              <a:rPr lang="ar-SA" smtClean="0"/>
              <a:pPr/>
              <a:t>30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7C1C1C-D4D1-4665-9FC8-FB9291E7F601}" type="slidenum">
              <a:rPr lang="ar-SA" smtClean="0"/>
              <a:pPr/>
              <a:t>31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BE3DE7-29F6-40F6-BE7F-BF08BC3DA74C}" type="slidenum">
              <a:rPr lang="ar-SA" smtClean="0"/>
              <a:pPr/>
              <a:t>32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F1C270-3B1F-4D35-909F-206332DCDDAB}" type="slidenum">
              <a:rPr lang="ar-SA" smtClean="0"/>
              <a:pPr/>
              <a:t>33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82332-0A60-4DA8-9BA9-830B0200F8CC}" type="slidenum">
              <a:rPr lang="ar-SA" smtClean="0"/>
              <a:pPr/>
              <a:t>40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147F58-E076-44A9-AE2D-F016E299631D}" type="slidenum">
              <a:rPr lang="ar-SA" smtClean="0"/>
              <a:pPr/>
              <a:t>41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A19E2C-C81B-4C7B-819A-C0E6D136294B}" type="slidenum">
              <a:rPr lang="ar-SA" smtClean="0"/>
              <a:pPr/>
              <a:t>42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8EA6F6-4986-4FB9-8072-8EDEE134F897}" type="slidenum">
              <a:rPr lang="ar-SA" smtClean="0"/>
              <a:pPr/>
              <a:t>48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76400" y="1981200"/>
            <a:ext cx="7010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715EE-FAB8-4BA5-86EE-812148B0CB2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59A13-F029-4E79-A8D6-006D6DDB9E28}" type="datetimeFigureOut">
              <a:rPr lang="en-US" smtClean="0"/>
              <a:pPr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84EA7-C883-4D90-B077-764F5AB15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Sleep Medicine in Egypt :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Current &amp; Future Perspectives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sz="5100" b="1" i="1" u="sng" dirty="0" err="1" smtClean="0">
                <a:solidFill>
                  <a:schemeClr val="accent3">
                    <a:lumMod val="75000"/>
                  </a:schemeClr>
                </a:solidFill>
              </a:rPr>
              <a:t>Dr.Tarek</a:t>
            </a:r>
            <a:r>
              <a:rPr lang="en-US" sz="5100" b="1" i="1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5100" b="1" i="1" u="sng" dirty="0" err="1" smtClean="0">
                <a:solidFill>
                  <a:schemeClr val="accent3">
                    <a:lumMod val="75000"/>
                  </a:schemeClr>
                </a:solidFill>
              </a:rPr>
              <a:t>Asaad</a:t>
            </a:r>
            <a:endParaRPr lang="en-US" sz="5100" b="1" i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Prof. of Psychiatry, </a:t>
            </a:r>
            <a:r>
              <a:rPr lang="en-US" b="1" i="1" dirty="0" err="1" smtClean="0">
                <a:solidFill>
                  <a:schemeClr val="accent2">
                    <a:lumMod val="75000"/>
                  </a:schemeClr>
                </a:solidFill>
              </a:rPr>
              <a:t>Ain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 Shams University</a:t>
            </a: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Director of Psychophysiology &amp; Sleep Unit</a:t>
            </a: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Chief Editor : Current Psychiatry ME Journal</a:t>
            </a: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Director of Cross Cultural Psychiatry Center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HISTORY OF SLEEP MEDICINE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Berger (1929).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Loomis &amp; Harvey (1937).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err="1" smtClean="0"/>
              <a:t>Kleitman</a:t>
            </a:r>
            <a:r>
              <a:rPr lang="en-US" sz="2400" b="1" dirty="0" smtClean="0"/>
              <a:t> &amp; </a:t>
            </a:r>
            <a:r>
              <a:rPr lang="en-US" sz="2400" b="1" dirty="0" err="1" smtClean="0"/>
              <a:t>Aserinsky</a:t>
            </a:r>
            <a:r>
              <a:rPr lang="en-US" sz="2400" b="1" dirty="0" smtClean="0"/>
              <a:t> (1953).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Dement &amp; </a:t>
            </a:r>
            <a:r>
              <a:rPr lang="en-US" sz="2400" b="1" dirty="0" err="1" smtClean="0"/>
              <a:t>Kleitman</a:t>
            </a:r>
            <a:r>
              <a:rPr lang="en-US" sz="2400" b="1" dirty="0" smtClean="0"/>
              <a:t> (1957).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Stanford Narcolepsy center (1964).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Manual for scoring of sleep (1968).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PSG (1975).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ASDA (1977).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ICSD -1 (1991).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ICSD -2 (2005).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2400" b="1" dirty="0" smtClean="0"/>
              <a:t>ICSD-3 (Updated 2014).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3500" b="1" dirty="0" smtClean="0">
                <a:solidFill>
                  <a:srgbClr val="FF0000"/>
                </a:solidFill>
              </a:rPr>
              <a:t>UPDATES IN ASSESSMENT OF SLEEP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 eaLnBrk="1" hangingPunct="1"/>
            <a:r>
              <a:rPr lang="en-US" sz="2800" b="1" dirty="0" smtClean="0"/>
              <a:t>PSG.</a:t>
            </a:r>
          </a:p>
          <a:p>
            <a:pPr algn="l" rtl="0" eaLnBrk="1" hangingPunct="1"/>
            <a:r>
              <a:rPr lang="en-US" sz="2800" b="1" dirty="0" smtClean="0"/>
              <a:t>MSLT, MWT,…</a:t>
            </a:r>
          </a:p>
          <a:p>
            <a:pPr algn="l" rtl="0" eaLnBrk="1" hangingPunct="1"/>
            <a:r>
              <a:rPr lang="en-US" sz="2800" b="1" dirty="0" smtClean="0"/>
              <a:t>Microstructure sleep analysis, CAP, A/D,..</a:t>
            </a:r>
          </a:p>
          <a:p>
            <a:pPr algn="l" rtl="0" eaLnBrk="1" hangingPunct="1"/>
            <a:r>
              <a:rPr lang="en-US" sz="2800" b="1" dirty="0" err="1" smtClean="0"/>
              <a:t>Actigraphy</a:t>
            </a:r>
            <a:r>
              <a:rPr lang="en-US" sz="2800" b="1" dirty="0" smtClean="0"/>
              <a:t>.</a:t>
            </a:r>
          </a:p>
          <a:p>
            <a:pPr algn="l" rtl="0" eaLnBrk="1" hangingPunct="1"/>
            <a:r>
              <a:rPr lang="en-US" sz="2800" b="1" dirty="0" smtClean="0"/>
              <a:t>Genetic studies: Narcolepsy?</a:t>
            </a:r>
          </a:p>
          <a:p>
            <a:pPr algn="l" rtl="0" eaLnBrk="1" hangingPunct="1"/>
            <a:r>
              <a:rPr lang="en-US" sz="2800" b="1" dirty="0" smtClean="0"/>
              <a:t>Brain imaging.</a:t>
            </a:r>
          </a:p>
          <a:p>
            <a:pPr algn="l" rtl="0" eaLnBrk="1" hangingPunct="1"/>
            <a:r>
              <a:rPr lang="en-US" sz="2800" b="1" dirty="0" smtClean="0"/>
              <a:t>Psychometric tools.</a:t>
            </a:r>
          </a:p>
          <a:p>
            <a:pPr algn="l" rtl="0" eaLnBrk="1" hangingPunct="1"/>
            <a:r>
              <a:rPr lang="en-US" sz="2800" b="1" dirty="0" smtClean="0"/>
              <a:t>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Classification of sleep disorders 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b="1" dirty="0" smtClean="0"/>
              <a:t>DSM-IV : phenomenological ?</a:t>
            </a:r>
          </a:p>
          <a:p>
            <a:pPr algn="l" rtl="0" eaLnBrk="1" hangingPunct="1"/>
            <a:r>
              <a:rPr lang="en-US" b="1" dirty="0" smtClean="0"/>
              <a:t>ICD-10 : phenomenological/ </a:t>
            </a:r>
            <a:r>
              <a:rPr lang="en-US" b="1" dirty="0" err="1" smtClean="0"/>
              <a:t>aetiological</a:t>
            </a:r>
            <a:endParaRPr lang="en-US" b="1" dirty="0" smtClean="0"/>
          </a:p>
          <a:p>
            <a:pPr algn="l" rtl="0" eaLnBrk="1" hangingPunct="1"/>
            <a:r>
              <a:rPr lang="en-US" b="1" dirty="0" smtClean="0"/>
              <a:t>ICSD-1 </a:t>
            </a:r>
          </a:p>
          <a:p>
            <a:pPr algn="l" rtl="0" eaLnBrk="1" hangingPunct="1"/>
            <a:r>
              <a:rPr lang="en-US" b="1" dirty="0" smtClean="0"/>
              <a:t>ICSD-1-Revised</a:t>
            </a:r>
          </a:p>
          <a:p>
            <a:pPr algn="l" rtl="0" eaLnBrk="1" hangingPunct="1"/>
            <a:r>
              <a:rPr lang="en-US" b="1" dirty="0" smtClean="0"/>
              <a:t>ICSD-II</a:t>
            </a:r>
          </a:p>
          <a:p>
            <a:pPr algn="l" rtl="0" eaLnBrk="1" hangingPunct="1"/>
            <a:r>
              <a:rPr lang="en-US" b="1" dirty="0" smtClean="0"/>
              <a:t>ICSD-II-Revised   </a:t>
            </a:r>
          </a:p>
          <a:p>
            <a:pPr algn="l" rtl="0" eaLnBrk="1" hangingPunct="1"/>
            <a:r>
              <a:rPr lang="en-US" b="1" dirty="0" smtClean="0"/>
              <a:t>ICSD-3                                                                                        -phenomenological / </a:t>
            </a:r>
            <a:r>
              <a:rPr lang="en-US" b="1" dirty="0" err="1" smtClean="0"/>
              <a:t>aetiological</a:t>
            </a:r>
            <a:r>
              <a:rPr lang="en-US" b="1" dirty="0" smtClean="0"/>
              <a:t> /                research / statistical 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ICSD – II ( 2005 )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l" rtl="0" eaLnBrk="1" hangingPunct="1"/>
            <a:r>
              <a:rPr lang="en-US" sz="2800" b="1" dirty="0" smtClean="0"/>
              <a:t>INSOMNIA.</a:t>
            </a:r>
          </a:p>
          <a:p>
            <a:pPr algn="l" rtl="0" eaLnBrk="1" hangingPunct="1"/>
            <a:r>
              <a:rPr lang="en-US" sz="2800" b="1" dirty="0" smtClean="0"/>
              <a:t>SRBD.</a:t>
            </a:r>
          </a:p>
          <a:p>
            <a:pPr algn="l" rtl="0" eaLnBrk="1" hangingPunct="1"/>
            <a:r>
              <a:rPr lang="en-US" sz="2800" b="1" dirty="0" smtClean="0"/>
              <a:t>HYPERSOMNIAS OF CENTRAL ORIGIN.</a:t>
            </a:r>
          </a:p>
          <a:p>
            <a:pPr algn="l" rtl="0" eaLnBrk="1" hangingPunct="1"/>
            <a:r>
              <a:rPr lang="en-US" sz="2800" b="1" dirty="0" smtClean="0"/>
              <a:t>CR SLEEP DISORDERS.</a:t>
            </a:r>
          </a:p>
          <a:p>
            <a:pPr algn="l" rtl="0" eaLnBrk="1" hangingPunct="1"/>
            <a:r>
              <a:rPr lang="en-US" sz="2800" b="1" dirty="0" smtClean="0"/>
              <a:t>PARASOMNIAS ( </a:t>
            </a:r>
            <a:r>
              <a:rPr lang="en-US" sz="2800" b="1" dirty="0" err="1" smtClean="0"/>
              <a:t>NREM,REM,Others</a:t>
            </a:r>
            <a:r>
              <a:rPr lang="en-US" sz="2800" b="1" dirty="0" smtClean="0"/>
              <a:t> ).</a:t>
            </a:r>
          </a:p>
          <a:p>
            <a:pPr algn="l" rtl="0" eaLnBrk="1" hangingPunct="1"/>
            <a:r>
              <a:rPr lang="en-US" sz="2800" b="1" dirty="0" smtClean="0"/>
              <a:t>SR MOVEMENT DISORDERS.</a:t>
            </a:r>
          </a:p>
          <a:p>
            <a:pPr algn="l" rtl="0" eaLnBrk="1" hangingPunct="1"/>
            <a:r>
              <a:rPr lang="en-US" sz="2800" b="1" dirty="0" smtClean="0"/>
              <a:t>ISOLATED,N.VARIANTS,UNRESOLVED…</a:t>
            </a:r>
          </a:p>
          <a:p>
            <a:pPr algn="l" rtl="0" eaLnBrk="1" hangingPunct="1"/>
            <a:r>
              <a:rPr lang="en-US" sz="2800" b="1" dirty="0" smtClean="0"/>
              <a:t>OTHERS</a:t>
            </a:r>
          </a:p>
          <a:p>
            <a:pPr algn="l" rtl="0" eaLnBrk="1" hangingPunct="1"/>
            <a:r>
              <a:rPr lang="en-US" sz="2800" b="1" dirty="0" smtClean="0"/>
              <a:t>APPENDIX : Associated / Psychiatric….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ICSD-3 (Updated,2014)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SIX CATEGORIES OF SLEEP DISORDERS :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1-Insomnia.</a:t>
            </a:r>
          </a:p>
          <a:p>
            <a:pPr>
              <a:buNone/>
            </a:pPr>
            <a:r>
              <a:rPr lang="en-US" b="1" dirty="0" smtClean="0"/>
              <a:t> 2-Sleep related Breathing Disorders.</a:t>
            </a:r>
          </a:p>
          <a:p>
            <a:pPr>
              <a:buNone/>
            </a:pPr>
            <a:r>
              <a:rPr lang="en-US" b="1" dirty="0" smtClean="0"/>
              <a:t> 3-Central Disorder </a:t>
            </a:r>
            <a:r>
              <a:rPr lang="en-US" b="1" dirty="0" err="1" smtClean="0"/>
              <a:t>Hypersomnolence</a:t>
            </a:r>
            <a:r>
              <a:rPr lang="en-US" b="1" dirty="0" smtClean="0"/>
              <a:t>.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4-CR Sleep Wake Disorders.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5-Parasomnia.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6-Sleep related Movement Disorders.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3500" b="1" dirty="0" smtClean="0">
                <a:solidFill>
                  <a:srgbClr val="FF0000"/>
                </a:solidFill>
              </a:rPr>
              <a:t>WHAT IS POLYSOMNOGRAPHY?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/>
            <a:r>
              <a:rPr lang="en-US" b="1" dirty="0" smtClean="0"/>
              <a:t>HYPNOGRAM (</a:t>
            </a:r>
            <a:r>
              <a:rPr lang="en-US" b="1" dirty="0" err="1" smtClean="0"/>
              <a:t>E.E.G.,E.O.G.,chin</a:t>
            </a:r>
            <a:r>
              <a:rPr lang="en-US" b="1" dirty="0" smtClean="0"/>
              <a:t> EMG).</a:t>
            </a:r>
          </a:p>
          <a:p>
            <a:pPr algn="l" rtl="0" eaLnBrk="1" hangingPunct="1"/>
            <a:r>
              <a:rPr lang="en-US" b="1" dirty="0" smtClean="0"/>
              <a:t>RESPIRATORY EVENTS: </a:t>
            </a:r>
            <a:r>
              <a:rPr lang="en-US" b="1" dirty="0" err="1" smtClean="0"/>
              <a:t>airflow,chest</a:t>
            </a:r>
            <a:r>
              <a:rPr lang="en-US" b="1" dirty="0" smtClean="0"/>
              <a:t> ……… and abdominal effort, O2 saturation.</a:t>
            </a:r>
          </a:p>
          <a:p>
            <a:pPr algn="l" rtl="0" eaLnBrk="1" hangingPunct="1"/>
            <a:r>
              <a:rPr lang="en-US" b="1" dirty="0" smtClean="0"/>
              <a:t>LEG MOVEMENTS.</a:t>
            </a:r>
          </a:p>
          <a:p>
            <a:pPr algn="l" rtl="0" eaLnBrk="1" hangingPunct="1"/>
            <a:r>
              <a:rPr lang="en-US" b="1" dirty="0" smtClean="0"/>
              <a:t>OTHERS : E.C.G., body </a:t>
            </a:r>
            <a:r>
              <a:rPr lang="en-US" b="1" dirty="0" err="1" smtClean="0"/>
              <a:t>position,snoring</a:t>
            </a:r>
            <a:r>
              <a:rPr lang="en-US" b="1" dirty="0" smtClean="0"/>
              <a:t> ………..</a:t>
            </a:r>
            <a:r>
              <a:rPr lang="en-US" b="1" dirty="0" err="1" smtClean="0"/>
              <a:t>detector,tumescence</a:t>
            </a:r>
            <a:r>
              <a:rPr lang="en-US" b="1" dirty="0" smtClean="0"/>
              <a:t> detector, ………..</a:t>
            </a:r>
            <a:r>
              <a:rPr lang="en-US" b="1" dirty="0" err="1" smtClean="0"/>
              <a:t>capnograph</a:t>
            </a:r>
            <a:r>
              <a:rPr lang="en-US" b="1" dirty="0" smtClean="0"/>
              <a:t>…etc.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/>
            <a:endParaRPr lang="en-US" smtClean="0"/>
          </a:p>
        </p:txBody>
      </p:sp>
      <p:pic>
        <p:nvPicPr>
          <p:cNvPr id="61444" name="Picture 4" descr="CIMG06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49625" y="-15149513"/>
            <a:ext cx="34747200" cy="2606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00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i="1" u="sng" dirty="0" smtClean="0">
                <a:solidFill>
                  <a:srgbClr val="FF0000"/>
                </a:solidFill>
              </a:rPr>
              <a:t>Portable PSG</a:t>
            </a:r>
            <a:r>
              <a:rPr lang="en-US" sz="2800" dirty="0" smtClean="0">
                <a:solidFill>
                  <a:srgbClr val="FF0000"/>
                </a:solidFill>
              </a:rPr>
              <a:t>                           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8229600" cy="676275"/>
          </a:xfrm>
          <a:noFill/>
        </p:spPr>
        <p:txBody>
          <a:bodyPr>
            <a:noAutofit/>
          </a:bodyPr>
          <a:lstStyle/>
          <a:p>
            <a:pPr algn="l" rtl="0" eaLnBrk="1" hangingPunct="1">
              <a:lnSpc>
                <a:spcPct val="80000"/>
              </a:lnSpc>
            </a:pPr>
            <a:r>
              <a:rPr lang="en-US" sz="2400" b="1" i="1" dirty="0" smtClean="0"/>
              <a:t>Easy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algn="l" rtl="0" eaLnBrk="1" hangingPunct="1">
              <a:lnSpc>
                <a:spcPct val="80000"/>
              </a:lnSpc>
            </a:pPr>
            <a:r>
              <a:rPr lang="en-US" sz="2400" b="1" i="1" dirty="0" smtClean="0"/>
              <a:t>More acclimatization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algn="l" rtl="0" eaLnBrk="1" hangingPunct="1">
              <a:lnSpc>
                <a:spcPct val="80000"/>
              </a:lnSpc>
            </a:pPr>
            <a:r>
              <a:rPr lang="en-US" sz="2400" b="1" i="1" dirty="0" smtClean="0"/>
              <a:t>Allow subjects to move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algn="l" rtl="0" eaLnBrk="1" hangingPunct="1">
              <a:lnSpc>
                <a:spcPct val="80000"/>
              </a:lnSpc>
            </a:pPr>
            <a:r>
              <a:rPr lang="en-US" sz="2400" b="1" i="1" dirty="0" smtClean="0"/>
              <a:t>Recorded on a memory card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algn="l" rtl="0" eaLnBrk="1" hangingPunct="1">
              <a:lnSpc>
                <a:spcPct val="80000"/>
              </a:lnSpc>
            </a:pPr>
            <a:r>
              <a:rPr lang="en-US" sz="2400" b="1" i="1" dirty="0" smtClean="0"/>
              <a:t>Sleep atmosphere = “natural”</a:t>
            </a:r>
          </a:p>
        </p:txBody>
      </p:sp>
      <p:pic>
        <p:nvPicPr>
          <p:cNvPr id="62468" name="Picture 4" descr="CIMG06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-88900"/>
            <a:ext cx="5210175" cy="694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63492" name="Picture 4" descr="CIMG09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8335963" cy="625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 </a:t>
            </a:r>
            <a:r>
              <a:rPr lang="en-US" sz="3200" b="1" i="1" u="sng" dirty="0" smtClean="0">
                <a:solidFill>
                  <a:srgbClr val="FF0000"/>
                </a:solidFill>
              </a:rPr>
              <a:t>EEG waves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buFontTx/>
              <a:buNone/>
            </a:pPr>
            <a:r>
              <a:rPr lang="en-US" dirty="0" smtClean="0"/>
              <a:t>                                                 A</a:t>
            </a:r>
            <a:endParaRPr lang="en-US" sz="5200" dirty="0" smtClean="0"/>
          </a:p>
          <a:p>
            <a:pPr algn="l" rtl="0">
              <a:buFontTx/>
              <a:buNone/>
            </a:pPr>
            <a:endParaRPr lang="en-US" sz="4000" dirty="0" smtClean="0"/>
          </a:p>
          <a:p>
            <a:pPr algn="l" rtl="0">
              <a:buFontTx/>
              <a:buNone/>
            </a:pPr>
            <a:r>
              <a:rPr lang="en-US" sz="4000" dirty="0" smtClean="0"/>
              <a:t>                                                 </a:t>
            </a:r>
          </a:p>
        </p:txBody>
      </p:sp>
      <p:pic>
        <p:nvPicPr>
          <p:cNvPr id="64516" name="Picture 4" descr="CIMG09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7625"/>
            <a:ext cx="4846320" cy="6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65540" name="Picture 4" descr="CIMG09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76250"/>
            <a:ext cx="7880350" cy="591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66564" name="Picture 4" descr="CIMG09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3375"/>
            <a:ext cx="7880350" cy="591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67588" name="Picture 4" descr="CIMG09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620713"/>
            <a:ext cx="7880350" cy="591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68612" name="Picture 4" descr="CIMG09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88913"/>
            <a:ext cx="8335962" cy="625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P.S.G. VOCABULARY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80000"/>
              </a:lnSpc>
            </a:pPr>
            <a:r>
              <a:rPr lang="en-US" smtClean="0"/>
              <a:t>SLEEP CONTINUITY: TST , SL, SE, ………………arousal index, awakenings…</a:t>
            </a:r>
          </a:p>
          <a:p>
            <a:pPr algn="l" rtl="0">
              <a:lnSpc>
                <a:spcPct val="80000"/>
              </a:lnSpc>
            </a:pPr>
            <a:r>
              <a:rPr lang="en-US" smtClean="0"/>
              <a:t>SLEEP ARCHITECTURE :stage I,II,III and IV, SWS %.</a:t>
            </a:r>
          </a:p>
          <a:p>
            <a:pPr algn="l" rtl="0">
              <a:lnSpc>
                <a:spcPct val="80000"/>
              </a:lnSpc>
            </a:pPr>
            <a:r>
              <a:rPr lang="en-US" smtClean="0"/>
              <a:t>REM PARAMETERS: ……………....REM%,REML,REMD, …………...1</a:t>
            </a:r>
            <a:r>
              <a:rPr lang="en-US" baseline="30000" smtClean="0"/>
              <a:t>st</a:t>
            </a:r>
            <a:r>
              <a:rPr lang="en-US" smtClean="0"/>
              <a:t>.REM duration and density.</a:t>
            </a:r>
          </a:p>
          <a:p>
            <a:pPr algn="l" rtl="0">
              <a:lnSpc>
                <a:spcPct val="80000"/>
              </a:lnSpc>
            </a:pPr>
            <a:r>
              <a:rPr lang="en-US" smtClean="0"/>
              <a:t>RESPIRATION: apnea index,RDI,O2 ……………….desaturation.…</a:t>
            </a:r>
          </a:p>
          <a:p>
            <a:pPr algn="l" rtl="0">
              <a:lnSpc>
                <a:spcPct val="80000"/>
              </a:lnSpc>
            </a:pPr>
            <a:r>
              <a:rPr lang="en-US" smtClean="0"/>
              <a:t>PLMS Index.</a:t>
            </a:r>
          </a:p>
          <a:p>
            <a:pPr algn="l" rtl="0">
              <a:lnSpc>
                <a:spcPct val="80000"/>
              </a:lnSpc>
            </a:pPr>
            <a:r>
              <a:rPr lang="en-US" smtClean="0"/>
              <a:t>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PSG in different conditions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smtClean="0"/>
              <a:t>Different stages of sleep</a:t>
            </a:r>
          </a:p>
          <a:p>
            <a:pPr algn="l" rtl="0"/>
            <a:endParaRPr lang="en-US" smtClean="0"/>
          </a:p>
          <a:p>
            <a:pPr algn="l" rtl="0">
              <a:buFontTx/>
              <a:buNone/>
            </a:pPr>
            <a:endParaRPr lang="en-US" smtClean="0"/>
          </a:p>
          <a:p>
            <a:pPr algn="l" rtl="0"/>
            <a:r>
              <a:rPr lang="en-US" smtClean="0"/>
              <a:t>Sleep apnea : Obstructive / Central</a:t>
            </a:r>
          </a:p>
          <a:p>
            <a:pPr algn="l" rtl="0"/>
            <a:endParaRPr lang="en-US" smtClean="0"/>
          </a:p>
          <a:p>
            <a:pPr algn="l" rtl="0">
              <a:buFontTx/>
              <a:buNone/>
            </a:pPr>
            <a:endParaRPr lang="en-US" smtClean="0"/>
          </a:p>
          <a:p>
            <a:pPr algn="l" rtl="0"/>
            <a:r>
              <a:rPr lang="en-US" smtClean="0"/>
              <a:t>Periodic limb movements</a:t>
            </a:r>
          </a:p>
          <a:p>
            <a:pPr algn="l" rtl="0"/>
            <a:endParaRPr lang="en-US" smtClean="0"/>
          </a:p>
          <a:p>
            <a:pPr algn="l" rtl="0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1684" name="Picture 4" descr="CIMG09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33375"/>
            <a:ext cx="4663440" cy="584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2708" name="Picture 4" descr="CIMG09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404813"/>
            <a:ext cx="5905500" cy="787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3732" name="Picture 4" descr="CIMG09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0"/>
            <a:ext cx="553085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4756" name="Picture 4" descr="CIMG09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0"/>
            <a:ext cx="5557838" cy="740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5780" name="Picture 4" descr="CIMG09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0"/>
            <a:ext cx="5557837" cy="741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6804" name="Picture 4" descr="CIMG09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0"/>
            <a:ext cx="5905500" cy="787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7828" name="Picture 4" descr="CIMG09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60350"/>
            <a:ext cx="6253163" cy="833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8852" name="Picture 4" descr="CIMG09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404813"/>
            <a:ext cx="6253162" cy="833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79876" name="Picture 4" descr="CIMG09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475" y="-387350"/>
            <a:ext cx="10809288" cy="786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80900" name="Picture 4" descr="psg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-1250950"/>
            <a:ext cx="7570788" cy="786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65400"/>
            <a:ext cx="8229600" cy="4530725"/>
          </a:xfrm>
        </p:spPr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81924" name="Picture 4" descr="CIMG0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801600" y="-9601200"/>
            <a:ext cx="2741612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Picture 5" descr="CIMG09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801600" y="-9601200"/>
            <a:ext cx="4633912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Picture 6" descr="CIMG09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15888" y="-87313"/>
            <a:ext cx="9259888" cy="694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smtClean="0"/>
          </a:p>
        </p:txBody>
      </p:sp>
      <p:pic>
        <p:nvPicPr>
          <p:cNvPr id="82948" name="Picture 4" descr="CIMG09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0350"/>
            <a:ext cx="8335962" cy="625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010400" cy="1295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3500" b="1" dirty="0" smtClean="0">
                <a:solidFill>
                  <a:srgbClr val="FF0000"/>
                </a:solidFill>
              </a:rPr>
              <a:t>Management of INSOMNIA :</a:t>
            </a:r>
            <a:br>
              <a:rPr lang="en-US" sz="3500" b="1" dirty="0" smtClean="0">
                <a:solidFill>
                  <a:srgbClr val="FF0000"/>
                </a:solidFill>
              </a:rPr>
            </a:br>
            <a:r>
              <a:rPr lang="en-US" sz="3500" b="1" i="1" u="sng" dirty="0" smtClean="0">
                <a:solidFill>
                  <a:srgbClr val="FF0000"/>
                </a:solidFill>
              </a:rPr>
              <a:t>PHARMACOTHERAPY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229600" cy="4530725"/>
          </a:xfrm>
        </p:spPr>
        <p:txBody>
          <a:bodyPr>
            <a:normAutofit fontScale="92500" lnSpcReduction="10000"/>
          </a:bodyPr>
          <a:lstStyle/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</a:t>
            </a:r>
            <a:r>
              <a:rPr lang="en-US" b="1" dirty="0" smtClean="0"/>
              <a:t>A) </a:t>
            </a:r>
            <a:r>
              <a:rPr lang="en-US" b="1" i="1" u="sng" dirty="0" smtClean="0">
                <a:solidFill>
                  <a:srgbClr val="FF6600"/>
                </a:solidFill>
              </a:rPr>
              <a:t>SELF-MEDICATION (OTC DRUGS</a:t>
            </a:r>
            <a:r>
              <a:rPr lang="en-US" b="1" dirty="0" smtClean="0">
                <a:solidFill>
                  <a:srgbClr val="FF6600"/>
                </a:solidFill>
              </a:rPr>
              <a:t>):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	e.g. Anti-</a:t>
            </a:r>
            <a:r>
              <a:rPr lang="en-US" b="1" dirty="0" err="1" smtClean="0"/>
              <a:t>histaminics</a:t>
            </a:r>
            <a:r>
              <a:rPr lang="en-US" b="1" dirty="0" smtClean="0"/>
              <a:t>, Melatonin, Herbal (Valerian, Kava, </a:t>
            </a:r>
            <a:r>
              <a:rPr lang="en-US" b="1" dirty="0" err="1" smtClean="0"/>
              <a:t>Natra</a:t>
            </a:r>
            <a:r>
              <a:rPr lang="en-US" b="1" dirty="0" smtClean="0"/>
              <a:t> dose, </a:t>
            </a:r>
            <a:r>
              <a:rPr lang="en-US" b="1" dirty="0" err="1" smtClean="0"/>
              <a:t>Passiflora</a:t>
            </a:r>
            <a:r>
              <a:rPr lang="en-US" b="1" dirty="0" smtClean="0"/>
              <a:t>)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	B) </a:t>
            </a:r>
            <a:r>
              <a:rPr lang="en-US" b="1" i="1" u="sng" dirty="0" smtClean="0">
                <a:solidFill>
                  <a:srgbClr val="FF6600"/>
                </a:solidFill>
              </a:rPr>
              <a:t>NEWER BENZODIAZEPINES</a:t>
            </a:r>
            <a:r>
              <a:rPr lang="en-US" b="1" dirty="0" smtClean="0">
                <a:solidFill>
                  <a:srgbClr val="FF6600"/>
                </a:solidFill>
              </a:rPr>
              <a:t>:                                  </a:t>
            </a:r>
            <a:r>
              <a:rPr lang="en-US" b="1" dirty="0" smtClean="0"/>
              <a:t>selective, short-acting, </a:t>
            </a:r>
            <a:r>
              <a:rPr lang="en-US" b="1" dirty="0" err="1" smtClean="0"/>
              <a:t>e.g.Estazolam</a:t>
            </a:r>
            <a:r>
              <a:rPr lang="en-US" b="1" dirty="0" smtClean="0"/>
              <a:t>.. 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	C) </a:t>
            </a:r>
            <a:r>
              <a:rPr lang="en-US" b="1" i="1" u="sng" dirty="0" smtClean="0">
                <a:solidFill>
                  <a:srgbClr val="FF6600"/>
                </a:solidFill>
              </a:rPr>
              <a:t>BZ AGONISTS</a:t>
            </a:r>
            <a:r>
              <a:rPr lang="en-US" b="1" i="1" u="sng" dirty="0" smtClean="0"/>
              <a:t>:</a:t>
            </a:r>
            <a:r>
              <a:rPr lang="en-US" b="1" dirty="0" smtClean="0"/>
              <a:t>                                          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 	--- </a:t>
            </a:r>
            <a:r>
              <a:rPr lang="en-US" b="1" dirty="0" err="1" smtClean="0"/>
              <a:t>Zolpidem</a:t>
            </a:r>
            <a:r>
              <a:rPr lang="en-US" b="1" dirty="0" smtClean="0"/>
              <a:t> (</a:t>
            </a:r>
            <a:r>
              <a:rPr lang="en-US" b="1" dirty="0" err="1" smtClean="0"/>
              <a:t>Stilnox</a:t>
            </a:r>
            <a:r>
              <a:rPr lang="en-US" b="1" dirty="0" smtClean="0"/>
              <a:t>, </a:t>
            </a:r>
            <a:r>
              <a:rPr lang="en-US" b="1" dirty="0" err="1" smtClean="0"/>
              <a:t>Ambien</a:t>
            </a:r>
            <a:r>
              <a:rPr lang="en-US" b="1" dirty="0" smtClean="0"/>
              <a:t>) (MR)                             --- </a:t>
            </a:r>
            <a:r>
              <a:rPr lang="en-US" b="1" dirty="0" err="1" smtClean="0"/>
              <a:t>Zaleplon</a:t>
            </a:r>
            <a:r>
              <a:rPr lang="en-US" b="1" dirty="0" smtClean="0"/>
              <a:t> (Sonata, Siesta) ( ext. release II)                         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	--- </a:t>
            </a:r>
            <a:r>
              <a:rPr lang="en-US" b="1" dirty="0" err="1" smtClean="0"/>
              <a:t>Zopiclone</a:t>
            </a:r>
            <a:r>
              <a:rPr lang="en-US" b="1" dirty="0" smtClean="0"/>
              <a:t> (</a:t>
            </a:r>
            <a:r>
              <a:rPr lang="en-US" b="1" dirty="0" err="1" smtClean="0"/>
              <a:t>Ximovan</a:t>
            </a:r>
            <a:r>
              <a:rPr lang="en-US" b="1" dirty="0" smtClean="0"/>
              <a:t> ) 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	--- Es-</a:t>
            </a:r>
            <a:r>
              <a:rPr lang="en-US" b="1" dirty="0" err="1" smtClean="0"/>
              <a:t>Zopiclone</a:t>
            </a:r>
            <a:r>
              <a:rPr lang="en-US" b="1" dirty="0" smtClean="0"/>
              <a:t> (</a:t>
            </a:r>
            <a:r>
              <a:rPr lang="en-US" b="1" dirty="0" err="1" smtClean="0"/>
              <a:t>Lunesta</a:t>
            </a:r>
            <a:r>
              <a:rPr lang="en-US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Management of INSOMNIA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57325"/>
            <a:ext cx="8229600" cy="5400675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D) </a:t>
            </a:r>
            <a:r>
              <a:rPr lang="en-US" sz="2400" b="1" i="1" u="sng" dirty="0" smtClean="0">
                <a:solidFill>
                  <a:srgbClr val="FF6600"/>
                </a:solidFill>
              </a:rPr>
              <a:t>Newer Ads</a:t>
            </a:r>
            <a:r>
              <a:rPr lang="en-US" sz="2400" b="1" i="1" u="sng" dirty="0" smtClean="0"/>
              <a:t>:</a:t>
            </a:r>
            <a:r>
              <a:rPr lang="en-US" sz="2400" b="1" dirty="0" smtClean="0"/>
              <a:t>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SARIs: </a:t>
            </a:r>
            <a:r>
              <a:rPr lang="en-US" sz="2400" b="1" dirty="0" err="1" smtClean="0"/>
              <a:t>Nefazodone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Trazodone</a:t>
            </a:r>
            <a:r>
              <a:rPr lang="en-US" sz="2400" b="1" dirty="0" smtClean="0"/>
              <a:t>..           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NASSA: </a:t>
            </a:r>
            <a:r>
              <a:rPr lang="en-US" sz="2400" b="1" dirty="0" err="1" smtClean="0"/>
              <a:t>Mirtazapine</a:t>
            </a:r>
            <a:r>
              <a:rPr lang="en-US" sz="2400" b="1" dirty="0" smtClean="0"/>
              <a:t>..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E) </a:t>
            </a:r>
            <a:r>
              <a:rPr lang="en-US" sz="2400" b="1" i="1" u="sng" dirty="0" smtClean="0">
                <a:solidFill>
                  <a:srgbClr val="FF6600"/>
                </a:solidFill>
              </a:rPr>
              <a:t>DRUGS recently present or  in DEVELOPMENT</a:t>
            </a:r>
            <a:r>
              <a:rPr lang="en-US" sz="2400" b="1" dirty="0" smtClean="0">
                <a:solidFill>
                  <a:srgbClr val="FF6600"/>
                </a:solidFill>
              </a:rPr>
              <a:t> </a:t>
            </a:r>
            <a:r>
              <a:rPr lang="en-US" sz="2400" b="1" dirty="0" smtClean="0"/>
              <a:t>:                   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</a:t>
            </a:r>
            <a:r>
              <a:rPr lang="en-US" sz="2400" b="1" dirty="0" err="1" smtClean="0"/>
              <a:t>Neuro</a:t>
            </a:r>
            <a:r>
              <a:rPr lang="en-US" sz="2400" b="1" dirty="0" smtClean="0"/>
              <a:t>-active steroids </a:t>
            </a:r>
            <a:r>
              <a:rPr lang="en-US" sz="2400" b="1" dirty="0" err="1" smtClean="0"/>
              <a:t>e.g.Ganaxolone</a:t>
            </a:r>
            <a:r>
              <a:rPr lang="en-US" sz="2400" b="1" dirty="0" smtClean="0"/>
              <a:t>     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H3 Agonists                                               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</a:t>
            </a:r>
            <a:r>
              <a:rPr lang="en-US" sz="2400" b="1" dirty="0" err="1" smtClean="0"/>
              <a:t>Orexin</a:t>
            </a:r>
            <a:r>
              <a:rPr lang="en-US" sz="2400" b="1" dirty="0" smtClean="0"/>
              <a:t> antagonists                                                                            </a:t>
            </a:r>
            <a:r>
              <a:rPr lang="en-US" sz="2400" b="1" dirty="0" smtClean="0">
                <a:solidFill>
                  <a:srgbClr val="FFC000"/>
                </a:solidFill>
              </a:rPr>
              <a:t>(</a:t>
            </a:r>
            <a:r>
              <a:rPr lang="en-US" sz="2400" b="1" dirty="0" err="1" smtClean="0">
                <a:solidFill>
                  <a:srgbClr val="FFC000"/>
                </a:solidFill>
              </a:rPr>
              <a:t>Belsomra</a:t>
            </a:r>
            <a:r>
              <a:rPr lang="en-US" sz="2400" b="1" dirty="0" smtClean="0">
                <a:solidFill>
                  <a:srgbClr val="FFC000"/>
                </a:solidFill>
              </a:rPr>
              <a:t>  (</a:t>
            </a:r>
            <a:r>
              <a:rPr lang="en-US" sz="2400" b="1" dirty="0" err="1" smtClean="0">
                <a:solidFill>
                  <a:srgbClr val="FFC000"/>
                </a:solidFill>
              </a:rPr>
              <a:t>Suvorexant</a:t>
            </a:r>
            <a:r>
              <a:rPr lang="en-US" sz="2400" b="1" dirty="0" smtClean="0">
                <a:solidFill>
                  <a:srgbClr val="FFC000"/>
                </a:solidFill>
              </a:rPr>
              <a:t> )recently approved in 8/2014).                                    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Selective MT1/MT2-receptor agonists (</a:t>
            </a:r>
            <a:r>
              <a:rPr lang="en-US" sz="2400" b="1" dirty="0" err="1" smtClean="0"/>
              <a:t>Ramelteon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Rozerem</a:t>
            </a:r>
            <a:r>
              <a:rPr lang="en-US" sz="2400" b="1" dirty="0" smtClean="0"/>
              <a:t>)    TAK-375    , </a:t>
            </a:r>
            <a:r>
              <a:rPr lang="en-US" sz="2400" b="1" dirty="0" err="1" smtClean="0"/>
              <a:t>Agomelatine</a:t>
            </a:r>
            <a:r>
              <a:rPr lang="en-US" sz="2400" b="1" dirty="0" smtClean="0"/>
              <a:t>                                                                 ( with 5HTantagonist ) …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F) </a:t>
            </a:r>
            <a:r>
              <a:rPr lang="en-US" sz="2400" b="1" i="1" u="sng" dirty="0" smtClean="0">
                <a:solidFill>
                  <a:srgbClr val="FF6600"/>
                </a:solidFill>
              </a:rPr>
              <a:t>Others</a:t>
            </a:r>
            <a:r>
              <a:rPr lang="en-US" sz="2400" b="1" i="1" u="sng" dirty="0" smtClean="0"/>
              <a:t>: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Selective GABA-A agonist (</a:t>
            </a:r>
            <a:r>
              <a:rPr lang="en-US" sz="2400" b="1" dirty="0" err="1" smtClean="0"/>
              <a:t>Gaboxadol</a:t>
            </a:r>
            <a:r>
              <a:rPr lang="en-US" sz="2400" b="1" dirty="0" smtClean="0"/>
              <a:t>) (III)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  	--- GABA </a:t>
            </a:r>
            <a:r>
              <a:rPr lang="en-US" sz="2400" b="1" dirty="0" err="1" smtClean="0"/>
              <a:t>potentiator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Indiplone</a:t>
            </a:r>
            <a:r>
              <a:rPr lang="en-US" sz="2400" b="1" dirty="0" smtClean="0"/>
              <a:t>) IR-MR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	--- SGRI (</a:t>
            </a:r>
            <a:r>
              <a:rPr lang="en-US" sz="2400" b="1" dirty="0" err="1" smtClean="0"/>
              <a:t>Tiagabine</a:t>
            </a:r>
            <a:r>
              <a:rPr lang="en-US" sz="2400" b="1" dirty="0" smtClean="0"/>
              <a:t>)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Management of INSOMNIA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/>
            <a:r>
              <a:rPr lang="en-US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Early clinical trials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                                                              </a:t>
            </a:r>
            <a:r>
              <a:rPr lang="en-US" b="1" dirty="0" smtClean="0"/>
              <a:t>- Other GABA A compounds </a:t>
            </a:r>
            <a:r>
              <a:rPr lang="en-US" b="1" dirty="0" err="1" smtClean="0"/>
              <a:t>eg</a:t>
            </a:r>
            <a:r>
              <a:rPr lang="en-US" b="1" dirty="0" smtClean="0"/>
              <a:t> </a:t>
            </a:r>
            <a:r>
              <a:rPr lang="en-US" b="1" dirty="0" err="1" smtClean="0"/>
              <a:t>neurosteroids</a:t>
            </a:r>
            <a:r>
              <a:rPr lang="en-US" b="1" dirty="0" smtClean="0"/>
              <a:t>                                                       -Intra-nasal &amp; </a:t>
            </a:r>
            <a:r>
              <a:rPr lang="en-US" b="1" dirty="0" err="1" smtClean="0"/>
              <a:t>subligual</a:t>
            </a:r>
            <a:r>
              <a:rPr lang="en-US" b="1" dirty="0" smtClean="0"/>
              <a:t> forms </a:t>
            </a:r>
            <a:r>
              <a:rPr lang="en-US" b="1" dirty="0" err="1" smtClean="0"/>
              <a:t>eg</a:t>
            </a:r>
            <a:r>
              <a:rPr lang="en-US" b="1" dirty="0" smtClean="0"/>
              <a:t> </a:t>
            </a:r>
            <a:r>
              <a:rPr lang="en-US" b="1" dirty="0" err="1" smtClean="0"/>
              <a:t>Zolpidem</a:t>
            </a:r>
            <a:r>
              <a:rPr lang="en-US" b="1" dirty="0" smtClean="0"/>
              <a:t> (I) , </a:t>
            </a:r>
            <a:r>
              <a:rPr lang="en-US" b="1" dirty="0" err="1" smtClean="0"/>
              <a:t>Trizolam</a:t>
            </a:r>
            <a:r>
              <a:rPr lang="en-US" b="1" dirty="0" smtClean="0"/>
              <a:t> (II)…                                                                           -5HT2 a/c antagonists :                                        </a:t>
            </a:r>
            <a:r>
              <a:rPr lang="en-US" b="1" dirty="0" err="1" smtClean="0"/>
              <a:t>Eplivanserine</a:t>
            </a:r>
            <a:r>
              <a:rPr lang="en-US" b="1" dirty="0" smtClean="0"/>
              <a:t> / </a:t>
            </a:r>
            <a:r>
              <a:rPr lang="en-US" b="1" dirty="0" err="1" smtClean="0"/>
              <a:t>Emirtazapine</a:t>
            </a:r>
            <a:r>
              <a:rPr lang="en-US" b="1" dirty="0" smtClean="0"/>
              <a:t> (II)…                                      -Other MT agonists </a:t>
            </a:r>
            <a:r>
              <a:rPr lang="en-US" b="1" dirty="0" err="1" smtClean="0"/>
              <a:t>eg</a:t>
            </a:r>
            <a:r>
              <a:rPr lang="en-US" b="1" dirty="0" smtClean="0"/>
              <a:t> </a:t>
            </a:r>
            <a:r>
              <a:rPr lang="en-US" b="1" dirty="0" err="1" smtClean="0"/>
              <a:t>Enol</a:t>
            </a:r>
            <a:r>
              <a:rPr lang="en-US" b="1" dirty="0" smtClean="0"/>
              <a:t> 3 IPA                                                         -Other </a:t>
            </a:r>
            <a:r>
              <a:rPr lang="en-US" b="1" dirty="0" err="1" smtClean="0"/>
              <a:t>psychotropics</a:t>
            </a:r>
            <a:r>
              <a:rPr lang="en-US" b="1" dirty="0" smtClean="0"/>
              <a:t> : </a:t>
            </a:r>
            <a:r>
              <a:rPr lang="en-US" b="1" dirty="0" err="1" smtClean="0"/>
              <a:t>Quetiapine</a:t>
            </a:r>
            <a:r>
              <a:rPr lang="en-US" b="1" dirty="0" smtClean="0"/>
              <a:t>, </a:t>
            </a:r>
            <a:r>
              <a:rPr lang="en-US" b="1" dirty="0" err="1" smtClean="0"/>
              <a:t>Olz</a:t>
            </a:r>
            <a:r>
              <a:rPr lang="en-US" b="1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Management of INSOMNIA</a:t>
            </a:r>
            <a:r>
              <a:rPr lang="en-US" dirty="0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buFont typeface="Wingdings" pitchFamily="2" charset="2"/>
              <a:buNone/>
            </a:pPr>
            <a:r>
              <a:rPr lang="en-US" b="1" dirty="0" smtClean="0"/>
              <a:t>    -H3-agonist , H1-antagonist                                                 -CRF-antagonist (I)                                                                -Adenosine enhancers ?                                                                        -Others : CB1,                                                                  ………….    CCK ,                                                            ………….    Cytokines e.g. IL6 ,                                      ………….    </a:t>
            </a:r>
            <a:r>
              <a:rPr lang="en-US" b="1" dirty="0" err="1" smtClean="0"/>
              <a:t>Neuropeptide</a:t>
            </a:r>
            <a:r>
              <a:rPr lang="en-US" b="1" dirty="0" smtClean="0"/>
              <a:t> S…….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Management of INSOMNIA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PIPELINE INSOMNIA DRUGS-2018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</a:p>
          <a:p>
            <a:pPr>
              <a:buNone/>
            </a:pPr>
            <a:r>
              <a:rPr lang="en-US" b="1" dirty="0" smtClean="0"/>
              <a:t>1-GABA-A &gt;&gt;&gt;&gt; </a:t>
            </a:r>
            <a:r>
              <a:rPr lang="en-US" b="1" dirty="0" err="1" smtClean="0"/>
              <a:t>Zaleplon</a:t>
            </a:r>
            <a:r>
              <a:rPr lang="en-US" b="1" dirty="0" smtClean="0"/>
              <a:t> CR / EVT-201 (</a:t>
            </a:r>
            <a:r>
              <a:rPr lang="en-US" b="1" dirty="0" err="1" smtClean="0"/>
              <a:t>phaseII</a:t>
            </a:r>
            <a:r>
              <a:rPr lang="en-US" b="1" dirty="0" smtClean="0"/>
              <a:t>)</a:t>
            </a:r>
          </a:p>
          <a:p>
            <a:pPr>
              <a:buNone/>
            </a:pPr>
            <a:r>
              <a:rPr lang="en-US" b="1" dirty="0" smtClean="0"/>
              <a:t>2-Orexin  &gt;&gt;&gt;&gt;   </a:t>
            </a:r>
            <a:r>
              <a:rPr lang="en-US" b="1" dirty="0" err="1" smtClean="0"/>
              <a:t>Filorexant</a:t>
            </a:r>
            <a:r>
              <a:rPr lang="en-US" b="1" dirty="0" smtClean="0"/>
              <a:t> / </a:t>
            </a:r>
            <a:r>
              <a:rPr lang="en-US" b="1" dirty="0" err="1" smtClean="0"/>
              <a:t>Leborexant</a:t>
            </a:r>
            <a:r>
              <a:rPr lang="en-US" b="1" dirty="0" smtClean="0"/>
              <a:t>  (phase-III) (Eisai) / ACT541468 (phase-II)…</a:t>
            </a:r>
          </a:p>
          <a:p>
            <a:pPr>
              <a:buNone/>
            </a:pPr>
            <a:r>
              <a:rPr lang="en-US" b="1" dirty="0" smtClean="0"/>
              <a:t>3-H1 &gt;&gt;&gt;&gt; LY2624803</a:t>
            </a:r>
          </a:p>
          <a:p>
            <a:pPr>
              <a:buNone/>
            </a:pPr>
            <a:r>
              <a:rPr lang="en-US" b="1" dirty="0" smtClean="0"/>
              <a:t>4-5HT2A &gt;&gt;&gt;&gt; ITI-007 / </a:t>
            </a:r>
            <a:r>
              <a:rPr lang="en-US" b="1" dirty="0" err="1" smtClean="0"/>
              <a:t>Lumateperone</a:t>
            </a:r>
            <a:r>
              <a:rPr lang="en-US" b="1" dirty="0" smtClean="0"/>
              <a:t> (</a:t>
            </a:r>
            <a:r>
              <a:rPr lang="en-US" b="1" dirty="0" err="1" smtClean="0"/>
              <a:t>phaseII</a:t>
            </a:r>
            <a:r>
              <a:rPr lang="en-US" b="1" dirty="0" smtClean="0"/>
              <a:t>)</a:t>
            </a:r>
          </a:p>
          <a:p>
            <a:pPr>
              <a:buNone/>
            </a:pPr>
            <a:r>
              <a:rPr lang="en-US" b="1" dirty="0" smtClean="0"/>
              <a:t>5-Melatonin/5HT1A &gt;&gt;&gt; </a:t>
            </a:r>
            <a:r>
              <a:rPr lang="en-US" b="1" dirty="0" err="1" smtClean="0"/>
              <a:t>Piromelatin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6-Prolonged release melatonin</a:t>
            </a:r>
          </a:p>
          <a:p>
            <a:pPr>
              <a:buNone/>
            </a:pPr>
            <a:r>
              <a:rPr lang="en-US" b="1" dirty="0" smtClean="0"/>
              <a:t>7-Testimelteon ( Pediatric sleep &amp; CR disruption?)</a:t>
            </a:r>
            <a:endParaRPr lang="en-US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010400" cy="1295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6600"/>
                </a:solidFill>
              </a:rPr>
              <a:t>What is an “ideal” hypnotic ?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/>
            <a:r>
              <a:rPr lang="en-US" b="1" dirty="0" smtClean="0"/>
              <a:t>Suitable for all types of insomnia</a:t>
            </a:r>
          </a:p>
          <a:p>
            <a:pPr algn="l" rtl="0" eaLnBrk="1" hangingPunct="1"/>
            <a:r>
              <a:rPr lang="en-US" b="1" dirty="0" smtClean="0"/>
              <a:t>Suitable for short &amp; long term use</a:t>
            </a:r>
          </a:p>
          <a:p>
            <a:pPr algn="l" rtl="0" eaLnBrk="1" hangingPunct="1"/>
            <a:r>
              <a:rPr lang="en-US" b="1" dirty="0" smtClean="0"/>
              <a:t>NO : dependence / hangover / cognitive dysfunction….</a:t>
            </a:r>
          </a:p>
          <a:p>
            <a:pPr algn="l" rtl="0" eaLnBrk="1" hangingPunct="1"/>
            <a:r>
              <a:rPr lang="en-US" b="1" dirty="0" smtClean="0"/>
              <a:t>Sleep promoting i.e. improves quality not only quantity of sleep / improves SWS</a:t>
            </a:r>
          </a:p>
          <a:p>
            <a:pPr algn="l" rtl="0" eaLnBrk="1" hangingPunct="1"/>
            <a:r>
              <a:rPr lang="en-US" b="1" dirty="0" smtClean="0"/>
              <a:t>Minimal drug interaction &amp; adverse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aphicFrame>
        <p:nvGraphicFramePr>
          <p:cNvPr id="180294" name="Group 70"/>
          <p:cNvGraphicFramePr>
            <a:graphicFrameLocks noGrp="1"/>
          </p:cNvGraphicFramePr>
          <p:nvPr>
            <p:ph idx="1"/>
          </p:nvPr>
        </p:nvGraphicFramePr>
        <p:xfrm>
          <a:off x="539750" y="692150"/>
          <a:ext cx="8229600" cy="5301933"/>
        </p:xfrm>
        <a:graphic>
          <a:graphicData uri="http://schemas.openxmlformats.org/drawingml/2006/table">
            <a:tbl>
              <a:tblPr rtl="1"/>
              <a:tblGrid>
                <a:gridCol w="1176337"/>
                <a:gridCol w="1174750"/>
                <a:gridCol w="1176338"/>
                <a:gridCol w="1174750"/>
                <a:gridCol w="1176337"/>
                <a:gridCol w="1174750"/>
                <a:gridCol w="1176338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Suitability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Daytime sleepiness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Dependence potential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PSG profile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Long term use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Mechanism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Drug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Short term use , especially if associated with anxiety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                      ( depending on T1/2)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REM &amp; SWS suppressant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 recommended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GABA-A receptor / non-selective             ( alpha 1,2,3 &amp;5)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BZs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st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line treatment for 1ry insomnia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likily           ( depending on T1/2)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likely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REM suppressant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Approved for some e.g.eszopiclone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GABA-A PAMs            ( alpha 1 subunit)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Z-hypnotics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Under testing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Less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Z-hypnotics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Alpha 1 selective GABA-APAM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Indiplon (IR &amp; CR)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Under testing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Selective delta-GABA-A receptor PAM                   ( modulate extrasynaptic GABA)             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Gaboxadol (Neuro-steroids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Especially for sleep onset &amp; CR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Normalizing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can be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MT1 / MT2 agonist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Ramelteon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Chronic &amp; 2ry insomnia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 /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SWS promoting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Can be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5HT2 A &amp; C antagonists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AD                     (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Trazadone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,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nefazadone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Mirtazepine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)</a:t>
                      </a:r>
                      <a:r>
                        <a:rPr kumimoji="0" lang="ar-E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aphicFrame>
        <p:nvGraphicFramePr>
          <p:cNvPr id="181289" name="Group 41"/>
          <p:cNvGraphicFramePr>
            <a:graphicFrameLocks noGrp="1"/>
          </p:cNvGraphicFramePr>
          <p:nvPr>
            <p:ph idx="1"/>
          </p:nvPr>
        </p:nvGraphicFramePr>
        <p:xfrm>
          <a:off x="539750" y="692150"/>
          <a:ext cx="8229600" cy="5057776"/>
        </p:xfrm>
        <a:graphic>
          <a:graphicData uri="http://schemas.openxmlformats.org/drawingml/2006/table">
            <a:tbl>
              <a:tblPr rtl="1"/>
              <a:tblGrid>
                <a:gridCol w="1646237"/>
                <a:gridCol w="1646238"/>
                <a:gridCol w="1644650"/>
                <a:gridCol w="1646237"/>
                <a:gridCol w="1646238"/>
              </a:tblGrid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SUITABILITY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SLEEP PROMOTING EFFECT ( SWS)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DAYTIME SEDATION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DEPENDENCE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Short term / anxiety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-ve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 +++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GABA-ergic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Initial insomnia, CR disrupton…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 /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-ve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Melatonergic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Chronic / secondary / elderly..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 /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-ve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Serotonergic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16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Secondary , situational , with caution in elderly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 /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+++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-ve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Histaminergic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3011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304800"/>
            <a:ext cx="7955280" cy="596518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4035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533400"/>
            <a:ext cx="7498080" cy="582273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010400" cy="1295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Management of INSOMNIA :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i="1" u="sng" dirty="0" smtClean="0">
                <a:solidFill>
                  <a:srgbClr val="FF0000"/>
                </a:solidFill>
              </a:rPr>
              <a:t>NON-PHARMACOLOGICAL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algn="l" rtl="0"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b="1" dirty="0" smtClean="0"/>
              <a:t>(A)-Behavioral &amp; Cognitive Techniques                              ( </a:t>
            </a:r>
            <a:r>
              <a:rPr lang="en-US" b="1" dirty="0" err="1" smtClean="0"/>
              <a:t>SCT,SRT,relaxation</a:t>
            </a:r>
            <a:r>
              <a:rPr lang="en-US" b="1" dirty="0" smtClean="0"/>
              <a:t>, CBT…)                                                              (B)-Light Therapy.                                                   (C)-</a:t>
            </a:r>
            <a:r>
              <a:rPr lang="en-US" b="1" dirty="0" err="1" smtClean="0"/>
              <a:t>Transcranial</a:t>
            </a:r>
            <a:r>
              <a:rPr lang="en-US" b="1" dirty="0" smtClean="0"/>
              <a:t> – electro stimulation.              (D)- </a:t>
            </a:r>
            <a:r>
              <a:rPr lang="en-US" b="1" i="1" u="sng" dirty="0" smtClean="0">
                <a:solidFill>
                  <a:srgbClr val="FF6600"/>
                </a:solidFill>
              </a:rPr>
              <a:t>GOOD SLEEP HYGEINE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smtClean="0"/>
              <a:t>:                                           ( </a:t>
            </a:r>
            <a:r>
              <a:rPr lang="en-US" b="1" dirty="0" err="1" smtClean="0"/>
              <a:t>food,beverage,exercise,bed</a:t>
            </a:r>
            <a:r>
              <a:rPr lang="en-US" b="1" dirty="0" smtClean="0"/>
              <a:t> </a:t>
            </a:r>
            <a:r>
              <a:rPr lang="en-US" b="1" dirty="0" err="1" smtClean="0"/>
              <a:t>behaviour</a:t>
            </a:r>
            <a:r>
              <a:rPr lang="en-US" b="1" dirty="0" smtClean="0"/>
              <a:t> &amp;  sleep </a:t>
            </a:r>
            <a:r>
              <a:rPr lang="en-US" b="1" dirty="0" err="1" smtClean="0"/>
              <a:t>atmosphere,sleep</a:t>
            </a:r>
            <a:r>
              <a:rPr lang="en-US" b="1" dirty="0" smtClean="0"/>
              <a:t>/wake habits…)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D.D.OF HYPERSOMNOLENCE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/>
            <a:r>
              <a:rPr lang="en-US" b="1" dirty="0" smtClean="0"/>
              <a:t>SUBJECTIVE –LONG SLEEPERS.</a:t>
            </a:r>
          </a:p>
          <a:p>
            <a:pPr algn="l" rtl="0" eaLnBrk="1" hangingPunct="1"/>
            <a:r>
              <a:rPr lang="en-US" b="1" dirty="0" smtClean="0"/>
              <a:t>CIRCADIAN RHYTHM DISRUPTION.</a:t>
            </a:r>
          </a:p>
          <a:p>
            <a:pPr algn="l" rtl="0" eaLnBrk="1" hangingPunct="1"/>
            <a:r>
              <a:rPr lang="en-US" b="1" dirty="0" smtClean="0"/>
              <a:t>INSOMNIA ??</a:t>
            </a:r>
          </a:p>
          <a:p>
            <a:pPr algn="l" rtl="0" eaLnBrk="1" hangingPunct="1"/>
            <a:r>
              <a:rPr lang="en-US" b="1" dirty="0" smtClean="0"/>
              <a:t>PHYSICAL/ SUBSTANCE INDUCED.</a:t>
            </a:r>
          </a:p>
          <a:p>
            <a:pPr algn="l" rtl="0" eaLnBrk="1" hangingPunct="1"/>
            <a:r>
              <a:rPr lang="en-US" b="1" dirty="0" smtClean="0"/>
              <a:t>PRIMARY SLEEP DISORDER :                                        ---Narcolepsy     ---Sleep apnea                                                    ---PLMS             ---Idiopathic.</a:t>
            </a:r>
          </a:p>
          <a:p>
            <a:pPr algn="l" rtl="0" eaLnBrk="1" hangingPunct="1"/>
            <a:r>
              <a:rPr lang="en-US" b="1" dirty="0" smtClean="0"/>
              <a:t>PSYCHIATRIC AETIOLOGY.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 Management of OSAS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1)  CPAP / </a:t>
            </a:r>
            <a:r>
              <a:rPr lang="en-US" dirty="0" err="1" smtClean="0"/>
              <a:t>BiPAP</a:t>
            </a:r>
            <a:endParaRPr lang="en-US" dirty="0" smtClean="0"/>
          </a:p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2) </a:t>
            </a:r>
            <a:r>
              <a:rPr lang="en-US" dirty="0" err="1" smtClean="0"/>
              <a:t>Modafinil</a:t>
            </a:r>
            <a:r>
              <a:rPr lang="en-US" dirty="0" smtClean="0"/>
              <a:t> and </a:t>
            </a:r>
            <a:r>
              <a:rPr lang="en-US" dirty="0" err="1" smtClean="0"/>
              <a:t>Armodafinil</a:t>
            </a:r>
            <a:r>
              <a:rPr lang="en-US" dirty="0" smtClean="0"/>
              <a:t>.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3) Surgery ( UPPP operation &amp; others )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4) New techniques in surgery.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5) Wt loss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dirty="0" smtClean="0"/>
              <a:t>6) Dental appliances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Updates in Management of OSAS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The following drugs are FDA-approved for use in OSAS 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1-Zolpidem.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2-Ramelteon.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3-Modafinil (</a:t>
            </a:r>
            <a:r>
              <a:rPr lang="en-US" dirty="0" err="1" smtClean="0"/>
              <a:t>Provigil</a:t>
            </a:r>
            <a:r>
              <a:rPr lang="en-US" dirty="0" smtClean="0"/>
              <a:t>) &amp; </a:t>
            </a:r>
            <a:r>
              <a:rPr lang="en-US" dirty="0" err="1" smtClean="0"/>
              <a:t>Armodafinil</a:t>
            </a:r>
            <a:r>
              <a:rPr lang="en-US" dirty="0" smtClean="0"/>
              <a:t> (</a:t>
            </a:r>
            <a:r>
              <a:rPr lang="en-US" dirty="0" err="1" smtClean="0"/>
              <a:t>Nuvigil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4-All of the above.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5-None of the above.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Updates in Management of OSAS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The following device(s) is (are) FDA-approved for management of OSAS :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1-CPAP.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2-BiPAP.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3-EPAP.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4-Al of the above.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5-(1) &amp; (2) only.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Updates in Management of OSAS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The most recently FDA- approved treatment for OSAS :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1-BiPAP.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2-Adaptive Servo-Ventilator (ASV).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3-Inspire Implant Device (Pulse generator).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4-Armodafinil.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Recent FDA-Approvals for Sleep Apnea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In Spire ( Hypoglossal Nerve Stimulator / UAW stimulator) 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FDA-2014)</a:t>
            </a:r>
          </a:p>
          <a:p>
            <a:r>
              <a:rPr lang="en-US" b="1" dirty="0" smtClean="0"/>
              <a:t>Expiratory Positive Airway Pressure (EPAP)</a:t>
            </a:r>
          </a:p>
          <a:p>
            <a:r>
              <a:rPr lang="en-US" b="1" dirty="0" smtClean="0"/>
              <a:t>First Implant Device for “Central Sleep Apnea” –</a:t>
            </a:r>
            <a:r>
              <a:rPr lang="en-US" b="1" dirty="0" err="1" smtClean="0"/>
              <a:t>Phrenic</a:t>
            </a:r>
            <a:r>
              <a:rPr lang="en-US" b="1" dirty="0" smtClean="0"/>
              <a:t> nerve stimulator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(FDA, 6/10/2017)</a:t>
            </a:r>
          </a:p>
          <a:p>
            <a:r>
              <a:rPr lang="en-US" b="1" dirty="0" smtClean="0"/>
              <a:t>Meridian PM oral appliance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( 21/3/2018)</a:t>
            </a:r>
          </a:p>
          <a:p>
            <a:r>
              <a:rPr lang="en-US" b="1" dirty="0" smtClean="0"/>
              <a:t>CURVE Positive Airway Pressure delivery system (FRESCA Medical)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(26/6/2018)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Treatments in Development for Sleep Apnea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Dronabinol</a:t>
            </a:r>
            <a:r>
              <a:rPr lang="en-US" dirty="0" smtClean="0"/>
              <a:t> ( Cannabis-like) : centrally acting, first curative, rather than symptomatic drug? (Science Daily News, 30/11/2017)</a:t>
            </a:r>
          </a:p>
          <a:p>
            <a:r>
              <a:rPr lang="en-US" dirty="0" err="1" smtClean="0"/>
              <a:t>Provent</a:t>
            </a:r>
            <a:r>
              <a:rPr lang="en-US" dirty="0" smtClean="0"/>
              <a:t> Therapy = Nasal application to deliver positive airway pressure</a:t>
            </a:r>
          </a:p>
          <a:p>
            <a:r>
              <a:rPr lang="en-US" dirty="0" smtClean="0"/>
              <a:t>Z Quiet &gt;&gt;&gt; for snoring</a:t>
            </a:r>
          </a:p>
          <a:p>
            <a:r>
              <a:rPr lang="en-US" dirty="0" smtClean="0"/>
              <a:t>Other pillows, devices, implants….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3500" b="1" dirty="0" smtClean="0">
                <a:solidFill>
                  <a:srgbClr val="FF0000"/>
                </a:solidFill>
              </a:rPr>
              <a:t>UPDATES IN PHARMACOTHERAPY OF RLS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010400" cy="4114800"/>
          </a:xfrm>
        </p:spPr>
        <p:txBody>
          <a:bodyPr>
            <a:normAutofit fontScale="92500" lnSpcReduction="20000"/>
          </a:bodyPr>
          <a:lstStyle/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1) DOPAMINERGIC AGENTS:                    	               -- L-</a:t>
            </a:r>
            <a:r>
              <a:rPr lang="en-US" dirty="0" err="1" smtClean="0"/>
              <a:t>Dopa</a:t>
            </a:r>
            <a:r>
              <a:rPr lang="en-US" dirty="0" smtClean="0"/>
              <a:t>/ </a:t>
            </a:r>
            <a:r>
              <a:rPr lang="en-US" dirty="0" err="1" smtClean="0"/>
              <a:t>Pramipexole</a:t>
            </a:r>
            <a:r>
              <a:rPr lang="en-US" dirty="0" smtClean="0"/>
              <a:t>/ </a:t>
            </a:r>
            <a:r>
              <a:rPr lang="en-US" dirty="0" err="1" smtClean="0"/>
              <a:t>Pergolide</a:t>
            </a:r>
            <a:r>
              <a:rPr lang="en-US" dirty="0" smtClean="0"/>
              <a:t>                     	-- </a:t>
            </a:r>
            <a:r>
              <a:rPr lang="en-US" dirty="0" err="1" smtClean="0"/>
              <a:t>Ropinirole</a:t>
            </a:r>
            <a:r>
              <a:rPr lang="en-US" dirty="0" smtClean="0"/>
              <a:t>/ </a:t>
            </a:r>
            <a:r>
              <a:rPr lang="en-US" dirty="0" err="1" smtClean="0"/>
              <a:t>Cabergoline</a:t>
            </a:r>
            <a:r>
              <a:rPr lang="en-US" dirty="0" smtClean="0"/>
              <a:t> (D2 agonist).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2) OPIOIDS: </a:t>
            </a:r>
            <a:r>
              <a:rPr lang="en-US" dirty="0" err="1" smtClean="0"/>
              <a:t>Propoxyphene</a:t>
            </a:r>
            <a:endParaRPr lang="en-US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3) BZs: </a:t>
            </a:r>
            <a:r>
              <a:rPr lang="en-US" dirty="0" err="1" smtClean="0"/>
              <a:t>Clonazepam,Triazolam</a:t>
            </a:r>
            <a:endParaRPr lang="en-US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4) ANTI-CONVULSANTS:                                	-- </a:t>
            </a:r>
            <a:r>
              <a:rPr lang="en-US" dirty="0" err="1" smtClean="0"/>
              <a:t>Gabapentin,Cz,Lamotrigen</a:t>
            </a:r>
            <a:r>
              <a:rPr lang="en-US" dirty="0" smtClean="0"/>
              <a:t>,..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5) IRON.                 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6) OTHERS (e.g. </a:t>
            </a:r>
            <a:r>
              <a:rPr lang="en-US" dirty="0" err="1" smtClean="0"/>
              <a:t>Botulinum</a:t>
            </a:r>
            <a:r>
              <a:rPr lang="en-US" dirty="0" smtClean="0"/>
              <a:t> toxins??)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Current Status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Services :</a:t>
            </a:r>
          </a:p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Sleep Lab was in Early 1990s in Chest Department, </a:t>
            </a:r>
            <a:r>
              <a:rPr lang="en-US" b="1" dirty="0" err="1" smtClean="0"/>
              <a:t>Ain</a:t>
            </a:r>
            <a:r>
              <a:rPr lang="en-US" b="1" dirty="0" smtClean="0"/>
              <a:t> Shams University, then in 1992, Institute of Psychiatry, </a:t>
            </a:r>
            <a:r>
              <a:rPr lang="en-US" b="1" dirty="0" err="1" smtClean="0"/>
              <a:t>Ain</a:t>
            </a:r>
            <a:r>
              <a:rPr lang="en-US" b="1" dirty="0" smtClean="0"/>
              <a:t> Shams University</a:t>
            </a:r>
          </a:p>
          <a:p>
            <a:r>
              <a:rPr lang="en-US" b="1" dirty="0" smtClean="0"/>
              <a:t>Nowadays, nearly in most University Hospitals (Cairo, </a:t>
            </a:r>
            <a:r>
              <a:rPr lang="en-US" b="1" dirty="0" err="1" smtClean="0"/>
              <a:t>Ain</a:t>
            </a:r>
            <a:r>
              <a:rPr lang="en-US" b="1" dirty="0" smtClean="0"/>
              <a:t> Shams, Alexandria, Tanta, </a:t>
            </a:r>
            <a:r>
              <a:rPr lang="en-US" b="1" dirty="0" err="1" smtClean="0"/>
              <a:t>Mansoura</a:t>
            </a:r>
            <a:r>
              <a:rPr lang="en-US" b="1" dirty="0" smtClean="0"/>
              <a:t>, </a:t>
            </a:r>
            <a:r>
              <a:rPr lang="en-US" b="1" dirty="0" err="1" smtClean="0"/>
              <a:t>Menufia</a:t>
            </a:r>
            <a:r>
              <a:rPr lang="en-US" b="1" dirty="0" smtClean="0"/>
              <a:t>, </a:t>
            </a:r>
            <a:r>
              <a:rPr lang="en-US" b="1" dirty="0" err="1" smtClean="0"/>
              <a:t>Assiut</a:t>
            </a:r>
            <a:r>
              <a:rPr lang="en-US" b="1" dirty="0" smtClean="0"/>
              <a:t>..), Military Hospitals, some </a:t>
            </a:r>
            <a:r>
              <a:rPr lang="en-US" b="1" dirty="0"/>
              <a:t>G</a:t>
            </a:r>
            <a:r>
              <a:rPr lang="en-US" b="1" dirty="0" smtClean="0"/>
              <a:t>overnmental Hospitals (</a:t>
            </a:r>
            <a:r>
              <a:rPr lang="en-US" b="1" dirty="0" err="1" smtClean="0"/>
              <a:t>Abbassia</a:t>
            </a:r>
            <a:r>
              <a:rPr lang="en-US" b="1" dirty="0" smtClean="0"/>
              <a:t>, Khanka..)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However, Sleep labs are NOT working properly in most of them!</a:t>
            </a:r>
            <a:endParaRPr lang="en-US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Current Status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Private Sleep Study Centers are now expanding, but , honestly speaking, with few exceptions, most of them are just running commercial sleep studies, without proper service as sleep centers!</a:t>
            </a:r>
          </a:p>
          <a:p>
            <a:r>
              <a:rPr lang="en-US" b="1" dirty="0" smtClean="0"/>
              <a:t>Few years ago, Egyptian Sleep Association was established, but still, its active role is far beyond expectations!</a:t>
            </a:r>
            <a:endParaRPr lang="en-US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Current Status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Training &amp; Certification :  </a:t>
            </a:r>
          </a:p>
          <a:p>
            <a:pPr>
              <a:buNone/>
            </a:pPr>
            <a:r>
              <a:rPr lang="en-US" b="1" dirty="0" smtClean="0"/>
              <a:t>-Training is very limited, only dependent on irregular courses in some university hospitals!</a:t>
            </a:r>
          </a:p>
          <a:p>
            <a:pPr>
              <a:buNone/>
            </a:pPr>
            <a:r>
              <a:rPr lang="en-US" b="1" dirty="0" smtClean="0"/>
              <a:t>-No Certification is available till now!</a:t>
            </a:r>
          </a:p>
          <a:p>
            <a:pPr>
              <a:buNone/>
            </a:pPr>
            <a:r>
              <a:rPr lang="en-US" b="1" dirty="0" smtClean="0"/>
              <a:t>-No standard system for training or certification of poly-</a:t>
            </a:r>
            <a:r>
              <a:rPr lang="en-US" b="1" dirty="0" err="1" smtClean="0"/>
              <a:t>somnographic</a:t>
            </a:r>
            <a:r>
              <a:rPr lang="en-US" b="1" dirty="0" smtClean="0"/>
              <a:t> technologists !</a:t>
            </a:r>
          </a:p>
          <a:p>
            <a:pPr>
              <a:buNone/>
            </a:pPr>
            <a:r>
              <a:rPr lang="en-US" b="1" dirty="0" smtClean="0"/>
              <a:t>-Number of qualified or professional sleep specialists is VERY limited!</a:t>
            </a:r>
            <a:endParaRPr lang="en-US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Current Status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Researches: </a:t>
            </a:r>
          </a:p>
          <a:p>
            <a:pPr>
              <a:buNone/>
            </a:pPr>
            <a:r>
              <a:rPr lang="en-US" b="1" dirty="0" smtClean="0"/>
              <a:t>-Despite lack of proper service &amp; training, more than 50 articles have been published in National &amp; International Journals, including chapters in well-cited Books !</a:t>
            </a:r>
          </a:p>
          <a:p>
            <a:pPr>
              <a:buNone/>
            </a:pPr>
            <a:r>
              <a:rPr lang="en-US" b="1" dirty="0" smtClean="0"/>
              <a:t>-Available psychometric tools, in Arabic !</a:t>
            </a:r>
          </a:p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International Representation :</a:t>
            </a:r>
          </a:p>
          <a:p>
            <a:pPr>
              <a:buNone/>
            </a:pPr>
            <a:r>
              <a:rPr lang="en-US" b="1" dirty="0" smtClean="0"/>
              <a:t>-Representatives for North Africa &amp; Middle East in WASM, had been selected from Egypt for the last 8 years, with fair representation in WASM meetings !</a:t>
            </a:r>
            <a:endParaRPr lang="en-US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Current Status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Available Treatments :</a:t>
            </a:r>
          </a:p>
          <a:p>
            <a:pPr>
              <a:buNone/>
            </a:pPr>
            <a:r>
              <a:rPr lang="en-US" b="1" dirty="0" smtClean="0"/>
              <a:t>-Deficiency in drugs for most sleep disorders !</a:t>
            </a:r>
          </a:p>
          <a:p>
            <a:pPr>
              <a:buNone/>
            </a:pPr>
            <a:r>
              <a:rPr lang="en-US" b="1" dirty="0" smtClean="0"/>
              <a:t>-CPAP machines are fairly available</a:t>
            </a:r>
          </a:p>
          <a:p>
            <a:pPr>
              <a:buNone/>
            </a:pPr>
            <a:r>
              <a:rPr lang="en-US" b="1" dirty="0" smtClean="0"/>
              <a:t>-Deficiency in other non-pharmacological treatment approaches, due to lack of qualified sleep psychologists</a:t>
            </a:r>
            <a:endParaRPr lang="en-US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Sleep Medicine in Egypt : Future Hopes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Services &amp; Training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Certification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Available Treatments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Research &amp; publications</a:t>
            </a:r>
            <a:endParaRPr lang="en-US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i="1" dirty="0" smtClean="0">
                <a:solidFill>
                  <a:srgbClr val="FF0000"/>
                </a:solidFill>
              </a:rPr>
              <a:t>THANK YOU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1521</Words>
  <Application>Microsoft Office PowerPoint</Application>
  <PresentationFormat>On-screen Show (4:3)</PresentationFormat>
  <Paragraphs>301</Paragraphs>
  <Slides>55</Slides>
  <Notes>13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Sleep Medicine in Egypt : Current &amp; Future Perspectives</vt:lpstr>
      <vt:lpstr>HISTORY OF SLEEP MEDICINE</vt:lpstr>
      <vt:lpstr>UPDATES IN ASSESSMENT OF SLEEP</vt:lpstr>
      <vt:lpstr>Classification of sleep disorders :</vt:lpstr>
      <vt:lpstr>ICSD – II ( 2005 )</vt:lpstr>
      <vt:lpstr>ICSD-3 (Updated,2014)</vt:lpstr>
      <vt:lpstr>WHAT IS POLYSOMNOGRAPHY?</vt:lpstr>
      <vt:lpstr>Slide 8</vt:lpstr>
      <vt:lpstr>Portable PSG                            </vt:lpstr>
      <vt:lpstr>Slide 10</vt:lpstr>
      <vt:lpstr>                                EEG waves</vt:lpstr>
      <vt:lpstr>Slide 12</vt:lpstr>
      <vt:lpstr>Slide 13</vt:lpstr>
      <vt:lpstr>Slide 14</vt:lpstr>
      <vt:lpstr>Slide 15</vt:lpstr>
      <vt:lpstr>P.S.G. VOCABULARY</vt:lpstr>
      <vt:lpstr>PSG in different conditions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Management of INSOMNIA : PHARMACOTHERAPY</vt:lpstr>
      <vt:lpstr>Management of INSOMNIA </vt:lpstr>
      <vt:lpstr>Management of INSOMNIA </vt:lpstr>
      <vt:lpstr>Management of INSOMNIA </vt:lpstr>
      <vt:lpstr>Management of INSOMNIA </vt:lpstr>
      <vt:lpstr>What is an “ideal” hypnotic ?</vt:lpstr>
      <vt:lpstr>Slide 36</vt:lpstr>
      <vt:lpstr>Slide 37</vt:lpstr>
      <vt:lpstr>Slide 38</vt:lpstr>
      <vt:lpstr>Slide 39</vt:lpstr>
      <vt:lpstr>Management of INSOMNIA : NON-PHARMACOLOGICAL</vt:lpstr>
      <vt:lpstr>D.D.OF HYPERSOMNOLENCE</vt:lpstr>
      <vt:lpstr> Management of OSAS</vt:lpstr>
      <vt:lpstr>Updates in Management of OSAS</vt:lpstr>
      <vt:lpstr>Updates in Management of OSAS</vt:lpstr>
      <vt:lpstr>Updates in Management of OSAS</vt:lpstr>
      <vt:lpstr>Recent FDA-Approvals for Sleep Apnea</vt:lpstr>
      <vt:lpstr>Treatments in Development for Sleep Apnea</vt:lpstr>
      <vt:lpstr>UPDATES IN PHARMACOTHERAPY OF RLS</vt:lpstr>
      <vt:lpstr>Sleep Medicine in Egypt : Current Status</vt:lpstr>
      <vt:lpstr>Sleep Medicine in Egypt : Current Status</vt:lpstr>
      <vt:lpstr>Sleep Medicine in Egypt : Current Status</vt:lpstr>
      <vt:lpstr>Sleep Medicine in Egypt : Current Status</vt:lpstr>
      <vt:lpstr>Sleep Medicine in Egypt : Current Status</vt:lpstr>
      <vt:lpstr>Sleep Medicine in Egypt : Future Hopes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 Medicine in Egypt : Current &amp; Future Perspectives</dc:title>
  <dc:creator>Tarek Asaad</dc:creator>
  <cp:lastModifiedBy>Tarek Asaad</cp:lastModifiedBy>
  <cp:revision>3</cp:revision>
  <dcterms:created xsi:type="dcterms:W3CDTF">2018-11-30T04:54:04Z</dcterms:created>
  <dcterms:modified xsi:type="dcterms:W3CDTF">2018-12-01T11:11:38Z</dcterms:modified>
</cp:coreProperties>
</file>